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12192000" cy="6858000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D9604-0CEC-4117-AC2D-F03FFCFA8166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76E3D-C08C-4D3B-9587-261596468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302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3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04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82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2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8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6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16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03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86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95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AA1B9-0E14-4A2F-B4A0-8465917B2B10}" type="datetimeFigureOut">
              <a:rPr lang="cs-CZ" smtClean="0"/>
              <a:t>17.10.2017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CA021-868C-4EA5-9C88-92EBD2439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37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39778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+mn-lt"/>
              </a:rPr>
              <a:t>HOSPODÁŘSKÝ PROCES</a:t>
            </a: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cs-CZ" dirty="0" smtClean="0"/>
          </a:p>
          <a:p>
            <a:pPr algn="l"/>
            <a:r>
              <a:rPr lang="cs-CZ" sz="2800" b="1" dirty="0" smtClean="0"/>
              <a:t>Je souhrn </a:t>
            </a:r>
            <a:r>
              <a:rPr lang="cs-CZ" sz="2800" b="1" dirty="0"/>
              <a:t>činností, tj. výroby, rozdělování, směny a spotřeby,</a:t>
            </a:r>
          </a:p>
        </p:txBody>
      </p:sp>
    </p:spTree>
    <p:extLst>
      <p:ext uri="{BB962C8B-B14F-4D97-AF65-F5344CB8AC3E}">
        <p14:creationId xmlns:p14="http://schemas.microsoft.com/office/powerpoint/2010/main" val="214789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0913"/>
            <a:ext cx="10515600" cy="5636050"/>
          </a:xfrm>
        </p:spPr>
        <p:txBody>
          <a:bodyPr/>
          <a:lstStyle/>
          <a:p>
            <a:endParaRPr lang="cs-CZ" b="1" dirty="0" smtClean="0"/>
          </a:p>
          <a:p>
            <a:r>
              <a:rPr lang="cs-CZ" sz="3200" b="1" dirty="0" smtClean="0"/>
              <a:t>Výrobky </a:t>
            </a:r>
            <a:r>
              <a:rPr lang="cs-CZ" sz="3200" b="1" dirty="0"/>
              <a:t>musely někde vzniknout</a:t>
            </a:r>
            <a:r>
              <a:rPr lang="cs-CZ" sz="3200" dirty="0"/>
              <a:t>, tj. </a:t>
            </a:r>
            <a:r>
              <a:rPr lang="cs-CZ" sz="3200" b="1" dirty="0"/>
              <a:t>někdo je vyrobil </a:t>
            </a:r>
            <a:r>
              <a:rPr lang="cs-CZ" sz="3200" dirty="0"/>
              <a:t>(např. výrobní podnik). </a:t>
            </a:r>
            <a:endParaRPr lang="cs-CZ" sz="3200" dirty="0" smtClean="0"/>
          </a:p>
          <a:p>
            <a:r>
              <a:rPr lang="cs-CZ" sz="3200" dirty="0" smtClean="0"/>
              <a:t>Pak </a:t>
            </a:r>
            <a:r>
              <a:rPr lang="cs-CZ" sz="3200" dirty="0"/>
              <a:t>se </a:t>
            </a:r>
            <a:r>
              <a:rPr lang="cs-CZ" sz="3200" dirty="0" smtClean="0"/>
              <a:t>musí tyto </a:t>
            </a:r>
            <a:r>
              <a:rPr lang="cs-CZ" sz="3200" dirty="0"/>
              <a:t>výrobky </a:t>
            </a:r>
            <a:r>
              <a:rPr lang="cs-CZ" sz="3200" b="1" dirty="0"/>
              <a:t>rozdělit </a:t>
            </a:r>
            <a:r>
              <a:rPr lang="cs-CZ" sz="3200" dirty="0"/>
              <a:t>(tj. určit kde, kdy a k čemu se použijí) a </a:t>
            </a:r>
            <a:endParaRPr lang="cs-CZ" sz="3200" dirty="0" smtClean="0"/>
          </a:p>
          <a:p>
            <a:r>
              <a:rPr lang="cs-CZ" sz="3200" b="1" dirty="0" smtClean="0"/>
              <a:t>směnit </a:t>
            </a:r>
            <a:r>
              <a:rPr lang="cs-CZ" sz="3200" dirty="0"/>
              <a:t>(např. výrobce je </a:t>
            </a:r>
            <a:r>
              <a:rPr lang="cs-CZ" sz="3200" dirty="0" smtClean="0"/>
              <a:t>prodá obchodu </a:t>
            </a:r>
            <a:r>
              <a:rPr lang="cs-CZ" sz="3200" dirty="0"/>
              <a:t>a ten obyvatelstvu). </a:t>
            </a:r>
            <a:endParaRPr lang="cs-CZ" sz="3200" dirty="0" smtClean="0"/>
          </a:p>
          <a:p>
            <a:r>
              <a:rPr lang="cs-CZ" sz="3200" dirty="0" smtClean="0"/>
              <a:t>Dále </a:t>
            </a:r>
            <a:r>
              <a:rPr lang="cs-CZ" sz="3200" dirty="0"/>
              <a:t>jsou výrobky spotřebiteli (obyvatelstvem, podniky a </a:t>
            </a:r>
            <a:r>
              <a:rPr lang="cs-CZ" sz="3200" dirty="0" smtClean="0"/>
              <a:t>jinými organizacemi</a:t>
            </a:r>
            <a:r>
              <a:rPr lang="cs-CZ" sz="3200" dirty="0"/>
              <a:t>) </a:t>
            </a:r>
            <a:r>
              <a:rPr lang="cs-CZ" sz="3200" b="1" dirty="0"/>
              <a:t>spotřebovány.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0596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Fáze hospodářského procesu: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9841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1. </a:t>
            </a:r>
            <a:r>
              <a:rPr lang="cs-CZ" b="1" dirty="0" smtClean="0"/>
              <a:t>Výroba</a:t>
            </a:r>
          </a:p>
          <a:p>
            <a:pPr marL="0" indent="0">
              <a:buNone/>
            </a:pPr>
            <a:r>
              <a:rPr lang="cs-CZ" b="1" dirty="0" smtClean="0"/>
              <a:t>	činnost</a:t>
            </a:r>
            <a:r>
              <a:rPr lang="cs-CZ" b="1" dirty="0"/>
              <a:t>, při </a:t>
            </a:r>
            <a:r>
              <a:rPr lang="cs-CZ" b="1" dirty="0" smtClean="0"/>
              <a:t>které člověk </a:t>
            </a:r>
            <a:r>
              <a:rPr lang="cs-CZ" b="1" dirty="0"/>
              <a:t>přetváří přírodu ve statky a služby</a:t>
            </a:r>
            <a:r>
              <a:rPr lang="cs-CZ" dirty="0"/>
              <a:t>. </a:t>
            </a:r>
            <a:r>
              <a:rPr lang="cs-CZ" dirty="0" smtClean="0"/>
              <a:t>	Výrobu </a:t>
            </a:r>
            <a:r>
              <a:rPr lang="cs-CZ" dirty="0"/>
              <a:t>může provádět jednotlivec (</a:t>
            </a:r>
            <a:r>
              <a:rPr lang="cs-CZ" dirty="0" smtClean="0"/>
              <a:t>např. živnostník</a:t>
            </a:r>
            <a:r>
              <a:rPr lang="cs-CZ" dirty="0"/>
              <a:t>) nebo celé </a:t>
            </a:r>
            <a:r>
              <a:rPr lang="cs-CZ" dirty="0" smtClean="0"/>
              <a:t>	výrobní </a:t>
            </a:r>
            <a:r>
              <a:rPr lang="cs-CZ" dirty="0"/>
              <a:t>firmy. </a:t>
            </a:r>
            <a:r>
              <a:rPr lang="cs-CZ" b="1" dirty="0"/>
              <a:t>K výrobě potřebujeme výrobní </a:t>
            </a:r>
            <a:r>
              <a:rPr lang="cs-CZ" b="1" dirty="0" smtClean="0"/>
              <a:t>faktory.</a:t>
            </a:r>
          </a:p>
          <a:p>
            <a:pPr marL="0" indent="0">
              <a:buNone/>
            </a:pPr>
            <a:r>
              <a:rPr lang="cs-CZ" b="1" dirty="0"/>
              <a:t>2. </a:t>
            </a:r>
            <a:r>
              <a:rPr lang="cs-CZ" b="1" dirty="0" smtClean="0"/>
              <a:t>Rozdělování</a:t>
            </a:r>
          </a:p>
          <a:p>
            <a:pPr marL="0" indent="0">
              <a:buNone/>
            </a:pPr>
            <a:r>
              <a:rPr lang="cs-CZ" b="1" dirty="0"/>
              <a:t>	každý účastník výrobního procesu získává </a:t>
            </a:r>
            <a:r>
              <a:rPr lang="cs-CZ" b="1" dirty="0" smtClean="0"/>
              <a:t>svou odměnu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3. </a:t>
            </a:r>
            <a:r>
              <a:rPr lang="cs-CZ" b="1" dirty="0" smtClean="0"/>
              <a:t>Směna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proces, ve kterém </a:t>
            </a:r>
            <a:r>
              <a:rPr lang="cs-CZ" b="1" dirty="0"/>
              <a:t>výrobci hledají odběratele pro své výrobky či </a:t>
            </a:r>
            <a:r>
              <a:rPr lang="cs-CZ" b="1" dirty="0" smtClean="0"/>
              <a:t>	služby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4. </a:t>
            </a:r>
            <a:r>
              <a:rPr lang="cs-CZ" b="1" dirty="0" smtClean="0"/>
              <a:t>Spotřeba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Při spotřebě dochází </a:t>
            </a:r>
            <a:r>
              <a:rPr lang="cs-CZ" b="1" dirty="0"/>
              <a:t>k </a:t>
            </a:r>
            <a:r>
              <a:rPr lang="cs-CZ" b="1" dirty="0" smtClean="0"/>
              <a:t>uspokojování potřeb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Spotřebu </a:t>
            </a:r>
            <a:r>
              <a:rPr lang="cs-CZ" dirty="0"/>
              <a:t>členíme na </a:t>
            </a:r>
            <a:r>
              <a:rPr lang="cs-CZ" b="1" dirty="0"/>
              <a:t>konečnou</a:t>
            </a:r>
            <a:r>
              <a:rPr lang="cs-CZ" dirty="0"/>
              <a:t>, </a:t>
            </a:r>
            <a:r>
              <a:rPr lang="cs-CZ" b="1" dirty="0"/>
              <a:t>výrobní, jednorázovou a </a:t>
            </a:r>
            <a:r>
              <a:rPr lang="cs-CZ" b="1" dirty="0" smtClean="0"/>
              <a:t>	dlouhodobou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45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Hospodářský proces ovlivňují: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přírodní podmínky </a:t>
            </a:r>
            <a:r>
              <a:rPr lang="cs-CZ" sz="3200" dirty="0"/>
              <a:t>(nerostné bohatství, půda, podnebí, …),</a:t>
            </a:r>
          </a:p>
          <a:p>
            <a:r>
              <a:rPr lang="cs-CZ" sz="3200" b="1" dirty="0" smtClean="0"/>
              <a:t>společenské </a:t>
            </a:r>
            <a:r>
              <a:rPr lang="cs-CZ" sz="3200" b="1" dirty="0"/>
              <a:t>bohatství </a:t>
            </a:r>
            <a:r>
              <a:rPr lang="cs-CZ" sz="3200" dirty="0"/>
              <a:t>(silnice, síť výrobců, přehrady, kulturní a školská zařízení, …),</a:t>
            </a:r>
          </a:p>
          <a:p>
            <a:r>
              <a:rPr lang="cs-CZ" sz="3200" b="1" dirty="0" smtClean="0"/>
              <a:t>obyvatelstvo </a:t>
            </a:r>
            <a:r>
              <a:rPr lang="cs-CZ" sz="3200" dirty="0"/>
              <a:t>(vzdělanost, pracovní morálka, zručnost, věkové složení. …),</a:t>
            </a:r>
          </a:p>
          <a:p>
            <a:r>
              <a:rPr lang="cs-CZ" sz="3200" b="1" dirty="0" smtClean="0"/>
              <a:t>společenský </a:t>
            </a:r>
            <a:r>
              <a:rPr lang="cs-CZ" sz="3200" b="1" dirty="0"/>
              <a:t>řád </a:t>
            </a:r>
            <a:r>
              <a:rPr lang="cs-CZ" sz="3200" dirty="0" smtClean="0"/>
              <a:t>(svobodné </a:t>
            </a:r>
            <a:r>
              <a:rPr lang="cs-CZ" sz="3200" dirty="0"/>
              <a:t>podnikání, volný trh, …).</a:t>
            </a:r>
          </a:p>
        </p:txBody>
      </p:sp>
    </p:spTree>
    <p:extLst>
      <p:ext uri="{BB962C8B-B14F-4D97-AF65-F5344CB8AC3E}">
        <p14:creationId xmlns:p14="http://schemas.microsoft.com/office/powerpoint/2010/main" val="390594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Hospodárnost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4944772"/>
          </a:xfrm>
        </p:spPr>
        <p:txBody>
          <a:bodyPr>
            <a:normAutofit fontScale="85000" lnSpcReduction="10000"/>
          </a:bodyPr>
          <a:lstStyle/>
          <a:p>
            <a:r>
              <a:rPr lang="cs-CZ" sz="4200" dirty="0" smtClean="0"/>
              <a:t>je </a:t>
            </a:r>
            <a:r>
              <a:rPr lang="cs-CZ" sz="4200" dirty="0"/>
              <a:t>dosahování </a:t>
            </a:r>
            <a:r>
              <a:rPr lang="cs-CZ" sz="4200" b="1" dirty="0"/>
              <a:t>maximálních výsledků s minimálními zdroji</a:t>
            </a:r>
            <a:r>
              <a:rPr lang="cs-CZ" sz="4200" dirty="0"/>
              <a:t>. </a:t>
            </a:r>
            <a:endParaRPr lang="cs-CZ" sz="4200" dirty="0" smtClean="0"/>
          </a:p>
          <a:p>
            <a:r>
              <a:rPr lang="cs-CZ" sz="4200" dirty="0" smtClean="0"/>
              <a:t>Hospodárně </a:t>
            </a:r>
            <a:r>
              <a:rPr lang="cs-CZ" sz="4200" dirty="0"/>
              <a:t>se </a:t>
            </a:r>
            <a:r>
              <a:rPr lang="cs-CZ" sz="4200" dirty="0" smtClean="0"/>
              <a:t>musí chovat </a:t>
            </a:r>
            <a:r>
              <a:rPr lang="cs-CZ" sz="4200" dirty="0"/>
              <a:t>jak celé hospodářství (ekonomika), tak i každý jednotlivec</a:t>
            </a:r>
            <a:r>
              <a:rPr lang="cs-CZ" sz="4200" dirty="0" smtClean="0"/>
              <a:t>.</a:t>
            </a:r>
          </a:p>
          <a:p>
            <a:pPr marL="0" indent="0">
              <a:buNone/>
            </a:pPr>
            <a:r>
              <a:rPr lang="cs-CZ" sz="3600" b="1" dirty="0" smtClean="0"/>
              <a:t>Příklady </a:t>
            </a:r>
            <a:r>
              <a:rPr lang="cs-CZ" sz="3600" b="1" dirty="0"/>
              <a:t>nehospodárnosti </a:t>
            </a:r>
            <a:r>
              <a:rPr lang="cs-CZ" sz="3600" dirty="0"/>
              <a:t>- přehnojování pozemků, vaření hovězího guláše ze svíčkové, </a:t>
            </a:r>
            <a:r>
              <a:rPr lang="cs-CZ" sz="3600" dirty="0" smtClean="0"/>
              <a:t>jízdy nákladních </a:t>
            </a:r>
            <a:r>
              <a:rPr lang="cs-CZ" sz="3600" dirty="0"/>
              <a:t>automobilů v jednom směru nevytížených.</a:t>
            </a:r>
          </a:p>
          <a:p>
            <a:pPr marL="0" indent="0">
              <a:buNone/>
            </a:pPr>
            <a:r>
              <a:rPr lang="cs-CZ" sz="3600" b="1" dirty="0"/>
              <a:t>Příklady hospodárnosti </a:t>
            </a:r>
            <a:r>
              <a:rPr lang="cs-CZ" sz="3600" dirty="0"/>
              <a:t>– využívání odpadů z domácností, výroba hraček z dřevěného </a:t>
            </a:r>
            <a:r>
              <a:rPr lang="cs-CZ" sz="3600" dirty="0" smtClean="0"/>
              <a:t>odpadu, zhasínání </a:t>
            </a:r>
            <a:r>
              <a:rPr lang="cs-CZ" sz="3600" dirty="0"/>
              <a:t>světel v </a:t>
            </a:r>
            <a:r>
              <a:rPr lang="cs-CZ" sz="3600" dirty="0" smtClean="0"/>
              <a:t>místnosti, pokud </a:t>
            </a:r>
            <a:r>
              <a:rPr lang="cs-CZ" sz="3600" dirty="0"/>
              <a:t>v ní někdo není nebo je dostatek denního světla, </a:t>
            </a:r>
            <a:r>
              <a:rPr lang="cs-CZ" sz="3600" dirty="0" smtClean="0"/>
              <a:t>přezouvání ve </a:t>
            </a:r>
            <a:r>
              <a:rPr lang="cs-CZ" sz="3600" dirty="0"/>
              <a:t>škole, výroba papíru z recyklovaného materiálu.</a:t>
            </a:r>
          </a:p>
          <a:p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4945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+mn-lt"/>
              </a:rPr>
              <a:t/>
            </a:r>
            <a:br>
              <a:rPr lang="cs-CZ" b="1" dirty="0" smtClean="0">
                <a:latin typeface="+mn-lt"/>
              </a:rPr>
            </a:br>
            <a:r>
              <a:rPr lang="cs-CZ" sz="6700" b="1" dirty="0" smtClean="0">
                <a:latin typeface="+mn-lt"/>
              </a:rPr>
              <a:t>Reprodukční proces</a:t>
            </a:r>
            <a:br>
              <a:rPr lang="cs-CZ" sz="6700" b="1" dirty="0" smtClean="0">
                <a:latin typeface="+mn-lt"/>
              </a:rPr>
            </a:br>
            <a:endParaRPr lang="cs-CZ" sz="67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sz="3600" b="1" dirty="0"/>
              <a:t>Je neustálé opakování hospodářského procesu</a:t>
            </a:r>
            <a:r>
              <a:rPr lang="cs-CZ" sz="3600" dirty="0"/>
              <a:t>, tj. výroby, rozdělování, směny a spotřeby. </a:t>
            </a:r>
            <a:endParaRPr lang="cs-CZ" sz="3600" dirty="0" smtClean="0"/>
          </a:p>
          <a:p>
            <a:r>
              <a:rPr lang="cs-CZ" sz="3600" dirty="0" smtClean="0"/>
              <a:t>Lidské </a:t>
            </a:r>
            <a:r>
              <a:rPr lang="fi-FI" sz="3600" dirty="0" smtClean="0"/>
              <a:t>potřeby </a:t>
            </a:r>
            <a:r>
              <a:rPr lang="fi-FI" sz="3600" dirty="0"/>
              <a:t>se musí uspokojovat </a:t>
            </a:r>
            <a:r>
              <a:rPr lang="fi-FI" sz="3600" b="1" dirty="0"/>
              <a:t>opakovaně</a:t>
            </a:r>
            <a:r>
              <a:rPr lang="fi-FI" sz="3600" dirty="0"/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5293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Ekonomická vzácnost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Při potřebě předmětů a služeb naráží člověk na omezenost</a:t>
            </a:r>
            <a:br>
              <a:rPr lang="cs-CZ" dirty="0"/>
            </a:br>
            <a:r>
              <a:rPr lang="cs-CZ" dirty="0"/>
              <a:t>zdrojů, které mu poskytuje příroda. </a:t>
            </a:r>
            <a:endParaRPr lang="cs-CZ" dirty="0" smtClean="0"/>
          </a:p>
          <a:p>
            <a:pPr marL="0" indent="0" fontAlgn="base">
              <a:buNone/>
            </a:pPr>
            <a:r>
              <a:rPr lang="cs-CZ" b="1" dirty="0" smtClean="0"/>
              <a:t>Ekonomická vzácnost </a:t>
            </a:r>
            <a:r>
              <a:rPr lang="cs-CZ" dirty="0" smtClean="0"/>
              <a:t>v </a:t>
            </a:r>
            <a:r>
              <a:rPr lang="cs-CZ" dirty="0"/>
              <a:t>sobě obsahuje dva aspekty:</a:t>
            </a:r>
          </a:p>
          <a:p>
            <a:pPr fontAlgn="base"/>
            <a:r>
              <a:rPr lang="cs-CZ" dirty="0" smtClean="0"/>
              <a:t> </a:t>
            </a:r>
            <a:r>
              <a:rPr lang="cs-CZ" dirty="0"/>
              <a:t>omezenost – aby byl člověk ochoten vynaložit energii na získání nějakého předmětu, nesmí být pro něj tento předmět volně dostupný (ne pitná voda z potoku za domem).</a:t>
            </a:r>
          </a:p>
          <a:p>
            <a:pPr fontAlgn="base"/>
            <a:r>
              <a:rPr lang="cs-CZ" dirty="0" smtClean="0"/>
              <a:t> </a:t>
            </a:r>
            <a:r>
              <a:rPr lang="cs-CZ" dirty="0"/>
              <a:t>užitečnost – daný předmět musí mít pro jedince nějakou užitnou hodnotu (ne lednička v Arktidě).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6505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248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HOSPODÁŘSKÝ PROCES</vt:lpstr>
      <vt:lpstr>Prezentace aplikace PowerPoint</vt:lpstr>
      <vt:lpstr>Fáze hospodářského procesu:</vt:lpstr>
      <vt:lpstr>Hospodářský proces ovlivňují:</vt:lpstr>
      <vt:lpstr>Hospodárnost</vt:lpstr>
      <vt:lpstr> Reprodukční proces </vt:lpstr>
      <vt:lpstr>Ekonomická vzácnost 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HOSPODÁŘSKÝ PROCES</dc:title>
  <dc:creator>PRUZINOVAJ</dc:creator>
  <cp:lastModifiedBy>PRUZINOVAJ</cp:lastModifiedBy>
  <cp:revision>6</cp:revision>
  <cp:lastPrinted>2017-10-17T10:01:51Z</cp:lastPrinted>
  <dcterms:created xsi:type="dcterms:W3CDTF">2016-11-07T20:20:02Z</dcterms:created>
  <dcterms:modified xsi:type="dcterms:W3CDTF">2017-10-17T10:25:50Z</dcterms:modified>
</cp:coreProperties>
</file>