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64" r:id="rId3"/>
    <p:sldId id="257" r:id="rId4"/>
    <p:sldId id="267" r:id="rId5"/>
    <p:sldId id="263" r:id="rId6"/>
    <p:sldId id="268" r:id="rId7"/>
    <p:sldId id="260" r:id="rId8"/>
    <p:sldId id="261" r:id="rId9"/>
    <p:sldId id="271" r:id="rId10"/>
    <p:sldId id="269" r:id="rId11"/>
    <p:sldId id="258" r:id="rId12"/>
    <p:sldId id="270" r:id="rId13"/>
    <p:sldId id="265" r:id="rId14"/>
    <p:sldId id="272" r:id="rId15"/>
    <p:sldId id="266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BB5"/>
    <a:srgbClr val="FB577E"/>
    <a:srgbClr val="656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103" d="100"/>
          <a:sy n="103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95278-D489-4FEF-9DDA-7B3551081E7F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F5F06-BB6B-495C-8CAC-E1AB7AFA0B6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7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48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82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40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29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63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6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16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55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7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30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96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68F5"/>
            </a:gs>
            <a:gs pos="50000">
              <a:srgbClr val="FB577E"/>
            </a:gs>
            <a:gs pos="100000">
              <a:srgbClr val="5FABB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1E41-664B-424E-8068-E35DCB5B82F0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E745-C2EF-470D-BD2A-ACD7C76A3F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94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1817" TargetMode="External"/><Relationship Id="rId2" Type="http://schemas.openxmlformats.org/officeDocument/2006/relationships/hyperlink" Target="http://cs.wikipedia.org/wiki/Divotvorn%C3%BD_klobo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Rohov%C3%ADn_%C4%8Ctverroh%C3%BD" TargetMode="External"/><Relationship Id="rId5" Type="http://schemas.openxmlformats.org/officeDocument/2006/relationships/hyperlink" Target="http://cs.wikipedia.org/wiki/1821" TargetMode="External"/><Relationship Id="rId4" Type="http://schemas.openxmlformats.org/officeDocument/2006/relationships/hyperlink" Target="http://cs.wikipedia.org/wiki/Hadri%C3%A1n_z_%C5%98%C3%ADms%C5%A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cs-CZ" dirty="0" smtClean="0"/>
              <a:t>Humoristická literatura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02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6206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Na </a:t>
            </a:r>
            <a:r>
              <a:rPr lang="cs-CZ" b="1" dirty="0"/>
              <a:t>humoristicky laděnou prózu</a:t>
            </a:r>
            <a:r>
              <a:rPr lang="cs-CZ" dirty="0"/>
              <a:t> se zaměřil </a:t>
            </a:r>
            <a:r>
              <a:rPr lang="cs-CZ" b="1" dirty="0"/>
              <a:t>Vojtěch Steklač</a:t>
            </a:r>
            <a:r>
              <a:rPr lang="cs-CZ" dirty="0"/>
              <a:t>, který </a:t>
            </a:r>
            <a:r>
              <a:rPr lang="cs-CZ" dirty="0" smtClean="0"/>
              <a:t>napsal </a:t>
            </a:r>
            <a:r>
              <a:rPr lang="cs-CZ" dirty="0"/>
              <a:t>cyklus o klukovské partě z Prahy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Boříkovy </a:t>
            </a:r>
            <a:r>
              <a:rPr lang="cs-CZ" b="1" dirty="0"/>
              <a:t>lapálie</a:t>
            </a:r>
            <a:r>
              <a:rPr lang="cs-CZ" dirty="0"/>
              <a:t>, 1970, </a:t>
            </a:r>
            <a:r>
              <a:rPr lang="cs-CZ" b="1" dirty="0"/>
              <a:t>Bořík a spol.</a:t>
            </a:r>
            <a:r>
              <a:rPr lang="cs-CZ" dirty="0"/>
              <a:t>, 1980, </a:t>
            </a:r>
            <a:r>
              <a:rPr lang="cs-CZ" b="1" dirty="0"/>
              <a:t>Bohoušek a spol.</a:t>
            </a:r>
            <a:r>
              <a:rPr lang="cs-CZ" dirty="0"/>
              <a:t>, 1981, </a:t>
            </a:r>
            <a:r>
              <a:rPr lang="cs-CZ" b="1" dirty="0"/>
              <a:t>Aleš a spol.</a:t>
            </a:r>
            <a:r>
              <a:rPr lang="cs-CZ" dirty="0"/>
              <a:t>, 1985, </a:t>
            </a:r>
            <a:r>
              <a:rPr lang="cs-CZ" b="1" dirty="0"/>
              <a:t>Mirek a spol.</a:t>
            </a:r>
            <a:r>
              <a:rPr lang="cs-CZ" dirty="0"/>
              <a:t>, 1985, </a:t>
            </a:r>
            <a:r>
              <a:rPr lang="cs-CZ" b="1" dirty="0"/>
              <a:t>Čenda a spol.</a:t>
            </a:r>
            <a:r>
              <a:rPr lang="cs-CZ" dirty="0"/>
              <a:t>, 1987, </a:t>
            </a:r>
            <a:r>
              <a:rPr lang="cs-CZ" b="1" dirty="0"/>
              <a:t>Bořík, Bohoušek a spol.</a:t>
            </a:r>
            <a:r>
              <a:rPr lang="cs-CZ" dirty="0"/>
              <a:t>, </a:t>
            </a:r>
            <a:r>
              <a:rPr lang="cs-CZ" dirty="0" smtClean="0"/>
              <a:t>1989.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1550665" cy="223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3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Situační </a:t>
            </a:r>
            <a:r>
              <a:rPr lang="cs-CZ" dirty="0"/>
              <a:t>i jazyková komika proniká do prozaického díla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Aleny Vostré </a:t>
            </a:r>
          </a:p>
          <a:p>
            <a:pPr marL="0" indent="0">
              <a:buNone/>
            </a:pPr>
            <a:r>
              <a:rPr lang="cs-CZ" b="1" dirty="0" smtClean="0"/>
              <a:t>Všema </a:t>
            </a:r>
            <a:r>
              <a:rPr lang="cs-CZ" b="1" dirty="0"/>
              <a:t>čtyřma očima </a:t>
            </a:r>
            <a:r>
              <a:rPr lang="cs-CZ" dirty="0"/>
              <a:t>(1982) pojednává o kuriózních příhodách, které se mohou stát lidem se špatným </a:t>
            </a:r>
            <a:r>
              <a:rPr lang="cs-CZ" dirty="0" smtClean="0"/>
              <a:t>zrakem </a:t>
            </a:r>
          </a:p>
          <a:p>
            <a:pPr marL="0" indent="0">
              <a:buNone/>
            </a:pPr>
            <a:r>
              <a:rPr lang="cs-CZ" b="1" dirty="0" smtClean="0"/>
              <a:t>Výbuch </a:t>
            </a:r>
            <a:r>
              <a:rPr lang="cs-CZ" b="1" dirty="0"/>
              <a:t>bude v šest</a:t>
            </a:r>
            <a:r>
              <a:rPr lang="cs-CZ" dirty="0"/>
              <a:t> (1986) představuje žáka 5. třídy, zapáleného fyzika Ludvíka, který svými odvážnými experimenty působí veliký rozruch v rodném městečku.</a:t>
            </a:r>
          </a:p>
          <a:p>
            <a:pPr marL="0" indent="0">
              <a:buNone/>
            </a:pPr>
            <a:r>
              <a:rPr lang="cs-CZ" dirty="0"/>
              <a:t>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64" y="260648"/>
            <a:ext cx="137295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0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Autoři humoristické prózy pro děti často volí </a:t>
            </a:r>
            <a:r>
              <a:rPr lang="cs-CZ" b="1" dirty="0"/>
              <a:t>školní prostředí</a:t>
            </a:r>
            <a:r>
              <a:rPr lang="cs-CZ" dirty="0"/>
              <a:t> skýtající širokou škálu dětských i dospělých typů v jednoznačně vymezených </a:t>
            </a:r>
            <a:r>
              <a:rPr lang="cs-CZ" dirty="0" smtClean="0"/>
              <a:t>rolích</a:t>
            </a:r>
          </a:p>
          <a:p>
            <a:pPr marL="0" indent="0">
              <a:buNone/>
            </a:pPr>
            <a:r>
              <a:rPr lang="cs-CZ" b="1" dirty="0" smtClean="0"/>
              <a:t>Milan </a:t>
            </a:r>
            <a:r>
              <a:rPr lang="cs-CZ" b="1" dirty="0"/>
              <a:t>Pávek</a:t>
            </a:r>
            <a:r>
              <a:rPr lang="cs-CZ" dirty="0"/>
              <a:t> </a:t>
            </a:r>
            <a:r>
              <a:rPr lang="cs-CZ" b="1" dirty="0" smtClean="0"/>
              <a:t>Třída </a:t>
            </a:r>
            <a:r>
              <a:rPr lang="cs-CZ" b="1" dirty="0"/>
              <a:t>jako </a:t>
            </a:r>
            <a:r>
              <a:rPr lang="cs-CZ" b="1" dirty="0" smtClean="0"/>
              <a:t>řemen </a:t>
            </a:r>
            <a:r>
              <a:rPr lang="cs-CZ" dirty="0" smtClean="0"/>
              <a:t>(1981)</a:t>
            </a:r>
          </a:p>
          <a:p>
            <a:pPr marL="0" indent="0">
              <a:buNone/>
            </a:pPr>
            <a:r>
              <a:rPr lang="cs-CZ" b="1" dirty="0" smtClean="0"/>
              <a:t>Jiří </a:t>
            </a:r>
            <a:r>
              <a:rPr lang="cs-CZ" b="1" dirty="0"/>
              <a:t>Kahoun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Školník </a:t>
            </a:r>
            <a:r>
              <a:rPr lang="cs-CZ" b="1" dirty="0"/>
              <a:t>Kulda je </a:t>
            </a:r>
            <a:r>
              <a:rPr lang="cs-CZ" b="1" dirty="0" smtClean="0"/>
              <a:t>jednička</a:t>
            </a:r>
            <a:r>
              <a:rPr lang="cs-CZ" dirty="0" smtClean="0"/>
              <a:t> (1990</a:t>
            </a:r>
            <a:r>
              <a:rPr lang="cs-CZ" dirty="0"/>
              <a:t>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3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Knihy spíše pro dospělé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Josef Škvorecký: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Tankový prapor, Prima </a:t>
            </a:r>
            <a:r>
              <a:rPr lang="cs-CZ" b="1" dirty="0"/>
              <a:t>sezóna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Petr </a:t>
            </a:r>
            <a:r>
              <a:rPr lang="cs-CZ" b="1" dirty="0"/>
              <a:t>Šabach: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Hovno Hoří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Michal </a:t>
            </a:r>
            <a:r>
              <a:rPr lang="cs-CZ" b="1" dirty="0"/>
              <a:t>Wieweg: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Báječná léta pod </a:t>
            </a:r>
            <a:r>
              <a:rPr lang="cs-CZ" b="1" dirty="0" smtClean="0"/>
              <a:t>psa, Výchova </a:t>
            </a:r>
            <a:r>
              <a:rPr lang="cs-CZ" b="1" dirty="0"/>
              <a:t>dívek v Č</a:t>
            </a:r>
            <a:r>
              <a:rPr lang="cs-CZ" b="1" dirty="0" smtClean="0"/>
              <a:t>echách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9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Současná tvorba</a:t>
            </a:r>
          </a:p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apř. </a:t>
            </a:r>
            <a:r>
              <a:rPr lang="cs-CZ" b="1" dirty="0" smtClean="0"/>
              <a:t>Jiří Holub </a:t>
            </a:r>
          </a:p>
          <a:p>
            <a:pPr marL="0" indent="0">
              <a:buNone/>
            </a:pPr>
            <a:r>
              <a:rPr lang="cs-CZ" b="1" dirty="0" smtClean="0"/>
              <a:t>Jak se zbavit mstivý Soni</a:t>
            </a:r>
          </a:p>
          <a:p>
            <a:pPr marL="0" indent="0">
              <a:buNone/>
            </a:pPr>
            <a:r>
              <a:rPr lang="cs-CZ" b="1" dirty="0" smtClean="0"/>
              <a:t>Kolik váží Matylda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263366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E:\DCIM\100CANON\IMG_61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5495" r="9203" b="10599"/>
          <a:stretch/>
        </p:blipFill>
        <p:spPr bwMode="auto">
          <a:xfrm>
            <a:off x="5796136" y="1049737"/>
            <a:ext cx="2646218" cy="36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28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Zahraniční tvorba</a:t>
            </a:r>
          </a:p>
          <a:p>
            <a:pPr marL="0" indent="0">
              <a:buNone/>
            </a:pPr>
            <a:r>
              <a:rPr lang="cs-CZ" b="1" dirty="0" smtClean="0"/>
              <a:t>Jo Nesbo</a:t>
            </a:r>
          </a:p>
          <a:p>
            <a:pPr marL="0" indent="0">
              <a:buNone/>
            </a:pPr>
            <a:r>
              <a:rPr lang="cs-CZ" b="1" dirty="0" smtClean="0"/>
              <a:t>Doktor Proktor a prdící prášek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26209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0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Použité zdroje: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7200" dirty="0" smtClean="0"/>
          </a:p>
          <a:p>
            <a:pPr>
              <a:buFont typeface="Wingdings" pitchFamily="2" charset="2"/>
              <a:buChar char="v"/>
            </a:pPr>
            <a:r>
              <a:rPr lang="cs-CZ" sz="7200" dirty="0">
                <a:solidFill>
                  <a:prstClr val="black"/>
                </a:solidFill>
              </a:rPr>
              <a:t>vlastní fotografie</a:t>
            </a:r>
          </a:p>
          <a:p>
            <a:pPr>
              <a:buFont typeface="Wingdings" pitchFamily="2" charset="2"/>
              <a:buChar char="v"/>
            </a:pPr>
            <a:endParaRPr lang="cs-CZ" sz="7200" dirty="0" smtClean="0"/>
          </a:p>
          <a:p>
            <a:pPr>
              <a:buFont typeface="Wingdings" pitchFamily="2" charset="2"/>
              <a:buChar char="v"/>
            </a:pPr>
            <a:r>
              <a:rPr lang="cs-CZ" sz="7200" dirty="0" smtClean="0"/>
              <a:t>Čelakovský, F.L. Ohlas písní ruských, Ohlas písní Českých</a:t>
            </a:r>
          </a:p>
          <a:p>
            <a:pPr>
              <a:buFont typeface="Wingdings" pitchFamily="2" charset="2"/>
              <a:buChar char="v"/>
            </a:pPr>
            <a:r>
              <a:rPr lang="cs-CZ" sz="7200" dirty="0" smtClean="0"/>
              <a:t>Borovský, K.H.: Král Lávra</a:t>
            </a:r>
            <a:endParaRPr lang="cs-CZ" sz="7200" dirty="0"/>
          </a:p>
          <a:p>
            <a:pPr>
              <a:buFont typeface="Wingdings" pitchFamily="2" charset="2"/>
              <a:buChar char="v"/>
            </a:pPr>
            <a:r>
              <a:rPr lang="cs-CZ" sz="7200" dirty="0" smtClean="0"/>
              <a:t>Čech, S.: Nový epochální výlet pana Broučka tentokrát do patnáctého století</a:t>
            </a:r>
            <a:endParaRPr lang="cs-CZ" sz="7200" dirty="0"/>
          </a:p>
          <a:p>
            <a:pPr>
              <a:buFont typeface="Wingdings" pitchFamily="2" charset="2"/>
              <a:buChar char="v"/>
            </a:pPr>
            <a:r>
              <a:rPr lang="cs-CZ" sz="7200" dirty="0" smtClean="0"/>
              <a:t>Hašek, J.:  Osudy dobrého vojáka Švejka</a:t>
            </a:r>
            <a:endParaRPr lang="cs-CZ" sz="7200" dirty="0"/>
          </a:p>
          <a:p>
            <a:pPr>
              <a:buFont typeface="Wingdings" pitchFamily="2" charset="2"/>
              <a:buChar char="v"/>
            </a:pPr>
            <a:r>
              <a:rPr lang="cs-CZ" sz="7200" dirty="0" smtClean="0"/>
              <a:t>Poláček, K.: Bylo nás pět</a:t>
            </a:r>
            <a:endParaRPr lang="cs-CZ" sz="7200" dirty="0"/>
          </a:p>
          <a:p>
            <a:pPr>
              <a:buFont typeface="Wingdings" pitchFamily="2" charset="2"/>
              <a:buChar char="v"/>
            </a:pPr>
            <a:r>
              <a:rPr lang="cs-CZ" sz="7200" dirty="0" smtClean="0"/>
              <a:t>Steklač, V.:  </a:t>
            </a:r>
            <a:r>
              <a:rPr lang="cs-CZ" sz="7200" dirty="0" err="1"/>
              <a:t>B</a:t>
            </a:r>
            <a:r>
              <a:rPr lang="cs-CZ" sz="7200" dirty="0" err="1" smtClean="0"/>
              <a:t>oříkovy</a:t>
            </a:r>
            <a:r>
              <a:rPr lang="cs-CZ" sz="7200" dirty="0" smtClean="0"/>
              <a:t> nové lapálie</a:t>
            </a:r>
          </a:p>
          <a:p>
            <a:pPr>
              <a:buFont typeface="Wingdings" pitchFamily="2" charset="2"/>
              <a:buChar char="v"/>
            </a:pPr>
            <a:r>
              <a:rPr lang="cs-CZ" sz="7200" dirty="0" smtClean="0"/>
              <a:t>Vostrá, A.:  Všema čtyřma očima</a:t>
            </a:r>
            <a:endParaRPr lang="cs-CZ" sz="7200" dirty="0"/>
          </a:p>
          <a:p>
            <a:pPr>
              <a:buFont typeface="Wingdings" pitchFamily="2" charset="2"/>
              <a:buChar char="v"/>
            </a:pPr>
            <a:r>
              <a:rPr lang="cs-CZ" sz="7200" dirty="0" smtClean="0"/>
              <a:t>Holub, J.: Jak se zbavit mstivý Soni</a:t>
            </a:r>
          </a:p>
          <a:p>
            <a:pPr>
              <a:buFont typeface="Wingdings" pitchFamily="2" charset="2"/>
              <a:buChar char="v"/>
            </a:pPr>
            <a:r>
              <a:rPr lang="cs-CZ" sz="7200" dirty="0" smtClean="0"/>
              <a:t>Holub, J.: Kolik váží </a:t>
            </a:r>
            <a:r>
              <a:rPr lang="cs-CZ" sz="7200" dirty="0"/>
              <a:t>M</a:t>
            </a:r>
            <a:r>
              <a:rPr lang="cs-CZ" sz="7200" dirty="0" smtClean="0"/>
              <a:t>atylda</a:t>
            </a:r>
          </a:p>
          <a:p>
            <a:pPr>
              <a:buFont typeface="Wingdings" pitchFamily="2" charset="2"/>
              <a:buChar char="v"/>
            </a:pPr>
            <a:r>
              <a:rPr lang="cs-CZ" sz="7200" dirty="0" err="1" smtClean="0"/>
              <a:t>Nesbo</a:t>
            </a:r>
            <a:r>
              <a:rPr lang="cs-CZ" sz="7200" dirty="0" smtClean="0"/>
              <a:t>, Jo.: Doktor </a:t>
            </a:r>
            <a:r>
              <a:rPr lang="cs-CZ" sz="7200" dirty="0" err="1" smtClean="0"/>
              <a:t>Proktor</a:t>
            </a:r>
            <a:r>
              <a:rPr lang="cs-CZ" sz="7200" dirty="0" smtClean="0"/>
              <a:t> a </a:t>
            </a:r>
            <a:r>
              <a:rPr lang="cs-CZ" sz="7200" dirty="0" err="1" smtClean="0"/>
              <a:t>prdící</a:t>
            </a:r>
            <a:r>
              <a:rPr lang="cs-CZ" sz="7200" dirty="0" smtClean="0"/>
              <a:t> prášek</a:t>
            </a:r>
            <a:endParaRPr lang="cs-CZ" sz="7200" dirty="0"/>
          </a:p>
          <a:p>
            <a:pPr>
              <a:buFont typeface="Wingdings" pitchFamily="2" charset="2"/>
              <a:buChar char="v"/>
            </a:pPr>
            <a:endParaRPr lang="cs-CZ" sz="7200" dirty="0"/>
          </a:p>
          <a:p>
            <a:pPr>
              <a:buFont typeface="Wingdings" pitchFamily="2" charset="2"/>
              <a:buChar char="v"/>
            </a:pPr>
            <a:r>
              <a:rPr lang="cs-CZ" sz="7200" dirty="0"/>
              <a:t>[cit. </a:t>
            </a:r>
            <a:r>
              <a:rPr lang="cs-CZ" sz="7200" dirty="0" smtClean="0"/>
              <a:t>2013-05-17].</a:t>
            </a:r>
            <a:endParaRPr lang="cs-CZ" sz="7200" dirty="0"/>
          </a:p>
          <a:p>
            <a:pPr>
              <a:buFont typeface="Wingdings" pitchFamily="2" charset="2"/>
              <a:buChar char="v"/>
            </a:pPr>
            <a:endParaRPr lang="cs-CZ" sz="7200" dirty="0" smtClean="0"/>
          </a:p>
          <a:p>
            <a:pPr marL="0" indent="0">
              <a:buNone/>
            </a:pPr>
            <a:r>
              <a:rPr lang="cs-CZ" sz="7200" dirty="0" smtClean="0"/>
              <a:t> </a:t>
            </a:r>
            <a:endParaRPr lang="cs-CZ" sz="7200" dirty="0"/>
          </a:p>
          <a:p>
            <a:pPr>
              <a:buFont typeface="Wingdings" pitchFamily="2" charset="2"/>
              <a:buChar char="v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379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r>
              <a:rPr lang="cs-CZ" b="1" dirty="0"/>
              <a:t>Satira</a:t>
            </a:r>
            <a:r>
              <a:rPr lang="cs-CZ" dirty="0"/>
              <a:t> vyjadřuje živý, kritický a útočný vztah k současnému životu.</a:t>
            </a:r>
          </a:p>
          <a:p>
            <a:r>
              <a:rPr lang="cs-CZ" dirty="0"/>
              <a:t>Satira je krátký literární útvar, který zesměšňuje vládu, hospodářskou situaci, sociální poměry.</a:t>
            </a:r>
          </a:p>
          <a:p>
            <a:r>
              <a:rPr lang="cs-CZ" dirty="0"/>
              <a:t>Satira je dílo jakékoliv druhové formy, která odráží autorův výsměšný a odmítavý poměr ke skutečnosti.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9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Humor </a:t>
            </a:r>
            <a:r>
              <a:rPr lang="cs-CZ" b="1" dirty="0"/>
              <a:t>a </a:t>
            </a:r>
            <a:r>
              <a:rPr lang="cs-CZ" b="1" dirty="0" smtClean="0"/>
              <a:t>satira </a:t>
            </a:r>
            <a:r>
              <a:rPr lang="cs-CZ" dirty="0" smtClean="0"/>
              <a:t>se objevuje s rozvojem </a:t>
            </a:r>
            <a:r>
              <a:rPr lang="cs-CZ" dirty="0"/>
              <a:t>mladé české </a:t>
            </a:r>
            <a:r>
              <a:rPr lang="cs-CZ" dirty="0" smtClean="0"/>
              <a:t>společnosti.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Václav</a:t>
            </a:r>
            <a:r>
              <a:rPr lang="cs-CZ" dirty="0" smtClean="0"/>
              <a:t> </a:t>
            </a:r>
            <a:r>
              <a:rPr lang="cs-CZ" b="1" dirty="0"/>
              <a:t>Kliment Klicpera</a:t>
            </a:r>
            <a:r>
              <a:rPr lang="cs-CZ" dirty="0" smtClean="0"/>
              <a:t>,</a:t>
            </a:r>
            <a:r>
              <a:rPr lang="cs-CZ" b="1" dirty="0"/>
              <a:t>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Komedie </a:t>
            </a:r>
            <a:r>
              <a:rPr lang="cs-CZ" b="1" dirty="0"/>
              <a:t>a frašky</a:t>
            </a:r>
          </a:p>
          <a:p>
            <a:pPr marL="0" indent="0">
              <a:buNone/>
            </a:pPr>
            <a:r>
              <a:rPr lang="cs-CZ" i="1" dirty="0" smtClean="0">
                <a:hlinkClick r:id="rId2" tooltip="Divotvorný klobouk"/>
              </a:rPr>
              <a:t>Divotvorný </a:t>
            </a:r>
            <a:r>
              <a:rPr lang="cs-CZ" i="1" dirty="0">
                <a:hlinkClick r:id="rId2" tooltip="Divotvorný klobouk"/>
              </a:rPr>
              <a:t>klobouk</a:t>
            </a:r>
            <a:r>
              <a:rPr lang="cs-CZ" dirty="0"/>
              <a:t> (</a:t>
            </a:r>
            <a:r>
              <a:rPr lang="cs-CZ" dirty="0">
                <a:hlinkClick r:id="rId3" tooltip="1817"/>
              </a:rPr>
              <a:t>1817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i="1" dirty="0">
                <a:hlinkClick r:id="rId4" tooltip="Hadrián z Římsů"/>
              </a:rPr>
              <a:t>Hadrián z Římsů</a:t>
            </a:r>
            <a:r>
              <a:rPr lang="cs-CZ" dirty="0"/>
              <a:t> (</a:t>
            </a:r>
            <a:r>
              <a:rPr lang="cs-CZ" dirty="0">
                <a:hlinkClick r:id="rId5" tooltip="1821"/>
              </a:rPr>
              <a:t>1821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i="1" dirty="0" smtClean="0">
                <a:hlinkClick r:id="rId6" tooltip="Rohovín Čtverrohý"/>
              </a:rPr>
              <a:t>Rohovín </a:t>
            </a:r>
            <a:r>
              <a:rPr lang="cs-CZ" i="1" dirty="0">
                <a:hlinkClick r:id="rId6" tooltip="Rohovín Čtverrohý"/>
              </a:rPr>
              <a:t>Čtverrohý</a:t>
            </a:r>
            <a:r>
              <a:rPr lang="cs-CZ" dirty="0"/>
              <a:t> (</a:t>
            </a:r>
            <a:r>
              <a:rPr lang="cs-CZ" dirty="0">
                <a:hlinkClick r:id="rId5" tooltip="1821"/>
              </a:rPr>
              <a:t>1821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František </a:t>
            </a:r>
            <a:r>
              <a:rPr lang="cs-CZ" b="1" dirty="0"/>
              <a:t>Ladislav Čelakovský: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Sběratel lidových písní, pořekadel a přísloví.</a:t>
            </a:r>
          </a:p>
          <a:p>
            <a:pPr marL="0" indent="0">
              <a:buNone/>
            </a:pPr>
            <a:r>
              <a:rPr lang="cs-CZ" b="1" dirty="0"/>
              <a:t>Ohlas písní českých- </a:t>
            </a:r>
            <a:r>
              <a:rPr lang="cs-CZ" dirty="0"/>
              <a:t>satirické a žertovné básně míří na vrchnost a maloměšťáky. Výsměch je adresován měšťanům, kteří se „opičí“ po pánech. Např. v básni </a:t>
            </a:r>
            <a:r>
              <a:rPr lang="cs-CZ" b="1" dirty="0"/>
              <a:t>Veselá jízda čerta</a:t>
            </a:r>
            <a:r>
              <a:rPr lang="cs-CZ" dirty="0"/>
              <a:t>: na otázku, koho veze ve voze?, odpovídá selský mládenec „</a:t>
            </a:r>
            <a:r>
              <a:rPr lang="cs-CZ" dirty="0">
                <a:solidFill>
                  <a:srgbClr val="FFC000"/>
                </a:solidFill>
              </a:rPr>
              <a:t>vím co vezu půl pána, půl </a:t>
            </a:r>
            <a:endParaRPr lang="cs-CZ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břicha</a:t>
            </a:r>
            <a:r>
              <a:rPr lang="cs-CZ" dirty="0">
                <a:solidFill>
                  <a:srgbClr val="FFC000"/>
                </a:solidFill>
              </a:rPr>
              <a:t>, jak ho naložili chrápe do </a:t>
            </a:r>
            <a:r>
              <a:rPr lang="cs-CZ" dirty="0" smtClean="0">
                <a:solidFill>
                  <a:srgbClr val="FFC000"/>
                </a:solidFill>
              </a:rPr>
              <a:t>kožicha“.</a:t>
            </a:r>
            <a:endParaRPr 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b="1" dirty="0"/>
              <a:t>Toman a lesní panna- </a:t>
            </a:r>
            <a:r>
              <a:rPr lang="cs-CZ" dirty="0"/>
              <a:t>epická balada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t="2990" r="7718" b="3009"/>
          <a:stretch/>
        </p:blipFill>
        <p:spPr bwMode="auto">
          <a:xfrm>
            <a:off x="7380312" y="4293096"/>
            <a:ext cx="1367617" cy="213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4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57929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Karel </a:t>
            </a:r>
            <a:r>
              <a:rPr lang="cs-CZ" b="1" dirty="0"/>
              <a:t>Havlíček Borovský: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zakladatel politické satiry u </a:t>
            </a:r>
            <a:r>
              <a:rPr lang="cs-CZ" dirty="0" smtClean="0"/>
              <a:t>nás</a:t>
            </a:r>
          </a:p>
          <a:p>
            <a:pPr marL="0" indent="0">
              <a:buNone/>
            </a:pPr>
            <a:r>
              <a:rPr lang="cs-CZ" b="1" dirty="0" smtClean="0"/>
              <a:t>epigramy </a:t>
            </a:r>
            <a:r>
              <a:rPr lang="cs-CZ" dirty="0"/>
              <a:t>= krátké výstižné básně, které jsou kriticky zaměřeny. Útočí v nich proti všemu co brání pokroku, jsou prostředkem boje s hloupostí a lidskou zlobou.</a:t>
            </a:r>
          </a:p>
          <a:p>
            <a:pPr marL="0" indent="0">
              <a:buNone/>
            </a:pPr>
            <a:r>
              <a:rPr lang="cs-CZ" b="1" dirty="0" smtClean="0"/>
              <a:t>Král </a:t>
            </a:r>
            <a:r>
              <a:rPr lang="cs-CZ" b="1" dirty="0"/>
              <a:t>Lávra- </a:t>
            </a:r>
            <a:r>
              <a:rPr lang="cs-CZ" dirty="0"/>
              <a:t>satirická balada, osobní volné zpracování irské lidové pověsti o králi,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který </a:t>
            </a:r>
            <a:r>
              <a:rPr lang="cs-CZ" dirty="0"/>
              <a:t>se styděl za své dlouhé uši. Smysl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básně </a:t>
            </a:r>
            <a:r>
              <a:rPr lang="cs-CZ" dirty="0"/>
              <a:t>je politický- narážky na tupost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panovnického </a:t>
            </a:r>
            <a:r>
              <a:rPr lang="cs-CZ" dirty="0"/>
              <a:t>absolutismu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12950"/>
          <a:stretch/>
        </p:blipFill>
        <p:spPr bwMode="auto">
          <a:xfrm>
            <a:off x="7380312" y="4077072"/>
            <a:ext cx="1224136" cy="21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0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Druhá polovina 19. stol. je chudá na humor a satiru určenou nebo vhodnou pro děti a mládež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Svatopluk Čech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Výlet </a:t>
            </a:r>
            <a:r>
              <a:rPr lang="cs-CZ" b="1" dirty="0"/>
              <a:t>pana Broučka do Měsíce</a:t>
            </a:r>
            <a:r>
              <a:rPr lang="cs-CZ" dirty="0"/>
              <a:t> (1888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Nový </a:t>
            </a:r>
            <a:r>
              <a:rPr lang="cs-CZ" b="1" dirty="0"/>
              <a:t>epochální výlet pana Broučka, tentokráte do XV. století</a:t>
            </a:r>
            <a:r>
              <a:rPr lang="cs-CZ" dirty="0"/>
              <a:t> (1888) </a:t>
            </a:r>
          </a:p>
          <a:p>
            <a:pPr marL="0" indent="0">
              <a:buNone/>
            </a:pPr>
            <a:r>
              <a:rPr lang="cs-CZ" b="1" dirty="0" smtClean="0"/>
              <a:t>Pestré </a:t>
            </a:r>
            <a:r>
              <a:rPr lang="cs-CZ" b="1" dirty="0"/>
              <a:t>cesty po Čechách</a:t>
            </a:r>
            <a:r>
              <a:rPr lang="cs-CZ" dirty="0" smtClean="0"/>
              <a:t>…(</a:t>
            </a:r>
            <a:r>
              <a:rPr lang="cs-CZ" dirty="0"/>
              <a:t>2 díly, 1891).</a:t>
            </a:r>
          </a:p>
          <a:p>
            <a:pPr marL="0" indent="0">
              <a:buNone/>
            </a:pPr>
            <a:r>
              <a:rPr lang="cs-CZ" b="1" dirty="0"/>
              <a:t>Hanuman</a:t>
            </a:r>
            <a:r>
              <a:rPr lang="cs-CZ" dirty="0"/>
              <a:t>- ostrá kritika, výsměch těm,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co </a:t>
            </a:r>
            <a:r>
              <a:rPr lang="cs-CZ" dirty="0"/>
              <a:t>se „opičí“ po druhých.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5"/>
            <a:ext cx="1967855" cy="270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90</a:t>
            </a:r>
            <a:r>
              <a:rPr lang="cs-CZ" dirty="0"/>
              <a:t>. léta, konec 19. století a další období, doprovázené vážnými starostmi a obavami o budoucnost a vývoj, nebyly živnou půdou pro humor, aspoň ne pro takový, který by byl vhodný pro mládež.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1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Jaroslav Hašek: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Novinář, žurnalista, </a:t>
            </a:r>
            <a:r>
              <a:rPr lang="cs-CZ" dirty="0" smtClean="0"/>
              <a:t>humorista</a:t>
            </a:r>
          </a:p>
          <a:p>
            <a:pPr marL="0" indent="0">
              <a:buNone/>
            </a:pPr>
            <a:r>
              <a:rPr lang="cs-CZ" b="1" dirty="0" smtClean="0"/>
              <a:t>Osudy </a:t>
            </a:r>
            <a:r>
              <a:rPr lang="cs-CZ" b="1" dirty="0"/>
              <a:t>dobrého vojáka Švejka za světové války</a:t>
            </a:r>
            <a:r>
              <a:rPr lang="cs-CZ" dirty="0"/>
              <a:t>- nedokončený čtyřdílný román. Geniální satira na rakouský militarismus a válku vůbec. </a:t>
            </a:r>
            <a:r>
              <a:rPr lang="cs-CZ" dirty="0" smtClean="0"/>
              <a:t>Toto </a:t>
            </a:r>
            <a:r>
              <a:rPr lang="cs-CZ" dirty="0"/>
              <a:t>dílo si získalo nadčasovost ( čte se dodnes ).</a:t>
            </a:r>
          </a:p>
          <a:p>
            <a:pPr marL="0" indent="0">
              <a:buNone/>
            </a:pPr>
            <a:r>
              <a:rPr lang="cs-CZ" b="1" dirty="0"/>
              <a:t>Utrpení pana Tenkráta</a:t>
            </a:r>
          </a:p>
          <a:p>
            <a:pPr marL="0" indent="0">
              <a:buNone/>
            </a:pPr>
            <a:r>
              <a:rPr lang="cs-CZ" b="1" dirty="0"/>
              <a:t>Můj obchod se </a:t>
            </a:r>
            <a:r>
              <a:rPr lang="cs-CZ" b="1" dirty="0" smtClean="0"/>
              <a:t>psy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2"/>
            <a:ext cx="1411982" cy="215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2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Karel Poláček: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Narodil se v židovské rodině.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Od </a:t>
            </a:r>
            <a:r>
              <a:rPr lang="cs-CZ" dirty="0"/>
              <a:t>roku 1923 pracoval v redakci Lidových novin. Zemřel v Osvětimi v roce 1944. Ve svých povídkách a fejetonech karikoval maloměšťáky</a:t>
            </a:r>
          </a:p>
          <a:p>
            <a:pPr marL="0" indent="0">
              <a:buNone/>
            </a:pPr>
            <a:r>
              <a:rPr lang="cs-CZ" b="1" dirty="0" smtClean="0"/>
              <a:t>Muži </a:t>
            </a:r>
            <a:r>
              <a:rPr lang="cs-CZ" b="1" dirty="0"/>
              <a:t>v ofsajdu</a:t>
            </a:r>
          </a:p>
          <a:p>
            <a:pPr marL="0" indent="0">
              <a:buNone/>
            </a:pPr>
            <a:r>
              <a:rPr lang="cs-CZ" b="1" dirty="0"/>
              <a:t>Dům na předměstí</a:t>
            </a:r>
          </a:p>
          <a:p>
            <a:pPr marL="0" indent="0">
              <a:buNone/>
            </a:pPr>
            <a:r>
              <a:rPr lang="cs-CZ" b="1" dirty="0"/>
              <a:t>Bylo nás pět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1508373" cy="240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459</Words>
  <Application>Microsoft Office PowerPoint</Application>
  <PresentationFormat>Předvádění na obrazovce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systému Office</vt:lpstr>
      <vt:lpstr>Humoristická 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</dc:creator>
  <cp:lastModifiedBy>Bc. Lucie Homolková</cp:lastModifiedBy>
  <cp:revision>27</cp:revision>
  <dcterms:created xsi:type="dcterms:W3CDTF">2012-08-20T19:24:43Z</dcterms:created>
  <dcterms:modified xsi:type="dcterms:W3CDTF">2019-11-13T10:26:11Z</dcterms:modified>
</cp:coreProperties>
</file>