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4" r:id="rId3"/>
    <p:sldId id="271" r:id="rId4"/>
    <p:sldId id="272" r:id="rId5"/>
    <p:sldId id="273" r:id="rId6"/>
    <p:sldId id="268" r:id="rId7"/>
    <p:sldId id="266" r:id="rId8"/>
    <p:sldId id="276" r:id="rId9"/>
    <p:sldId id="278" r:id="rId10"/>
    <p:sldId id="287" r:id="rId11"/>
    <p:sldId id="285" r:id="rId12"/>
    <p:sldId id="288" r:id="rId13"/>
    <p:sldId id="283" r:id="rId14"/>
    <p:sldId id="280" r:id="rId15"/>
    <p:sldId id="286" r:id="rId16"/>
    <p:sldId id="281" r:id="rId17"/>
    <p:sldId id="282" r:id="rId18"/>
    <p:sldId id="267" r:id="rId19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2" autoAdjust="0"/>
    <p:restoredTop sz="93529" autoAdjust="0"/>
  </p:normalViewPr>
  <p:slideViewPr>
    <p:cSldViewPr snapToGrid="0">
      <p:cViewPr varScale="1">
        <p:scale>
          <a:sx n="94" d="100"/>
          <a:sy n="94" d="100"/>
        </p:scale>
        <p:origin x="211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0" d="100"/>
          <a:sy n="70" d="100"/>
        </p:scale>
        <p:origin x="413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A0BD38-5902-4F5A-A418-DAF80D767574}" type="datetime1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81FEA86-EBF8-4A4E-9739-CB2265969290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sz="1200" i="1">
                <a:latin typeface="Arial" pitchFamily="34" charset="0"/>
                <a:cs typeface="Arial" pitchFamily="34" charset="0"/>
              </a:rPr>
              <a:t>Pokud chcete změnit obrázek na tomto snímku, vyberte tento obrázek a odstraňte ho. Pak klikněte na ikonu Obrázky v zástupném symbolu a vložte vlastní obrázek.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cs-CZ" sz="1800" noProof="0"/>
          </a:p>
        </p:txBody>
      </p:sp>
      <p:sp>
        <p:nvSpPr>
          <p:cNvPr id="7" name="Volný tvar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p:transition spd="slow" advTm="6768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450AD-E63B-4FBA-806D-3243B7B9F404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p:transition spd="slow" advTm="6768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Obdélník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12" name="Obdélník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13" name="Zástupný symbol pro text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30E46-E485-473F-8A5A-2A12896FE3D2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p:transition spd="slow" advTm="6768">
    <p:cover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93336-89D7-45FD-9CA0-A5765D7DC0CB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p:transition spd="slow" advTm="6768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F80C08-9D66-461B-B849-AF0B9DDDAFFC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p:transition spd="slow" advTm="6768">
    <p:cover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 descr="Interiér restaurace">
            <a:extLst>
              <a:ext uri="{FF2B5EF4-FFF2-40B4-BE49-F238E27FC236}">
                <a16:creationId xmlns="" xmlns:a16="http://schemas.microsoft.com/office/drawing/2014/main" id="{3663C424-4D11-4875-A44A-FF368BB74F6C}"/>
              </a:ext>
            </a:extLst>
          </p:cNvPr>
          <p:cNvSpPr/>
          <p:nvPr userDrawn="1"/>
        </p:nvSpPr>
        <p:spPr>
          <a:xfrm>
            <a:off x="4721352" y="0"/>
            <a:ext cx="7470648" cy="6858000"/>
          </a:xfrm>
          <a:prstGeom prst="rect">
            <a:avLst/>
          </a:prstGeom>
          <a:blipFill>
            <a:blip r:embed="rId2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7" name="Obdélník 6" descr="Maska tahů štětcem">
            <a:extLst>
              <a:ext uri="{FF2B5EF4-FFF2-40B4-BE49-F238E27FC236}">
                <a16:creationId xmlns="" xmlns:a16="http://schemas.microsoft.com/office/drawing/2014/main" id="{609FB4CD-BB02-4D4B-8D86-3EC7DD3B6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A8E0E8-66CF-479B-9B2B-23573DD99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8041"/>
            <a:ext cx="4251138" cy="1355251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/>
              <a:t>KLIKNUTÍM MŮŽETE UPRAVIT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89B65A51-5568-4F87-9DD3-A3B39AB95D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17946"/>
            <a:ext cx="4251138" cy="307857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1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Upravit styly předlohy textu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97AA241-A7D4-4B81-98DB-F4B364A3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B2297-4A30-41D5-8AA1-66A82101625D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15585EA-45A6-4D35-A7AB-F97FC27E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7F3847C-49D2-4ADE-9E05-28B879A9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470E458-E7C2-4395-B75D-476A174CEE45}" type="slidenum">
              <a:rPr lang="cs-CZ" smtClean="0"/>
              <a:pPr rtl="0"/>
              <a:t>‹#›</a:t>
            </a:fld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="" xmlns:a16="http://schemas.microsoft.com/office/drawing/2014/main" id="{D95556C4-3308-4A8B-A7F9-BEAC5A6230BE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="" xmlns:a16="http://schemas.microsoft.com/office/drawing/2014/main" id="{9CAF3222-5D2C-427A-822C-5118901C34DE}"/>
              </a:ext>
            </a:extLst>
          </p:cNvPr>
          <p:cNvCxnSpPr/>
          <p:nvPr userDrawn="1"/>
        </p:nvCxnSpPr>
        <p:spPr>
          <a:xfrm>
            <a:off x="943135" y="2330475"/>
            <a:ext cx="356616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obrázku 2">
            <a:extLst>
              <a:ext uri="{FF2B5EF4-FFF2-40B4-BE49-F238E27FC236}">
                <a16:creationId xmlns="" xmlns:a16="http://schemas.microsoft.com/office/drawing/2014/main" id="{CF79489C-0CC8-496C-B0B4-808444D916F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cs-CZ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1116122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 descr="Interiér restaurace">
            <a:extLst>
              <a:ext uri="{FF2B5EF4-FFF2-40B4-BE49-F238E27FC236}">
                <a16:creationId xmlns="" xmlns:a16="http://schemas.microsoft.com/office/drawing/2014/main" id="{3663C424-4D11-4875-A44A-FF368BB74F6C}"/>
              </a:ext>
            </a:extLst>
          </p:cNvPr>
          <p:cNvSpPr/>
          <p:nvPr userDrawn="1"/>
        </p:nvSpPr>
        <p:spPr>
          <a:xfrm>
            <a:off x="4721352" y="0"/>
            <a:ext cx="7470648" cy="6858000"/>
          </a:xfrm>
          <a:prstGeom prst="rect">
            <a:avLst/>
          </a:prstGeom>
          <a:blipFill>
            <a:blip r:embed="rId2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7" name="Obdélník 6" descr="Maska tahů štětcem">
            <a:extLst>
              <a:ext uri="{FF2B5EF4-FFF2-40B4-BE49-F238E27FC236}">
                <a16:creationId xmlns="" xmlns:a16="http://schemas.microsoft.com/office/drawing/2014/main" id="{609FB4CD-BB02-4D4B-8D86-3EC7DD3B6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A8E0E8-66CF-479B-9B2B-23573DD99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8041"/>
            <a:ext cx="4251138" cy="1355251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/>
              <a:t>KLIKNUTÍM MŮŽETE UPRAVIT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89B65A51-5568-4F87-9DD3-A3B39AB95D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17946"/>
            <a:ext cx="4251138" cy="307857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1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Upravit styly předlohy textu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97AA241-A7D4-4B81-98DB-F4B364A3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B2297-4A30-41D5-8AA1-66A82101625D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15585EA-45A6-4D35-A7AB-F97FC27E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7F3847C-49D2-4ADE-9E05-28B879A9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470E458-E7C2-4395-B75D-476A174CEE45}" type="slidenum">
              <a:rPr lang="cs-CZ" smtClean="0"/>
              <a:pPr rtl="0"/>
              <a:t>‹#›</a:t>
            </a:fld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="" xmlns:a16="http://schemas.microsoft.com/office/drawing/2014/main" id="{D95556C4-3308-4A8B-A7F9-BEAC5A6230BE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="" xmlns:a16="http://schemas.microsoft.com/office/drawing/2014/main" id="{9CAF3222-5D2C-427A-822C-5118901C34DE}"/>
              </a:ext>
            </a:extLst>
          </p:cNvPr>
          <p:cNvCxnSpPr/>
          <p:nvPr userDrawn="1"/>
        </p:nvCxnSpPr>
        <p:spPr>
          <a:xfrm>
            <a:off x="943135" y="2330475"/>
            <a:ext cx="356616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obrázku 2">
            <a:extLst>
              <a:ext uri="{FF2B5EF4-FFF2-40B4-BE49-F238E27FC236}">
                <a16:creationId xmlns="" xmlns:a16="http://schemas.microsoft.com/office/drawing/2014/main" id="{CF79489C-0CC8-496C-B0B4-808444D916F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cs-CZ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257729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 descr="Interiér restaurace">
            <a:extLst>
              <a:ext uri="{FF2B5EF4-FFF2-40B4-BE49-F238E27FC236}">
                <a16:creationId xmlns="" xmlns:a16="http://schemas.microsoft.com/office/drawing/2014/main" id="{3663C424-4D11-4875-A44A-FF368BB74F6C}"/>
              </a:ext>
            </a:extLst>
          </p:cNvPr>
          <p:cNvSpPr/>
          <p:nvPr userDrawn="1"/>
        </p:nvSpPr>
        <p:spPr>
          <a:xfrm>
            <a:off x="4721352" y="0"/>
            <a:ext cx="7470648" cy="6858000"/>
          </a:xfrm>
          <a:prstGeom prst="rect">
            <a:avLst/>
          </a:prstGeom>
          <a:blipFill>
            <a:blip r:embed="rId2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7" name="Obdélník 6" descr="Maska tahů štětcem">
            <a:extLst>
              <a:ext uri="{FF2B5EF4-FFF2-40B4-BE49-F238E27FC236}">
                <a16:creationId xmlns="" xmlns:a16="http://schemas.microsoft.com/office/drawing/2014/main" id="{609FB4CD-BB02-4D4B-8D86-3EC7DD3B67F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 l="-22" r="-2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A8E0E8-66CF-479B-9B2B-23573DD993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928041"/>
            <a:ext cx="4251138" cy="1355251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/>
              <a:t>KLIKNUTÍM MŮŽETE UPRAVIT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="" xmlns:a16="http://schemas.microsoft.com/office/drawing/2014/main" id="{89B65A51-5568-4F87-9DD3-A3B39AB95D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417946"/>
            <a:ext cx="4251138" cy="307857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100" i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Upravit styly předlohy textu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97AA241-A7D4-4B81-98DB-F4B364A35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0B2297-4A30-41D5-8AA1-66A82101625D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15585EA-45A6-4D35-A7AB-F97FC27E4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7F3847C-49D2-4ADE-9E05-28B879A9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F470E458-E7C2-4395-B75D-476A174CEE45}" type="slidenum">
              <a:rPr lang="cs-CZ" smtClean="0"/>
              <a:pPr rtl="0"/>
              <a:t>‹#›</a:t>
            </a:fld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="" xmlns:a16="http://schemas.microsoft.com/office/drawing/2014/main" id="{D95556C4-3308-4A8B-A7F9-BEAC5A6230BE}"/>
              </a:ext>
            </a:extLst>
          </p:cNvPr>
          <p:cNvSpPr/>
          <p:nvPr userDrawn="1"/>
        </p:nvSpPr>
        <p:spPr>
          <a:xfrm>
            <a:off x="11066240" y="5998544"/>
            <a:ext cx="320040" cy="32004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/>
          </a:p>
        </p:txBody>
      </p:sp>
      <p:cxnSp>
        <p:nvCxnSpPr>
          <p:cNvPr id="11" name="Přímá spojnice 10">
            <a:extLst>
              <a:ext uri="{FF2B5EF4-FFF2-40B4-BE49-F238E27FC236}">
                <a16:creationId xmlns="" xmlns:a16="http://schemas.microsoft.com/office/drawing/2014/main" id="{9CAF3222-5D2C-427A-822C-5118901C34DE}"/>
              </a:ext>
            </a:extLst>
          </p:cNvPr>
          <p:cNvCxnSpPr/>
          <p:nvPr userDrawn="1"/>
        </p:nvCxnSpPr>
        <p:spPr>
          <a:xfrm>
            <a:off x="943135" y="2330475"/>
            <a:ext cx="3566160" cy="0"/>
          </a:xfrm>
          <a:prstGeom prst="line">
            <a:avLst/>
          </a:prstGeom>
          <a:ln w="127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obrázku 2">
            <a:extLst>
              <a:ext uri="{FF2B5EF4-FFF2-40B4-BE49-F238E27FC236}">
                <a16:creationId xmlns="" xmlns:a16="http://schemas.microsoft.com/office/drawing/2014/main" id="{CF79489C-0CC8-496C-B0B4-808444D916F6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43519" y="5736021"/>
            <a:ext cx="824400" cy="571500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cs-CZ"/>
              <a:t>Po kliknutí na ikonu můžete přidat obrázek.</a:t>
            </a:r>
          </a:p>
        </p:txBody>
      </p:sp>
    </p:spTree>
    <p:extLst>
      <p:ext uri="{BB962C8B-B14F-4D97-AF65-F5344CB8AC3E}">
        <p14:creationId xmlns:p14="http://schemas.microsoft.com/office/powerpoint/2010/main" val="160751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E6E9B-97D7-4FC1-A758-91EC41A28BB5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p:transition spd="slow" advTm="6768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11" name="Volný tvar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2" name="Volný tvar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 rtl="0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15" name="Zástupný symbol obrázku 14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p:transition spd="slow" advTm="6768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cs-CZ" sz="1800" noProof="0"/>
          </a:p>
        </p:txBody>
      </p:sp>
      <p:sp>
        <p:nvSpPr>
          <p:cNvPr id="8" name="Volný tvar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9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10" name="Volný tvar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sz="1800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 rtl="0"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p:transition spd="slow" advTm="6768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A5EFC1-CF47-498A-A050-74A0AB227CE4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p:transition spd="slow" advTm="6768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>
            <a:lvl1pPr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FB428-C818-4EE5-8B51-6FF19A560F10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p:transition spd="slow" advTm="6768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06EEBF-29B6-415D-AA4B-874907DEA5FB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p:transition spd="slow" advTm="6768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4DE339-6480-471D-A159-52F95148D050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p:transition spd="slow" advTm="6768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cs-CZ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296D9E-D050-4EE5-876B-61535EA0B75D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p:transition spd="slow" advTm="6768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95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8" name="Obdélník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98AE9803-FC4A-4F96-9CB2-A005883BA6EA}" type="datetime1">
              <a:rPr lang="cs-CZ" noProof="0" smtClean="0"/>
              <a:t>30.10.2020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62" r:id="rId14"/>
    <p:sldLayoutId id="2147483664" r:id="rId15"/>
    <p:sldLayoutId id="2147483665" r:id="rId16"/>
  </p:sldLayoutIdLst>
  <p:transition spd="slow" advTm="6768">
    <p:cover dir="d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spb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hyperlink" Target="https://www.facebook.com/isshpospribra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isspb.cz/?page_id=5797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://isspb.cz/?page_id=579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hyperlink" Target="http://isspb.cz/?page_id=32555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isspb.cz/?page_id=5802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://isspb.cz/?page_id=58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hyperlink" Target="http://isspb.cz/?page_id=5803" TargetMode="Externa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isspb.cz/?page_id=58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23008" y="3412670"/>
            <a:ext cx="7402883" cy="1866068"/>
          </a:xfrm>
        </p:spPr>
        <p:txBody>
          <a:bodyPr rtlCol="0">
            <a:normAutofit/>
          </a:bodyPr>
          <a:lstStyle/>
          <a:p>
            <a:pPr algn="ctr"/>
            <a:r>
              <a:rPr lang="cs-CZ" sz="3000" b="1" dirty="0" smtClean="0"/>
              <a:t>INTEGROVANÁ STŘEDNÍ ŠKOLA</a:t>
            </a:r>
            <a:br>
              <a:rPr lang="cs-CZ" sz="3000" b="1" dirty="0" smtClean="0"/>
            </a:br>
            <a:r>
              <a:rPr lang="cs-CZ" sz="2400" b="1" dirty="0" smtClean="0"/>
              <a:t>hotelového provozu, obchodu a služeb </a:t>
            </a:r>
            <a:r>
              <a:rPr lang="cs-CZ" sz="2400" b="1" dirty="0" smtClean="0"/>
              <a:t>Příbram</a:t>
            </a:r>
            <a:br>
              <a:rPr lang="cs-CZ" sz="2400" b="1" dirty="0" smtClean="0"/>
            </a:br>
            <a:r>
              <a:rPr lang="cs-CZ" sz="2400" b="1" dirty="0" smtClean="0"/>
              <a:t/>
            </a:r>
            <a:br>
              <a:rPr lang="cs-CZ" sz="2400" b="1" dirty="0" smtClean="0"/>
            </a:br>
            <a:r>
              <a:rPr lang="cs-CZ" sz="2400" b="1" dirty="0" smtClean="0">
                <a:hlinkClick r:id="rId3"/>
              </a:rPr>
              <a:t>www.isspb.cz</a:t>
            </a:r>
            <a:r>
              <a:rPr lang="cs-CZ" sz="2400" b="1" dirty="0"/>
              <a:t/>
            </a:r>
            <a:br>
              <a:rPr lang="cs-CZ" sz="2400" b="1" dirty="0"/>
            </a:br>
            <a:r>
              <a:rPr lang="cs-CZ" sz="2400" b="1" dirty="0" smtClean="0">
                <a:hlinkClick r:id="rId4"/>
              </a:rPr>
              <a:t>facebook.com/</a:t>
            </a:r>
            <a:r>
              <a:rPr lang="cs-CZ" sz="2400" b="1" dirty="0" err="1" smtClean="0">
                <a:hlinkClick r:id="rId4"/>
              </a:rPr>
              <a:t>isshpospribram</a:t>
            </a:r>
            <a:endParaRPr lang="cs-CZ" sz="2400" b="1" dirty="0"/>
          </a:p>
        </p:txBody>
      </p:sp>
      <p:pic>
        <p:nvPicPr>
          <p:cNvPr id="5" name="Zástupný symbol pro obrázek 4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0" r="20180"/>
          <a:stretch>
            <a:fillRect/>
          </a:stretch>
        </p:blipFill>
        <p:spPr/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8" y="878418"/>
            <a:ext cx="3409261" cy="18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68">
        <p:cover dir="d"/>
      </p:transition>
    </mc:Choice>
    <mc:Fallback xmlns="">
      <p:transition spd="slow" advClick="0" advTm="6768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35411"/>
            <a:ext cx="9601200" cy="1036850"/>
          </a:xfrm>
        </p:spPr>
        <p:txBody>
          <a:bodyPr>
            <a:normAutofit/>
          </a:bodyPr>
          <a:lstStyle/>
          <a:p>
            <a:pPr fontAlgn="ctr"/>
            <a:r>
              <a:rPr lang="cs-CZ" b="1" u="sng" dirty="0" smtClean="0">
                <a:solidFill>
                  <a:schemeClr val="tx1"/>
                </a:solidFill>
              </a:rPr>
              <a:t>Veletrhy a soutěže fiktivních firem</a:t>
            </a:r>
            <a:endParaRPr lang="cs-CZ" b="1" u="sng" dirty="0">
              <a:solidFill>
                <a:schemeClr val="tx1"/>
              </a:solidFill>
            </a:endParaRPr>
          </a:p>
        </p:txBody>
      </p:sp>
      <p:pic>
        <p:nvPicPr>
          <p:cNvPr id="5126" name="Picture 6" descr="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96" y="3721861"/>
            <a:ext cx="1738648" cy="25339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943" y="3639251"/>
            <a:ext cx="1907143" cy="25366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6">
            <a:extLst>
              <a:ext uri="{FF2B5EF4-FFF2-40B4-BE49-F238E27FC236}">
                <a16:creationId xmlns:a16="http://schemas.microsoft.com/office/drawing/2014/main" xmlns="" id="{F39177B6-48F6-44F1-B406-C9D6131937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6" r="10776" b="-4"/>
          <a:stretch/>
        </p:blipFill>
        <p:spPr>
          <a:xfrm>
            <a:off x="8879091" y="150323"/>
            <a:ext cx="3097456" cy="28058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Obdélník 3"/>
          <p:cNvSpPr/>
          <p:nvPr/>
        </p:nvSpPr>
        <p:spPr>
          <a:xfrm>
            <a:off x="647299" y="1510664"/>
            <a:ext cx="6096000" cy="6740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100" dirty="0">
                <a:solidFill>
                  <a:schemeClr val="tx2"/>
                </a:solidFill>
                <a:latin typeface="TriviaSeznam"/>
              </a:rPr>
              <a:t>Žáci své schopnosti předvádí i na soutěžích </a:t>
            </a:r>
            <a:r>
              <a:rPr lang="cs-CZ" sz="2100" dirty="0" smtClean="0">
                <a:solidFill>
                  <a:schemeClr val="tx2"/>
                </a:solidFill>
                <a:latin typeface="TriviaSeznam"/>
              </a:rPr>
              <a:t>fiktivních </a:t>
            </a:r>
            <a:r>
              <a:rPr lang="cs-CZ" sz="2100" dirty="0">
                <a:solidFill>
                  <a:schemeClr val="tx2"/>
                </a:solidFill>
                <a:latin typeface="TriviaSeznam"/>
              </a:rPr>
              <a:t>firem.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0" y="3836525"/>
            <a:ext cx="3037490" cy="22781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205" y="3836525"/>
            <a:ext cx="2856186" cy="2142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40457206"/>
      </p:ext>
    </p:extLst>
  </p:cSld>
  <p:clrMapOvr>
    <a:masterClrMapping/>
  </p:clrMapOvr>
  <p:transition spd="slow" advClick="0" advTm="2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chemeClr val="tx1"/>
                </a:solidFill>
              </a:rPr>
              <a:t>Soutěž v účetnictví</a:t>
            </a:r>
          </a:p>
        </p:txBody>
      </p:sp>
      <p:pic>
        <p:nvPicPr>
          <p:cNvPr id="2050" name="Picture 2" descr="http://isspb.cz/wp-content/gallery/2019-04-24-soutez-v-ucetnictvi/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0" y="2292409"/>
            <a:ext cx="4095015" cy="27334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sspb.cz/wp-content/gallery/2019-04-24-soutez-v-ucetnictvi/02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868" y="227472"/>
            <a:ext cx="2955094" cy="21290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sspb.cz/wp-content/gallery/2019-04-24-soutez-v-ucetnictvi/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871" y="2852666"/>
            <a:ext cx="2551088" cy="3533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účetnictví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70" y="1419602"/>
            <a:ext cx="2805871" cy="39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94852"/>
      </p:ext>
    </p:extLst>
  </p:cSld>
  <p:clrMapOvr>
    <a:masterClrMapping/>
  </p:clrMapOvr>
  <p:transition spd="slow" advClick="0" advTm="20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2127" y="277090"/>
            <a:ext cx="9601200" cy="747039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chemeClr val="tx1"/>
                </a:solidFill>
              </a:rPr>
              <a:t>Soutěž </a:t>
            </a:r>
            <a:r>
              <a:rPr lang="cs-CZ" b="1" u="sng" dirty="0" smtClean="0">
                <a:solidFill>
                  <a:schemeClr val="tx1"/>
                </a:solidFill>
              </a:rPr>
              <a:t>barmanů ve volném stylu</a:t>
            </a:r>
            <a:endParaRPr lang="cs-CZ" b="1" u="sng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2127" y="1357745"/>
            <a:ext cx="3396674" cy="2152073"/>
          </a:xfrm>
        </p:spPr>
        <p:txBody>
          <a:bodyPr/>
          <a:lstStyle/>
          <a:p>
            <a:r>
              <a:rPr lang="cs-CZ" dirty="0" smtClean="0"/>
              <a:t>Naše škola se stala organizátorem</a:t>
            </a:r>
            <a:br>
              <a:rPr lang="cs-CZ" dirty="0" smtClean="0"/>
            </a:br>
            <a:r>
              <a:rPr lang="cs-CZ" dirty="0" smtClean="0"/>
              <a:t>1. ročníku o titul „</a:t>
            </a:r>
            <a:r>
              <a:rPr lang="cs-CZ" dirty="0" err="1" smtClean="0"/>
              <a:t>flairového</a:t>
            </a:r>
            <a:r>
              <a:rPr lang="cs-CZ" dirty="0" smtClean="0"/>
              <a:t> barmana</a:t>
            </a:r>
            <a:br>
              <a:rPr lang="cs-CZ" dirty="0" smtClean="0"/>
            </a:br>
            <a:r>
              <a:rPr lang="cs-CZ" dirty="0" smtClean="0"/>
              <a:t>roku.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17" y="1694481"/>
            <a:ext cx="3637973" cy="2425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90" y="3378149"/>
            <a:ext cx="2165927" cy="3248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2" y="3378149"/>
            <a:ext cx="2165927" cy="32488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608" y="277090"/>
            <a:ext cx="2371438" cy="3557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82" y="4050712"/>
            <a:ext cx="4017817" cy="26798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26657090"/>
      </p:ext>
    </p:extLst>
  </p:cSld>
  <p:clrMapOvr>
    <a:masterClrMapping/>
  </p:clrMapOvr>
  <p:transition spd="slow" advClick="0" advTm="30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5608" y="281372"/>
            <a:ext cx="8596668" cy="860400"/>
          </a:xfrm>
        </p:spPr>
        <p:txBody>
          <a:bodyPr>
            <a:normAutofit/>
          </a:bodyPr>
          <a:lstStyle/>
          <a:p>
            <a:r>
              <a:rPr lang="cs-CZ" sz="3200" b="1" u="sng" dirty="0" smtClean="0">
                <a:latin typeface="+mj-lt"/>
                <a:ea typeface="+mj-ea"/>
                <a:cs typeface="+mj-cs"/>
              </a:rPr>
              <a:t>Odborné soutěže ze </a:t>
            </a:r>
            <a:r>
              <a:rPr lang="cs-CZ" sz="3200" b="1" u="sng" dirty="0">
                <a:latin typeface="+mj-lt"/>
                <a:ea typeface="+mj-ea"/>
                <a:cs typeface="+mj-cs"/>
              </a:rPr>
              <a:t>všech </a:t>
            </a:r>
            <a:r>
              <a:rPr lang="cs-CZ" sz="3200" b="1" u="sng" dirty="0" smtClean="0">
                <a:latin typeface="+mj-lt"/>
                <a:ea typeface="+mj-ea"/>
                <a:cs typeface="+mj-cs"/>
              </a:rPr>
              <a:t>oborů</a:t>
            </a:r>
            <a:endParaRPr lang="cs-CZ" sz="3200" b="1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34" y="1141772"/>
            <a:ext cx="3784263" cy="25011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3" y="483550"/>
            <a:ext cx="2344093" cy="35161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8" y="4147619"/>
            <a:ext cx="3414665" cy="25609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81" y="3127768"/>
            <a:ext cx="2643895" cy="3525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30722712"/>
      </p:ext>
    </p:extLst>
  </p:cSld>
  <p:clrMapOvr>
    <a:masterClrMapping/>
  </p:clrMapOvr>
  <p:transition spd="slow" advClick="0" advTm="20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ál 5">
            <a:extLst>
              <a:ext uri="{FF2B5EF4-FFF2-40B4-BE49-F238E27FC236}">
                <a16:creationId xmlns="" xmlns:a16="http://schemas.microsoft.com/office/drawing/2014/main" id="{77ACD790-7F34-FF45-8C6B-78A0CD276B01}"/>
              </a:ext>
            </a:extLst>
          </p:cNvPr>
          <p:cNvSpPr/>
          <p:nvPr/>
        </p:nvSpPr>
        <p:spPr>
          <a:xfrm>
            <a:off x="680568" y="5558006"/>
            <a:ext cx="1509051" cy="1041797"/>
          </a:xfrm>
          <a:prstGeom prst="ellipse">
            <a:avLst/>
          </a:prstGeom>
          <a:solidFill>
            <a:srgbClr val="FCEDD4"/>
          </a:solidFill>
          <a:ln>
            <a:solidFill>
              <a:srgbClr val="FCED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EFE21E1-C409-D04E-8A85-179DB7FEA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8" y="125184"/>
            <a:ext cx="4251138" cy="881875"/>
          </a:xfrm>
        </p:spPr>
        <p:txBody>
          <a:bodyPr>
            <a:normAutofit/>
          </a:bodyPr>
          <a:lstStyle/>
          <a:p>
            <a:r>
              <a:rPr lang="cs-CZ" sz="3200" b="1" u="sng" dirty="0">
                <a:solidFill>
                  <a:schemeClr val="tx1"/>
                </a:solidFill>
              </a:rPr>
              <a:t>Exkurze a výlety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C6CF747-4C1D-6D4D-8A59-170517F78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17946"/>
            <a:ext cx="4251138" cy="35580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>
                <a:latin typeface="TriviaSeznam"/>
              </a:rPr>
              <a:t>Každým rokem pořádá škola spoustu vnitrozemských a zahraničních výletů a exkurzí. V loňském roce se jednalo například o zájezd do Portugalska, o Školu vaření a kávy v Itálii, o pobyt v partnerské škole ve Francii s prohlídkou Paříže a města Nancy,  o Míšeň a její adventní trhy a o koncentrační tábor Osvětim a mnoho dalších.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7991A36D-499B-3044-87D6-DF4F42A21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470E458-E7C2-4395-B75D-476A174CEE45}" type="slidenum">
              <a:rPr lang="cs-CZ" smtClean="0"/>
              <a:pPr rtl="0"/>
              <a:t>14</a:t>
            </a:fld>
            <a:endParaRPr lang="cs-CZ"/>
          </a:p>
        </p:txBody>
      </p:sp>
      <p:pic>
        <p:nvPicPr>
          <p:cNvPr id="17" name="Obrázek 17" descr="Obsah obrázku budova, exteriér, silnice, skupina&#10;&#10;Popis vygenerovaný s velmi vysokou mírou spolehlivosti">
            <a:extLst>
              <a:ext uri="{FF2B5EF4-FFF2-40B4-BE49-F238E27FC236}">
                <a16:creationId xmlns="" xmlns:a16="http://schemas.microsoft.com/office/drawing/2014/main" id="{04EC3090-805C-4378-9B1F-DC359327B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1631" y="4357339"/>
            <a:ext cx="3237003" cy="24013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31" y="125184"/>
            <a:ext cx="3036331" cy="1620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94" y="1505526"/>
            <a:ext cx="1976306" cy="29602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85" y="255195"/>
            <a:ext cx="1703667" cy="2500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32" y="3479399"/>
            <a:ext cx="2171700" cy="289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198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>
                <a:alpha val="91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sspb.cz/wp-content/gallery/2019-03-29-lisabon/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93" y="2146851"/>
            <a:ext cx="3814620" cy="25462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07505" y="743143"/>
            <a:ext cx="319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u="sng" dirty="0" smtClean="0"/>
              <a:t>Lisabon</a:t>
            </a:r>
            <a:endParaRPr lang="cs-CZ" sz="4000" u="sng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63" y="149914"/>
            <a:ext cx="3901440" cy="2602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01" y="2325755"/>
            <a:ext cx="3901440" cy="26022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69" y="2891872"/>
            <a:ext cx="1435538" cy="14699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2" y="4561593"/>
            <a:ext cx="4986130" cy="21284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7063725"/>
      </p:ext>
    </p:extLst>
  </p:cSld>
  <p:clrMapOvr>
    <a:masterClrMapping/>
  </p:clrMapOvr>
  <p:transition spd="slow" advClick="0" advTm="1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1D71443-1FCB-A549-86F3-F3EF9E124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7" y="209054"/>
            <a:ext cx="4251138" cy="812301"/>
          </a:xfrm>
        </p:spPr>
        <p:txBody>
          <a:bodyPr>
            <a:normAutofit/>
          </a:bodyPr>
          <a:lstStyle/>
          <a:p>
            <a:r>
              <a:rPr lang="cs-CZ" sz="3200" b="1" u="sng" dirty="0">
                <a:solidFill>
                  <a:schemeClr val="tx1"/>
                </a:solidFill>
              </a:rPr>
              <a:t>Ostatní aktivity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78880007-CB53-D443-A68B-83C6F9E93A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i="0" dirty="0" smtClean="0">
                <a:effectLst/>
                <a:latin typeface="TriviaSeznam"/>
              </a:rPr>
              <a:t>Kurzy sebeobrany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0" i="0" dirty="0">
              <a:effectLst/>
              <a:latin typeface="TriviaSezna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0" i="0" dirty="0" smtClean="0">
                <a:effectLst/>
                <a:latin typeface="TriviaSeznam"/>
              </a:rPr>
              <a:t>Lyžařský </a:t>
            </a:r>
            <a:r>
              <a:rPr lang="cs-CZ" sz="2400" b="0" i="0" dirty="0">
                <a:effectLst/>
                <a:latin typeface="TriviaSeznam"/>
              </a:rPr>
              <a:t>výcvikový </a:t>
            </a:r>
            <a:r>
              <a:rPr lang="cs-CZ" sz="2400" b="0" i="0" dirty="0" smtClean="0">
                <a:effectLst/>
                <a:latin typeface="TriviaSeznam"/>
              </a:rPr>
              <a:t>kurz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TriviaSeznam"/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riviaSeznam"/>
                <a:cs typeface="Segoe UI"/>
              </a:rPr>
              <a:t>Klub mladého diváka</a:t>
            </a:r>
            <a:endParaRPr lang="cs-CZ" sz="2400" dirty="0">
              <a:cs typeface="Segoe UI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30C82B5-0B32-EF40-90CC-195B8192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470E458-E7C2-4395-B75D-476A174CEE45}" type="slidenum">
              <a:rPr lang="cs-CZ" smtClean="0"/>
              <a:pPr rtl="0"/>
              <a:t>16</a:t>
            </a:fld>
            <a:endParaRPr lang="cs-CZ"/>
          </a:p>
        </p:txBody>
      </p:sp>
      <p:pic>
        <p:nvPicPr>
          <p:cNvPr id="10" name="Obrázek 10" descr="Obsah obrázku exteriér, sníh, lyžování, lidé&#10;&#10;Popis vygenerovaný s velmi vysokou mírou spolehlivosti">
            <a:extLst>
              <a:ext uri="{FF2B5EF4-FFF2-40B4-BE49-F238E27FC236}">
                <a16:creationId xmlns="" xmlns:a16="http://schemas.microsoft.com/office/drawing/2014/main" id="{9F49A098-00FF-4997-829B-E6F5816FD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316" y="442385"/>
            <a:ext cx="3736417" cy="27961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3" descr="Obsah obrázku patro, interiér, osoba, muž&#10;&#10;Popis vygenerovaný s velmi vysokou mírou spolehlivosti">
            <a:extLst>
              <a:ext uri="{FF2B5EF4-FFF2-40B4-BE49-F238E27FC236}">
                <a16:creationId xmlns="" xmlns:a16="http://schemas.microsoft.com/office/drawing/2014/main" id="{07FE091E-DA39-483F-86D7-AE530C92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650" y="3471831"/>
            <a:ext cx="4086028" cy="30487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0754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8687" y="344586"/>
            <a:ext cx="9601200" cy="601585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chemeClr val="tx1"/>
                </a:solidFill>
              </a:rPr>
              <a:t>Zaujala V</a:t>
            </a:r>
            <a:r>
              <a:rPr lang="cs-CZ" b="1" u="sng" dirty="0" smtClean="0">
                <a:solidFill>
                  <a:schemeClr val="tx1"/>
                </a:solidFill>
              </a:rPr>
              <a:t>ás </a:t>
            </a:r>
            <a:r>
              <a:rPr lang="cs-CZ" b="1" u="sng" dirty="0">
                <a:solidFill>
                  <a:schemeClr val="tx1"/>
                </a:solidFill>
              </a:rPr>
              <a:t>naše škola?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42066" y="1091476"/>
            <a:ext cx="9601200" cy="1814563"/>
          </a:xfrm>
        </p:spPr>
        <p:txBody>
          <a:bodyPr>
            <a:normAutofit/>
          </a:bodyPr>
          <a:lstStyle/>
          <a:p>
            <a:r>
              <a:rPr lang="cs-CZ" dirty="0" smtClean="0"/>
              <a:t>Zaujala Vás naše škola a rozhodli jste se studovat vybraný obor? </a:t>
            </a:r>
          </a:p>
          <a:p>
            <a:r>
              <a:rPr lang="cs-CZ" dirty="0" smtClean="0"/>
              <a:t>Neváhejte a podejte si přihlášku ke studiu.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498" y="3400215"/>
            <a:ext cx="3436337" cy="25772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54" y="2771066"/>
            <a:ext cx="3503387" cy="26341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4" descr="Obsah obrázku interiér, stůl, vsedě, osoba&#10;&#10;Popis vygenerovaný s velmi vysokou mírou spolehlivosti">
            <a:extLst>
              <a:ext uri="{FF2B5EF4-FFF2-40B4-BE49-F238E27FC236}">
                <a16:creationId xmlns:a16="http://schemas.microsoft.com/office/drawing/2014/main" xmlns="" id="{3D266F76-C20E-4951-93E5-3B61A24E0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30" y="2906039"/>
            <a:ext cx="3586690" cy="24992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Image result for smiling animated&quot;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87" y="4785976"/>
            <a:ext cx="3436954" cy="25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27242"/>
      </p:ext>
    </p:extLst>
  </p:cSld>
  <p:clrMapOvr>
    <a:masterClrMapping/>
  </p:clrMapOvr>
  <p:transition spd="slow" advTm="3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093" y="217556"/>
            <a:ext cx="9601200" cy="1036850"/>
          </a:xfrm>
        </p:spPr>
        <p:txBody>
          <a:bodyPr>
            <a:normAutofit/>
          </a:bodyPr>
          <a:lstStyle/>
          <a:p>
            <a:r>
              <a:rPr lang="cs-CZ" b="1" u="sng" dirty="0">
                <a:solidFill>
                  <a:schemeClr val="tx1"/>
                </a:solidFill>
              </a:rPr>
              <a:t>Kontakty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06676" y="2614220"/>
            <a:ext cx="4572000" cy="2399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u="sng" dirty="0" smtClean="0"/>
              <a:t>Ředitel </a:t>
            </a:r>
            <a:r>
              <a:rPr lang="cs-CZ" b="1" u="sng" dirty="0"/>
              <a:t>školy:</a:t>
            </a:r>
          </a:p>
          <a:p>
            <a:r>
              <a:rPr lang="cs-CZ" dirty="0"/>
              <a:t>Ing. Marcela Hodková</a:t>
            </a:r>
          </a:p>
          <a:p>
            <a:r>
              <a:rPr lang="cs-CZ" dirty="0"/>
              <a:t>tel. 318 623 742</a:t>
            </a:r>
          </a:p>
          <a:p>
            <a:r>
              <a:rPr lang="cs-CZ" dirty="0"/>
              <a:t>e-mail: hodkovam@iss.pb.cz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>
          <a:xfrm>
            <a:off x="7401839" y="2614220"/>
            <a:ext cx="4572000" cy="2799962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 smtClean="0"/>
              <a:t>Sekretariát </a:t>
            </a:r>
            <a:r>
              <a:rPr lang="cs-CZ" b="1" u="sng" dirty="0"/>
              <a:t>školy:</a:t>
            </a:r>
          </a:p>
          <a:p>
            <a:r>
              <a:rPr lang="cs-CZ" dirty="0"/>
              <a:t>Jana Petráňová</a:t>
            </a:r>
          </a:p>
          <a:p>
            <a:r>
              <a:rPr lang="cs-CZ" dirty="0"/>
              <a:t>tel.: 318 623 742</a:t>
            </a:r>
          </a:p>
          <a:p>
            <a:r>
              <a:rPr lang="cs-CZ" dirty="0"/>
              <a:t>e-mail: petranovaj@iss.pb.cz</a:t>
            </a:r>
          </a:p>
          <a:p>
            <a:r>
              <a:rPr lang="cs-CZ" dirty="0" smtClean="0"/>
              <a:t>tel.: </a:t>
            </a:r>
            <a:r>
              <a:rPr lang="cs-CZ" dirty="0"/>
              <a:t>602 461 267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59" y="176258"/>
            <a:ext cx="3409261" cy="186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8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760">
        <p:cover dir="d"/>
      </p:transition>
    </mc:Choice>
    <mc:Fallback xmlns="">
      <p:transition spd="slow" advClick="0" advTm="20760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7239" y="638827"/>
            <a:ext cx="5711868" cy="966951"/>
          </a:xfrm>
        </p:spPr>
        <p:txBody>
          <a:bodyPr/>
          <a:lstStyle/>
          <a:p>
            <a:pPr algn="ctr"/>
            <a:r>
              <a:rPr lang="cs-CZ" dirty="0" smtClean="0"/>
              <a:t>Vítejte na naší škole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4" y="1605778"/>
            <a:ext cx="7489754" cy="52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27891"/>
      </p:ext>
    </p:extLst>
  </p:cSld>
  <p:clrMapOvr>
    <a:masterClrMapping/>
  </p:clrMapOvr>
  <p:transition spd="slow" advClick="0" advTm="6768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2978" y="159271"/>
            <a:ext cx="9601200" cy="943019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Obory vzdělání zakončené maturitní zkouškou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290" y="1102290"/>
            <a:ext cx="4508241" cy="4552061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b="1" u="sng" dirty="0">
                <a:solidFill>
                  <a:schemeClr val="accent1"/>
                </a:solidFill>
                <a:hlinkClick r:id="rId2"/>
              </a:rPr>
              <a:t>HOTELNICTV</a:t>
            </a:r>
            <a:r>
              <a:rPr lang="cs-CZ" b="1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/>
              </a:rPr>
              <a:t>Í</a:t>
            </a:r>
            <a:r>
              <a:rPr lang="cs-CZ" dirty="0"/>
              <a:t/>
            </a:r>
            <a:br>
              <a:rPr lang="cs-CZ" dirty="0"/>
            </a:br>
            <a:r>
              <a:rPr lang="cs-CZ" b="1" dirty="0"/>
              <a:t>čtyřleté denní </a:t>
            </a:r>
            <a:r>
              <a:rPr lang="cs-CZ" b="1" dirty="0" smtClean="0"/>
              <a:t>studium</a:t>
            </a:r>
            <a:endParaRPr lang="cs-CZ" dirty="0"/>
          </a:p>
          <a:p>
            <a:pPr marL="0" indent="0" fontAlgn="base">
              <a:buNone/>
            </a:pPr>
            <a:endParaRPr lang="cs-CZ" dirty="0" smtClean="0"/>
          </a:p>
          <a:p>
            <a:pPr marL="0" indent="0" fontAlgn="base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b="1" u="sng" dirty="0">
                <a:hlinkClick r:id="rId3"/>
              </a:rPr>
              <a:t>CESTOVNÍ RUCH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čtyřleté denní </a:t>
            </a:r>
            <a:r>
              <a:rPr lang="cs-CZ" b="1" dirty="0" smtClean="0"/>
              <a:t>studium</a:t>
            </a:r>
          </a:p>
          <a:p>
            <a:pPr marL="0" indent="0" fontAlgn="base">
              <a:buNone/>
            </a:pPr>
            <a:endParaRPr lang="cs-CZ" dirty="0" smtClean="0"/>
          </a:p>
          <a:p>
            <a:pPr marL="0" indent="0" fontAlgn="base">
              <a:buNone/>
            </a:pPr>
            <a:endParaRPr lang="cs-CZ" dirty="0"/>
          </a:p>
          <a:p>
            <a:pPr marL="0" indent="0" fontAlgn="base">
              <a:buNone/>
            </a:pPr>
            <a:r>
              <a:rPr lang="cs-CZ" b="1" u="sng" dirty="0" smtClean="0">
                <a:hlinkClick r:id="rId4"/>
              </a:rPr>
              <a:t>PEDAGOGICKÉ </a:t>
            </a:r>
            <a:r>
              <a:rPr lang="cs-CZ" b="1" u="sng" dirty="0">
                <a:hlinkClick r:id="rId4"/>
              </a:rPr>
              <a:t>LYCEUM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čtyřleté denní </a:t>
            </a:r>
            <a:r>
              <a:rPr lang="cs-CZ" b="1" dirty="0" smtClean="0"/>
              <a:t>studium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99" y="1915087"/>
            <a:ext cx="2560145" cy="3502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 descr="Obsah obrázku budova, osoba, exteriér, pózování&#10;&#10;Popis vygenerovaný s velmi vysokou mírou spolehlivosti">
            <a:extLst>
              <a:ext uri="{FF2B5EF4-FFF2-40B4-BE49-F238E27FC236}">
                <a16:creationId xmlns:a16="http://schemas.microsoft.com/office/drawing/2014/main" xmlns="" id="{FB8B2C51-EC86-4A75-9C5E-FB28870530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33294"/>
          <a:stretch/>
        </p:blipFill>
        <p:spPr>
          <a:xfrm>
            <a:off x="4691931" y="742185"/>
            <a:ext cx="1553226" cy="1515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xmlns="" id="{713CC137-8E57-4FE6-8F2C-86D9854B10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25260"/>
          <a:stretch/>
        </p:blipFill>
        <p:spPr>
          <a:xfrm>
            <a:off x="8636820" y="822759"/>
            <a:ext cx="3509236" cy="1747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xmlns="" id="{82D5A9AA-5CE2-4181-B9EA-43B50BFE47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225" r="-2" b="11707"/>
          <a:stretch/>
        </p:blipFill>
        <p:spPr>
          <a:xfrm>
            <a:off x="8636820" y="4791437"/>
            <a:ext cx="3380620" cy="1725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4" descr="Obsah obrázku interiér, dort, stůl, dívka&#10;&#10;Popis vygenerovaný s velmi vysokou mírou spolehlivosti">
            <a:extLst>
              <a:ext uri="{FF2B5EF4-FFF2-40B4-BE49-F238E27FC236}">
                <a16:creationId xmlns:a16="http://schemas.microsoft.com/office/drawing/2014/main" xmlns="" id="{0AE33BB8-DFBA-43D5-97B2-9A96800664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339" t="28368" r="21532" b="-4"/>
          <a:stretch/>
        </p:blipFill>
        <p:spPr>
          <a:xfrm>
            <a:off x="4706436" y="2750909"/>
            <a:ext cx="1561823" cy="16097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8"/>
          <a:stretch/>
        </p:blipFill>
        <p:spPr>
          <a:xfrm>
            <a:off x="4755045" y="4871472"/>
            <a:ext cx="1514792" cy="16457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92756141"/>
      </p:ext>
    </p:extLst>
  </p:cSld>
  <p:clrMapOvr>
    <a:masterClrMapping/>
  </p:clrMapOvr>
  <p:transition spd="slow" advClick="0" advTm="2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6744" y="4458"/>
            <a:ext cx="9601200" cy="72931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Obory vzdělání zakončené </a:t>
            </a:r>
            <a:r>
              <a:rPr lang="cs-CZ" b="1" dirty="0" smtClean="0">
                <a:solidFill>
                  <a:schemeClr val="tx1"/>
                </a:solidFill>
              </a:rPr>
              <a:t>výučním listem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2141" y="1036850"/>
            <a:ext cx="4508241" cy="565204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b="1" u="sng" dirty="0" smtClean="0">
                <a:hlinkClick r:id="rId2"/>
              </a:rPr>
              <a:t>KUCHAŘ – </a:t>
            </a:r>
            <a:r>
              <a:rPr lang="cs-CZ" b="1" u="sng" dirty="0" smtClean="0">
                <a:solidFill>
                  <a:srgbClr val="92D050"/>
                </a:solidFill>
                <a:hlinkClick r:id="rId2"/>
              </a:rPr>
              <a:t>ČÍŠNÍK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tříleté studium</a:t>
            </a:r>
            <a:endParaRPr lang="cs-CZ" dirty="0" smtClean="0"/>
          </a:p>
          <a:p>
            <a:pPr marL="0" indent="0" fontAlgn="base">
              <a:buNone/>
            </a:pPr>
            <a:endParaRPr lang="cs-CZ" dirty="0" smtClean="0"/>
          </a:p>
          <a:p>
            <a:pPr marL="0" indent="0" fontAlgn="base">
              <a:buNone/>
            </a:pPr>
            <a:r>
              <a:rPr lang="cs-CZ" dirty="0"/>
              <a:t/>
            </a:r>
            <a:br>
              <a:rPr lang="cs-CZ" dirty="0"/>
            </a:br>
            <a:r>
              <a:rPr lang="cs-CZ" b="1" u="sng" dirty="0">
                <a:hlinkClick r:id="rId3"/>
              </a:rPr>
              <a:t>CUKRÁŘ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tříleté studium</a:t>
            </a:r>
            <a:endParaRPr lang="cs-CZ" dirty="0"/>
          </a:p>
          <a:p>
            <a:pPr marL="0" indent="0" fontAlgn="base">
              <a:buNone/>
            </a:pPr>
            <a:endParaRPr lang="cs-CZ" dirty="0" smtClean="0"/>
          </a:p>
          <a:p>
            <a:pPr marL="0" indent="0" fontAlgn="base">
              <a:buNone/>
            </a:pPr>
            <a:endParaRPr lang="cs-CZ" dirty="0"/>
          </a:p>
          <a:p>
            <a:pPr marL="0" indent="0" fontAlgn="base">
              <a:buNone/>
            </a:pPr>
            <a:r>
              <a:rPr lang="cs-CZ" b="1" u="sng" dirty="0">
                <a:hlinkClick r:id="rId4"/>
              </a:rPr>
              <a:t>ARANŽÉR</a:t>
            </a:r>
            <a:r>
              <a:rPr lang="cs-CZ" b="1" dirty="0"/>
              <a:t/>
            </a:r>
            <a:br>
              <a:rPr lang="cs-CZ" b="1" dirty="0"/>
            </a:br>
            <a:r>
              <a:rPr lang="cs-CZ" b="1" dirty="0"/>
              <a:t>tříleté studium</a:t>
            </a:r>
            <a:endParaRPr lang="cs-CZ" dirty="0"/>
          </a:p>
          <a:p>
            <a:pPr marL="0" indent="0" fontAlgn="base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2" y="2036477"/>
            <a:ext cx="3983369" cy="2991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0130" y="392975"/>
            <a:ext cx="2724664" cy="2043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4">
            <a:extLst>
              <a:ext uri="{FF2B5EF4-FFF2-40B4-BE49-F238E27FC236}">
                <a16:creationId xmlns:a16="http://schemas.microsoft.com/office/drawing/2014/main" xmlns="" id="{86F34678-AF85-4AEB-82AB-0B4F99F3F7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1867" r="-1389" b="3210"/>
          <a:stretch/>
        </p:blipFill>
        <p:spPr>
          <a:xfrm>
            <a:off x="3571151" y="4952681"/>
            <a:ext cx="1733105" cy="13663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xmlns="" id="{7D5DB8B6-6392-4F54-AD76-A3BD72039B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15" r="8568" b="-1"/>
          <a:stretch/>
        </p:blipFill>
        <p:spPr>
          <a:xfrm>
            <a:off x="3605097" y="2949515"/>
            <a:ext cx="1732224" cy="13970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xmlns="" id="{D7DB4B68-F274-44EE-806E-B7DA790314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17"/>
          <a:stretch/>
        </p:blipFill>
        <p:spPr>
          <a:xfrm>
            <a:off x="3605097" y="1269674"/>
            <a:ext cx="1762779" cy="1309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4">
            <a:extLst>
              <a:ext uri="{FF2B5EF4-FFF2-40B4-BE49-F238E27FC236}">
                <a16:creationId xmlns:a16="http://schemas.microsoft.com/office/drawing/2014/main" xmlns="" id="{08E6ECAA-A60C-45E8-BDE7-AE259A246F0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17"/>
          <a:stretch/>
        </p:blipFill>
        <p:spPr>
          <a:xfrm>
            <a:off x="9133956" y="4488742"/>
            <a:ext cx="2750147" cy="2043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06538860"/>
      </p:ext>
    </p:extLst>
  </p:cSld>
  <p:clrMapOvr>
    <a:masterClrMapping/>
  </p:clrMapOvr>
  <p:transition spd="slow" advClick="0" advTm="2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6738" y="0"/>
            <a:ext cx="9601200" cy="103685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Nástavbové studium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0290" y="1791478"/>
            <a:ext cx="4601548" cy="1940767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b="1" u="sng" dirty="0" smtClean="0">
                <a:hlinkClick r:id="rId2"/>
              </a:rPr>
              <a:t>PODNIKÁNÍ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dvouleté </a:t>
            </a:r>
            <a:r>
              <a:rPr lang="cs-CZ" b="1" dirty="0"/>
              <a:t>nástavbové studium zakončené maturitní zkouškou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23" y="1280548"/>
            <a:ext cx="3583957" cy="49033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ázek 23" descr="Obsah obrázku osoba, interiér, stůl, počítač&#10;&#10;Popis vygenerovaný s velmi vysokou mírou spolehlivosti">
            <a:extLst>
              <a:ext uri="{FF2B5EF4-FFF2-40B4-BE49-F238E27FC236}">
                <a16:creationId xmlns="" xmlns:a16="http://schemas.microsoft.com/office/drawing/2014/main" id="{94C639FA-870D-41C6-98BB-21B0B3811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3" r="17143"/>
          <a:stretch/>
        </p:blipFill>
        <p:spPr>
          <a:xfrm>
            <a:off x="1055654" y="3507288"/>
            <a:ext cx="2914408" cy="29714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55226147"/>
      </p:ext>
    </p:extLst>
  </p:cSld>
  <p:clrMapOvr>
    <a:masterClrMapping/>
  </p:clrMapOvr>
  <p:transition spd="slow" advClick="0" advTm="1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31850" y="250520"/>
            <a:ext cx="9601200" cy="753365"/>
          </a:xfrm>
        </p:spPr>
        <p:txBody>
          <a:bodyPr/>
          <a:lstStyle/>
          <a:p>
            <a:r>
              <a:rPr lang="cs-CZ" b="1" u="sng" dirty="0" smtClean="0">
                <a:solidFill>
                  <a:schemeClr val="tx1"/>
                </a:solidFill>
              </a:rPr>
              <a:t>Ubytování</a:t>
            </a:r>
            <a:endParaRPr lang="cs-CZ" b="1" u="sng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89454" y="2474440"/>
            <a:ext cx="4572000" cy="34671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Ubytování žáků naší školy </a:t>
            </a:r>
            <a:r>
              <a:rPr lang="cs-CZ" b="1" dirty="0" smtClean="0"/>
              <a:t>zajišťuje:</a:t>
            </a:r>
            <a:endParaRPr lang="cs-CZ" b="1" dirty="0"/>
          </a:p>
          <a:p>
            <a:r>
              <a:rPr lang="cs-CZ" dirty="0" smtClean="0"/>
              <a:t>Domov </a:t>
            </a:r>
            <a:r>
              <a:rPr lang="cs-CZ" dirty="0"/>
              <a:t>mládeže při SOŠ a SOU </a:t>
            </a:r>
            <a:r>
              <a:rPr lang="cs-CZ" dirty="0" smtClean="0"/>
              <a:t>Dubno,</a:t>
            </a:r>
          </a:p>
          <a:p>
            <a:r>
              <a:rPr lang="cs-CZ" dirty="0"/>
              <a:t>Domov mládeže při SZŠ a VOŠ zdravotnické </a:t>
            </a:r>
            <a:r>
              <a:rPr lang="cs-CZ" dirty="0" smtClean="0"/>
              <a:t>Příbram.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81" y="1485642"/>
            <a:ext cx="4520219" cy="1977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381" y="4070204"/>
            <a:ext cx="3251637" cy="2167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078162"/>
      </p:ext>
    </p:extLst>
  </p:cSld>
  <p:clrMapOvr>
    <a:masterClrMapping/>
  </p:clrMapOvr>
  <p:transition spd="slow" advClick="0" advTm="1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7718" y="175363"/>
            <a:ext cx="9601200" cy="728313"/>
          </a:xfrm>
        </p:spPr>
        <p:txBody>
          <a:bodyPr/>
          <a:lstStyle/>
          <a:p>
            <a:r>
              <a:rPr lang="cs-CZ" b="1" u="sng" dirty="0" smtClean="0">
                <a:solidFill>
                  <a:schemeClr val="tx1"/>
                </a:solidFill>
              </a:rPr>
              <a:t>Stravování</a:t>
            </a:r>
            <a:endParaRPr lang="cs-CZ" b="1" u="sng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9652" y="1574234"/>
            <a:ext cx="4572000" cy="3467100"/>
          </a:xfrm>
        </p:spPr>
        <p:txBody>
          <a:bodyPr/>
          <a:lstStyle/>
          <a:p>
            <a:r>
              <a:rPr lang="cs-CZ" dirty="0" smtClean="0"/>
              <a:t>Provozovna Na </a:t>
            </a:r>
            <a:r>
              <a:rPr lang="cs-CZ" dirty="0"/>
              <a:t>Plzeňské, Plzeňská 75, Příbram II</a:t>
            </a:r>
          </a:p>
          <a:p>
            <a:r>
              <a:rPr lang="cs-CZ" dirty="0" smtClean="0"/>
              <a:t>Stravování </a:t>
            </a:r>
            <a:r>
              <a:rPr lang="cs-CZ" dirty="0"/>
              <a:t>žáků školy je zajišťováno </a:t>
            </a:r>
            <a:r>
              <a:rPr lang="cs-CZ" dirty="0" smtClean="0"/>
              <a:t>pracovištěm, kde probíhá rovněž praktické vyučování gastronomických oborů.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751" y="1976582"/>
            <a:ext cx="3393423" cy="22547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803" y="4284099"/>
            <a:ext cx="3396563" cy="22568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http://isspb.cz/wp-content/gallery/2018-01-03-navsteva-z-nancy/0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802" y="175363"/>
            <a:ext cx="3396563" cy="22629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39358"/>
      </p:ext>
    </p:extLst>
  </p:cSld>
  <p:clrMapOvr>
    <a:masterClrMapping/>
  </p:clrMapOvr>
  <p:transition spd="slow" advClick="0" advTm="25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4796" y="705723"/>
            <a:ext cx="8596668" cy="713442"/>
          </a:xfrm>
        </p:spPr>
        <p:txBody>
          <a:bodyPr>
            <a:normAutofit fontScale="90000"/>
          </a:bodyPr>
          <a:lstStyle/>
          <a:p>
            <a:r>
              <a:rPr lang="cs-CZ" b="1" u="sng" dirty="0"/>
              <a:t>Naše škola Vám </a:t>
            </a:r>
            <a:r>
              <a:rPr lang="cs-CZ" b="1" u="sng" dirty="0" smtClean="0"/>
              <a:t>umožní absolvovat</a:t>
            </a:r>
            <a:br>
              <a:rPr lang="cs-CZ" b="1" u="sng" dirty="0" smtClean="0"/>
            </a:br>
            <a:r>
              <a:rPr lang="cs-CZ" b="1" u="sng" dirty="0" smtClean="0"/>
              <a:t> </a:t>
            </a:r>
            <a:r>
              <a:rPr lang="cs-CZ" b="1" u="sng" dirty="0"/>
              <a:t>i různé kurzy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7335" y="2199503"/>
            <a:ext cx="8596668" cy="443195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Barmanský </a:t>
            </a:r>
            <a:r>
              <a:rPr lang="cs-CZ" dirty="0" smtClean="0"/>
              <a:t>kurz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Akademie mistr </a:t>
            </a:r>
            <a:r>
              <a:rPr lang="cs-CZ" dirty="0" smtClean="0"/>
              <a:t>kávy (</a:t>
            </a:r>
            <a:r>
              <a:rPr lang="cs-CZ" dirty="0" err="1" smtClean="0"/>
              <a:t>baristický</a:t>
            </a:r>
            <a:r>
              <a:rPr lang="cs-CZ" dirty="0" smtClean="0"/>
              <a:t> kurz)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smtClean="0"/>
              <a:t>Floristický kurz (určeno oboru Aranžér)</a:t>
            </a:r>
            <a:endParaRPr lang="cs-CZ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3200" dirty="0">
              <a:solidFill>
                <a:srgbClr val="0070C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53" y="4236676"/>
            <a:ext cx="3549736" cy="2078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61" y="638826"/>
            <a:ext cx="3365128" cy="22434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1071825"/>
      </p:ext>
    </p:extLst>
  </p:cSld>
  <p:clrMapOvr>
    <a:masterClrMapping/>
  </p:clrMapOvr>
  <p:transition spd="slow" advClick="0" advTm="1276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FFBC226-A94D-E944-ADB4-71246CBF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460" y="488514"/>
            <a:ext cx="4251138" cy="647791"/>
          </a:xfrm>
        </p:spPr>
        <p:txBody>
          <a:bodyPr>
            <a:normAutofit/>
          </a:bodyPr>
          <a:lstStyle/>
          <a:p>
            <a:r>
              <a:rPr lang="cs-CZ" sz="3200" b="1" u="sng" dirty="0" smtClean="0">
                <a:solidFill>
                  <a:schemeClr val="tx1"/>
                </a:solidFill>
              </a:rPr>
              <a:t>Jazykové soutěže</a:t>
            </a:r>
            <a:endParaRPr lang="cs-CZ" sz="3200" b="1" u="sng" dirty="0">
              <a:solidFill>
                <a:schemeClr val="tx1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="" xmlns:a16="http://schemas.microsoft.com/office/drawing/2014/main" id="{6DFDFA77-6F83-5E48-8D52-A13E56A77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417946"/>
            <a:ext cx="3732555" cy="280445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effectLst/>
                <a:latin typeface="TriviaSeznam"/>
              </a:rPr>
              <a:t>Konverzační soutěž </a:t>
            </a:r>
            <a:r>
              <a:rPr lang="cs-CZ" b="0" i="0" dirty="0" smtClean="0">
                <a:effectLst/>
                <a:latin typeface="TriviaSeznam"/>
              </a:rPr>
              <a:t>ANJ, celosvětová soutěž „</a:t>
            </a:r>
            <a:r>
              <a:rPr lang="cs-CZ" dirty="0" smtClean="0">
                <a:latin typeface="TriviaSeznam"/>
              </a:rPr>
              <a:t>Best in </a:t>
            </a:r>
            <a:r>
              <a:rPr lang="cs-CZ" dirty="0" err="1" smtClean="0">
                <a:latin typeface="TriviaSeznam"/>
              </a:rPr>
              <a:t>English</a:t>
            </a:r>
            <a:r>
              <a:rPr lang="cs-CZ" b="0" i="0" dirty="0" smtClean="0">
                <a:effectLst/>
                <a:latin typeface="TriviaSeznam"/>
              </a:rPr>
              <a:t>“, Mezinárodní soutěž hotelových škol v Poděbradech</a:t>
            </a:r>
            <a:endParaRPr lang="cs-CZ" b="0" i="0" dirty="0">
              <a:effectLst/>
              <a:latin typeface="TriviaSezna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i="0" dirty="0">
              <a:effectLst/>
              <a:latin typeface="TriviaSezna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 smtClean="0">
                <a:effectLst/>
                <a:latin typeface="TriviaSeznam"/>
              </a:rPr>
              <a:t>Konverzační soutěž NEJ,  </a:t>
            </a:r>
            <a:r>
              <a:rPr lang="cs-CZ" dirty="0" smtClean="0">
                <a:latin typeface="TriviaSeznam"/>
              </a:rPr>
              <a:t>celosvětová soutěž </a:t>
            </a:r>
            <a:r>
              <a:rPr lang="cs-CZ" b="0" i="0" dirty="0" smtClean="0">
                <a:effectLst/>
                <a:latin typeface="TriviaSeznam"/>
              </a:rPr>
              <a:t>„</a:t>
            </a:r>
            <a:r>
              <a:rPr lang="cs-CZ" dirty="0" smtClean="0">
                <a:latin typeface="TriviaSeznam"/>
              </a:rPr>
              <a:t>Best</a:t>
            </a:r>
            <a:r>
              <a:rPr lang="cs-CZ" b="0" i="0" dirty="0" smtClean="0">
                <a:effectLst/>
                <a:latin typeface="TriviaSeznam"/>
              </a:rPr>
              <a:t> in </a:t>
            </a:r>
            <a:r>
              <a:rPr lang="cs-CZ" b="0" i="0" dirty="0" err="1" smtClean="0">
                <a:effectLst/>
                <a:latin typeface="TriviaSeznam"/>
              </a:rPr>
              <a:t>Deutsch</a:t>
            </a:r>
            <a:r>
              <a:rPr lang="cs-CZ" b="0" i="0" dirty="0" smtClean="0">
                <a:effectLst/>
                <a:latin typeface="TriviaSeznam"/>
              </a:rPr>
              <a:t>“, Mezinárodní soutěž hotelových škol v Poděbradech</a:t>
            </a:r>
            <a:endParaRPr lang="cs-CZ" b="0" i="0" dirty="0">
              <a:effectLst/>
              <a:latin typeface="TriviaSezna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i="0" dirty="0">
              <a:effectLst/>
              <a:latin typeface="TriviaSezna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TriviaSeznam"/>
              </a:rPr>
              <a:t>Konverza</a:t>
            </a:r>
            <a:r>
              <a:rPr lang="cs-CZ" b="0" i="0" dirty="0">
                <a:effectLst/>
                <a:latin typeface="TriviaSeznam"/>
              </a:rPr>
              <a:t>ční </a:t>
            </a:r>
            <a:r>
              <a:rPr lang="cs-CZ" b="0" i="0" dirty="0" smtClean="0">
                <a:effectLst/>
                <a:latin typeface="TriviaSeznam"/>
              </a:rPr>
              <a:t>soutěž v </a:t>
            </a:r>
            <a:r>
              <a:rPr lang="cs-CZ" b="0" i="0" dirty="0">
                <a:effectLst/>
                <a:latin typeface="TriviaSeznam"/>
              </a:rPr>
              <a:t>RUJ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8937344B-CDA2-B640-A320-44C53EA95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882" y="5976001"/>
            <a:ext cx="366756" cy="365125"/>
          </a:xfrm>
        </p:spPr>
        <p:txBody>
          <a:bodyPr/>
          <a:lstStyle/>
          <a:p>
            <a:pPr rtl="0"/>
            <a:fld id="{F470E458-E7C2-4395-B75D-476A174CEE45}" type="slidenum">
              <a:rPr lang="cs-CZ" smtClean="0"/>
              <a:t>9</a:t>
            </a:fld>
            <a:endParaRPr lang="cs-CZ"/>
          </a:p>
        </p:txBody>
      </p:sp>
      <p:pic>
        <p:nvPicPr>
          <p:cNvPr id="12" name="Obrázek 12">
            <a:extLst>
              <a:ext uri="{FF2B5EF4-FFF2-40B4-BE49-F238E27FC236}">
                <a16:creationId xmlns="" xmlns:a16="http://schemas.microsoft.com/office/drawing/2014/main" id="{6308C779-BF69-422A-AB6F-1E05F6395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4774" y="4523069"/>
            <a:ext cx="3451796" cy="1715024"/>
          </a:xfrm>
          <a:prstGeom prst="rect">
            <a:avLst/>
          </a:prstGeom>
        </p:spPr>
      </p:pic>
      <p:pic>
        <p:nvPicPr>
          <p:cNvPr id="14" name="Obrázek 14" descr="Obsah obrázku jídlo&#10;&#10;Popis vygenerovaný s velmi vysokou mírou spolehlivosti">
            <a:extLst>
              <a:ext uri="{FF2B5EF4-FFF2-40B4-BE49-F238E27FC236}">
                <a16:creationId xmlns="" xmlns:a16="http://schemas.microsoft.com/office/drawing/2014/main" id="{08DDF5BB-CCED-4296-9197-0D72CDEA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78" y="2327102"/>
            <a:ext cx="3451796" cy="1715024"/>
          </a:xfrm>
          <a:prstGeom prst="rect">
            <a:avLst/>
          </a:prstGeom>
        </p:spPr>
      </p:pic>
      <p:pic>
        <p:nvPicPr>
          <p:cNvPr id="16" name="Obrázek 16" descr="Obsah obrázku kreslení, podepsat&#10;&#10;Popis vygenerovaný s velmi vysokou mírou spolehlivosti">
            <a:extLst>
              <a:ext uri="{FF2B5EF4-FFF2-40B4-BE49-F238E27FC236}">
                <a16:creationId xmlns="" xmlns:a16="http://schemas.microsoft.com/office/drawing/2014/main" id="{EB3817EA-B7C7-4B0D-B63D-5F12FC2F5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655" y="131134"/>
            <a:ext cx="3451795" cy="17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3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měrovka prodeje 16:9">
  <a:themeElements>
    <a:clrScheme name="Stupně šedé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70_TF03431374.potx" id="{7B380210-F46E-46AE-8AC1-7C0CAE20DE66}" vid="{4FAD98D2-B666-4C8F-841D-42EE32A6C8BE}"/>
    </a:ext>
  </a:extLst>
</a:theme>
</file>

<file path=ppt/theme/theme2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Obchodní prezentace (širokoúhlý formát)</Template>
  <TotalTime>628</TotalTime>
  <Words>328</Words>
  <Application>Microsoft Office PowerPoint</Application>
  <PresentationFormat>Širokoúhlá obrazovka</PresentationFormat>
  <Paragraphs>71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Book Antiqua</vt:lpstr>
      <vt:lpstr>Segoe UI</vt:lpstr>
      <vt:lpstr>TriviaSeznam</vt:lpstr>
      <vt:lpstr>Směrovka prodeje 16:9</vt:lpstr>
      <vt:lpstr>INTEGROVANÁ STŘEDNÍ ŠKOLA hotelového provozu, obchodu a služeb Příbram  www.isspb.cz facebook.com/isshpospribram</vt:lpstr>
      <vt:lpstr>Vítejte na naší škole</vt:lpstr>
      <vt:lpstr>Obory vzdělání zakončené maturitní zkouškou </vt:lpstr>
      <vt:lpstr>Obory vzdělání zakončené výučním listem</vt:lpstr>
      <vt:lpstr>Nástavbové studium</vt:lpstr>
      <vt:lpstr>Ubytování</vt:lpstr>
      <vt:lpstr>Stravování</vt:lpstr>
      <vt:lpstr>Naše škola Vám umožní absolvovat  i různé kurzy</vt:lpstr>
      <vt:lpstr>Jazykové soutěže</vt:lpstr>
      <vt:lpstr>Veletrhy a soutěže fiktivních firem</vt:lpstr>
      <vt:lpstr>Soutěž v účetnictví</vt:lpstr>
      <vt:lpstr>Soutěž barmanů ve volném stylu</vt:lpstr>
      <vt:lpstr>Prezentace aplikace PowerPoint</vt:lpstr>
      <vt:lpstr>Exkurze a výlety</vt:lpstr>
      <vt:lpstr>Prezentace aplikace PowerPoint</vt:lpstr>
      <vt:lpstr>Ostatní aktivity</vt:lpstr>
      <vt:lpstr>Zaujala Vás naše škola?</vt:lpstr>
      <vt:lpstr>Kontakty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Integrovaná střední škola hotelového provozu, obchodu a služeb Příbram</dc:title>
  <dc:creator>Lišková Barbora</dc:creator>
  <cp:lastModifiedBy>Mgr. Václav Švenda</cp:lastModifiedBy>
  <cp:revision>59</cp:revision>
  <dcterms:created xsi:type="dcterms:W3CDTF">2019-11-19T12:31:24Z</dcterms:created>
  <dcterms:modified xsi:type="dcterms:W3CDTF">2020-10-30T11:45:48Z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