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0" r:id="rId4"/>
    <p:sldId id="263" r:id="rId5"/>
    <p:sldId id="264" r:id="rId6"/>
    <p:sldId id="268" r:id="rId7"/>
    <p:sldId id="269" r:id="rId8"/>
    <p:sldId id="270" r:id="rId9"/>
    <p:sldId id="261" r:id="rId10"/>
    <p:sldId id="267" r:id="rId11"/>
    <p:sldId id="262" r:id="rId12"/>
    <p:sldId id="266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E2EF8-08F3-44B4-B632-193D76E37E31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85E22-1059-48E4-8596-1D9D2D80169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85E22-1059-48E4-8596-1D9D2D80169B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4991E-4E45-44F8-AEFB-209BA988DE6B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0220F-4688-4BCD-B9A2-4AA9414BE8C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file:///C:\Documents%20and%20Settings\V&#353;ichni\Plocha\su&#353;i3.jpg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google.cz/url?sa=i&amp;rct=j&amp;q=stolov%C3%A1n%C3%AD+v+japonsku&amp;source=images&amp;cd=&amp;cad=rja&amp;docid=v_e7cMtEP53xXM&amp;tbnid=CfBpIHaU-1fsEM:&amp;ved=0CAUQjRw&amp;url=http%3A%2F%2Ftomaskova.blog.ihned.cz%2Fc1-38627330-kaiseki-ryori-formalni-stolovani&amp;ei=FFuLUf3XKbGZ0AWkl4DQDA&amp;bvm=bv.46226182,d.ZG4&amp;psig=AFQjCNFrn1HN79fncYSkqvVv9SPBjCWJ0A&amp;ust=13681736234749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stolov%C3%A1n%C3%AD+v+japonsku&amp;source=images&amp;cd=&amp;cad=rja&amp;docid=GHb1Ons9Q0nUOM&amp;tbnid=4hUZvJdxqMXFHM:&amp;ved=0CAUQjRw&amp;url=http%3A%2F%2Fwww.recenze.cz%2Fjaponsko%2Fminshuku-sosuke%2Fminshuku-sosuke-hida-takayama-utulne-ubytovani-v-tradicnim-japonskem-stylu-171.html&amp;ei=uVuLUZLhNIen0AXz_ICYDA&amp;bvm=bv.46226182,d.ZG4&amp;psig=AFQjCNHcMLsgOXi77we7CLzNZj12hUUMpQ&amp;ust=1368173860628097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cz/url?sa=i&amp;rct=j&amp;q=stolov%C3%A1n%C3%AD+v+japonsku&amp;source=images&amp;cd=&amp;cad=rja&amp;docid=lC3ARS6hhgP9yM&amp;tbnid=NJghCmrMHf5joM:&amp;ved=0CAUQjRw&amp;url=http%3A%2F%2Fkmlinux.fjfi.cvut.cz%2F~pauspetr%2F%3Fq%3Dnode%2F401&amp;ei=YVuLUb-dOIy20QXEkoCwDA&amp;bvm=bv.46226182,d.ZG4&amp;psig=AFQjCNEe_8yc2TmMnKOhvsy_Z97uSCXudw&amp;ust=136817378751112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japonsko.orbion.cz/stat/pruvodce/servirovani-a-konzumace-2653/" TargetMode="External"/><Relationship Id="rId2" Type="http://schemas.openxmlformats.org/officeDocument/2006/relationships/hyperlink" Target="http://www.chovani.eu/japonsko/c13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Japonská kuchyně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</a:t>
            </a:r>
            <a:endParaRPr lang="cs-CZ" dirty="0"/>
          </a:p>
        </p:txBody>
      </p:sp>
      <p:pic>
        <p:nvPicPr>
          <p:cNvPr id="12290" name="Picture 2" descr="vlaj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342902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Pokud se vytváří suši </a:t>
            </a:r>
            <a:r>
              <a:rPr lang="cs-CZ" dirty="0" err="1" smtClean="0"/>
              <a:t>maki</a:t>
            </a:r>
            <a:r>
              <a:rPr lang="cs-CZ" dirty="0" smtClean="0"/>
              <a:t> nebo suši </a:t>
            </a:r>
            <a:r>
              <a:rPr lang="cs-CZ" dirty="0" err="1" smtClean="0"/>
              <a:t>temaki</a:t>
            </a:r>
            <a:r>
              <a:rPr lang="cs-CZ" dirty="0" smtClean="0"/>
              <a:t>, nanáší se na plátky mořské řasy </a:t>
            </a:r>
            <a:r>
              <a:rPr lang="cs-CZ" dirty="0" err="1" smtClean="0"/>
              <a:t>nori</a:t>
            </a:r>
            <a:r>
              <a:rPr lang="cs-CZ" dirty="0" smtClean="0"/>
              <a:t> hotová rýže </a:t>
            </a:r>
            <a:r>
              <a:rPr lang="cs-CZ" dirty="0" err="1" smtClean="0"/>
              <a:t>nišiki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vrstvu rýže se nanese velmi tenká vrstvička pasty z křenu </a:t>
            </a:r>
            <a:r>
              <a:rPr lang="cs-CZ" dirty="0" err="1" smtClean="0"/>
              <a:t>wasabi</a:t>
            </a:r>
            <a:r>
              <a:rPr lang="cs-CZ" dirty="0" smtClean="0"/>
              <a:t> a na takto vzniklý polotovar se pak vkládá zelenina (okurka, </a:t>
            </a:r>
            <a:r>
              <a:rPr lang="cs-CZ" u="sng" dirty="0" smtClean="0"/>
              <a:t>mrkev</a:t>
            </a:r>
            <a:r>
              <a:rPr lang="cs-CZ" dirty="0" smtClean="0"/>
              <a:t>), avokádo, na kousky nakrájený syrový či uzený losos, míchaná vajíčka nebo kaviár. </a:t>
            </a:r>
          </a:p>
          <a:p>
            <a:r>
              <a:rPr lang="cs-CZ" dirty="0" smtClean="0"/>
              <a:t>Výsledná vrstva se pak sroluje, vychladí a nakrájí na 2,5 cm silná kolečka. </a:t>
            </a:r>
          </a:p>
          <a:p>
            <a:r>
              <a:rPr lang="cs-CZ" dirty="0" smtClean="0"/>
              <a:t>Dále existuje spousta dalších druhů suši, jako např. </a:t>
            </a:r>
            <a:r>
              <a:rPr lang="cs-CZ" dirty="0" err="1" smtClean="0"/>
              <a:t>Nigiri</a:t>
            </a:r>
            <a:r>
              <a:rPr lang="cs-CZ" dirty="0" smtClean="0"/>
              <a:t>-</a:t>
            </a:r>
            <a:r>
              <a:rPr lang="cs-CZ" dirty="0" err="1" smtClean="0"/>
              <a:t>zuši</a:t>
            </a:r>
            <a:r>
              <a:rPr lang="cs-CZ" dirty="0" smtClean="0"/>
              <a:t> (pokud tvoří slovo suši příponu za jiným slovem, píše se se </a:t>
            </a:r>
            <a:r>
              <a:rPr lang="cs-CZ" i="1" dirty="0" smtClean="0"/>
              <a:t>z</a:t>
            </a:r>
            <a:r>
              <a:rPr lang="cs-CZ" dirty="0" smtClean="0"/>
              <a:t>), což je váleček ze suši rýže, potřený trochou </a:t>
            </a:r>
            <a:r>
              <a:rPr lang="cs-CZ" dirty="0" err="1" smtClean="0"/>
              <a:t>wasabi</a:t>
            </a:r>
            <a:r>
              <a:rPr lang="cs-CZ" dirty="0" smtClean="0"/>
              <a:t> (</a:t>
            </a:r>
            <a:r>
              <a:rPr lang="cs-CZ" dirty="0" err="1" smtClean="0"/>
              <a:t>namida</a:t>
            </a:r>
            <a:r>
              <a:rPr lang="cs-CZ" dirty="0" smtClean="0"/>
              <a:t>) a obložený kouskem omelety, ryby, nebo zeleniny. </a:t>
            </a:r>
          </a:p>
          <a:p>
            <a:r>
              <a:rPr lang="cs-CZ" dirty="0" smtClean="0"/>
              <a:t>Pod kategorii </a:t>
            </a:r>
            <a:r>
              <a:rPr lang="cs-CZ" dirty="0" err="1" smtClean="0"/>
              <a:t>nigiri</a:t>
            </a:r>
            <a:r>
              <a:rPr lang="cs-CZ" dirty="0" smtClean="0"/>
              <a:t> patří také </a:t>
            </a:r>
            <a:r>
              <a:rPr lang="cs-CZ" dirty="0" err="1" smtClean="0"/>
              <a:t>gunkan</a:t>
            </a:r>
            <a:r>
              <a:rPr lang="cs-CZ" dirty="0" smtClean="0"/>
              <a:t> - </a:t>
            </a:r>
            <a:r>
              <a:rPr lang="cs-CZ" dirty="0" err="1" smtClean="0"/>
              <a:t>maki</a:t>
            </a:r>
            <a:r>
              <a:rPr lang="cs-CZ" dirty="0" smtClean="0"/>
              <a:t>-</a:t>
            </a:r>
            <a:r>
              <a:rPr lang="cs-CZ" dirty="0" err="1" smtClean="0"/>
              <a:t>zuši</a:t>
            </a:r>
            <a:r>
              <a:rPr lang="cs-CZ" dirty="0" smtClean="0"/>
              <a:t>, což je proužek </a:t>
            </a:r>
            <a:r>
              <a:rPr lang="cs-CZ" dirty="0" err="1" smtClean="0"/>
              <a:t>nori</a:t>
            </a:r>
            <a:r>
              <a:rPr lang="cs-CZ" dirty="0" smtClean="0"/>
              <a:t> obložený rýží a sypkou přísadou (ježovka, kaviár), ručně smotaný do válečku. Mezi druhy podobné </a:t>
            </a:r>
            <a:r>
              <a:rPr lang="cs-CZ" dirty="0" err="1" smtClean="0"/>
              <a:t>nigiri</a:t>
            </a:r>
            <a:r>
              <a:rPr lang="cs-CZ" dirty="0" smtClean="0"/>
              <a:t>-</a:t>
            </a:r>
            <a:r>
              <a:rPr lang="cs-CZ" dirty="0" err="1" smtClean="0"/>
              <a:t>zuši</a:t>
            </a:r>
            <a:r>
              <a:rPr lang="cs-CZ" dirty="0" smtClean="0"/>
              <a:t> patří například </a:t>
            </a:r>
            <a:r>
              <a:rPr lang="cs-CZ" dirty="0" err="1" smtClean="0"/>
              <a:t>temari</a:t>
            </a:r>
            <a:r>
              <a:rPr lang="cs-CZ" dirty="0" smtClean="0"/>
              <a:t>-</a:t>
            </a:r>
            <a:r>
              <a:rPr lang="cs-CZ" dirty="0" err="1" smtClean="0"/>
              <a:t>zuši</a:t>
            </a:r>
            <a:r>
              <a:rPr lang="cs-CZ" dirty="0" smtClean="0"/>
              <a:t>, což funguje na stejném principu jako </a:t>
            </a:r>
            <a:r>
              <a:rPr lang="cs-CZ" dirty="0" err="1" smtClean="0"/>
              <a:t>nigiri</a:t>
            </a:r>
            <a:r>
              <a:rPr lang="cs-CZ" dirty="0" smtClean="0"/>
              <a:t> samotné, jenom s tím rozdílem, že z rýže se formuje koule.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Suši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suši3.jpg" descr="C:\Documents and Settings\Všichni\Plocha\suši3.jpg"/>
          <p:cNvPicPr>
            <a:picLocks noGrp="1" noChangeAspect="1"/>
          </p:cNvPicPr>
          <p:nvPr>
            <p:ph type="pic" idx="1"/>
          </p:nvPr>
        </p:nvPicPr>
        <p:blipFill>
          <a:blip r:link="rId2" cstate="print"/>
          <a:srcRect l="64" r="64"/>
          <a:stretch>
            <a:fillRect/>
          </a:stretch>
        </p:blipFill>
        <p:spPr>
          <a:xfrm>
            <a:off x="285720" y="285728"/>
            <a:ext cx="3429023" cy="257176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Picture 4" descr="http://t3.gstatic.com/images?q=tbn:ANd9GcTqJKd8o9USKx29tq_E2iTUFEuFe2G_Wa4pk72sffRkESYTx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42852"/>
            <a:ext cx="4786346" cy="3048955"/>
          </a:xfrm>
          <a:prstGeom prst="rect">
            <a:avLst/>
          </a:prstGeom>
          <a:noFill/>
        </p:spPr>
      </p:pic>
      <p:pic>
        <p:nvPicPr>
          <p:cNvPr id="4098" name="Picture 2" descr="http://sushinow.com/pics/guidepics/Sushi-Plat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3429000"/>
            <a:ext cx="3810000" cy="3133726"/>
          </a:xfrm>
          <a:prstGeom prst="rect">
            <a:avLst/>
          </a:prstGeom>
          <a:noFill/>
        </p:spPr>
      </p:pic>
      <p:pic>
        <p:nvPicPr>
          <p:cNvPr id="4100" name="Picture 4" descr="http://www.gymzn.cz/stud/x110cl3860/sush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714356"/>
            <a:ext cx="3800474" cy="5429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r>
              <a:rPr lang="cs-CZ" b="1" dirty="0" err="1" smtClean="0"/>
              <a:t>Umeboši</a:t>
            </a:r>
            <a:r>
              <a:rPr lang="cs-CZ" dirty="0"/>
              <a:t> (</a:t>
            </a:r>
            <a:r>
              <a:rPr lang="ja-JP" altLang="en-US" dirty="0"/>
              <a:t>梅干</a:t>
            </a:r>
            <a:r>
              <a:rPr lang="en-US" altLang="ja-JP" dirty="0"/>
              <a:t>; </a:t>
            </a:r>
            <a:r>
              <a:rPr lang="cs-CZ" dirty="0"/>
              <a:t>doslova „nakládané </a:t>
            </a:r>
            <a:r>
              <a:rPr lang="cs-CZ" i="1" dirty="0"/>
              <a:t>ume</a:t>
            </a:r>
            <a:r>
              <a:rPr lang="cs-CZ" dirty="0"/>
              <a:t>“) jsou druh japonské nakládané potraviny. Jde o tradiční a v Japonsku velmi oblíbené jídlo. </a:t>
            </a:r>
            <a:endParaRPr lang="cs-CZ" dirty="0" smtClean="0"/>
          </a:p>
          <a:p>
            <a:r>
              <a:rPr lang="cs-CZ" dirty="0" smtClean="0"/>
              <a:t>Jejich </a:t>
            </a:r>
            <a:r>
              <a:rPr lang="cs-CZ" dirty="0"/>
              <a:t>přirozená barva je hnědá, ale často bývají barvené na červeno, buď pomocí rostliny </a:t>
            </a:r>
            <a:r>
              <a:rPr lang="cs-CZ" i="1" dirty="0"/>
              <a:t>akadžiso</a:t>
            </a:r>
            <a:r>
              <a:rPr lang="cs-CZ" dirty="0"/>
              <a:t>, nebo u komerčně dostupných umeboši obvykle umělými barvivy. </a:t>
            </a:r>
            <a:endParaRPr lang="cs-CZ" dirty="0" smtClean="0"/>
          </a:p>
          <a:p>
            <a:r>
              <a:rPr lang="cs-CZ" dirty="0" err="1" smtClean="0"/>
              <a:t>Umeboši</a:t>
            </a:r>
            <a:r>
              <a:rPr lang="cs-CZ" dirty="0" smtClean="0"/>
              <a:t> </a:t>
            </a:r>
            <a:r>
              <a:rPr lang="cs-CZ" dirty="0"/>
              <a:t>by měly být okrouhlé a svraštělé (liší se tím, jak moc). </a:t>
            </a:r>
            <a:r>
              <a:rPr lang="cs-CZ" dirty="0" smtClean="0"/>
              <a:t>Chutnají </a:t>
            </a:r>
            <a:r>
              <a:rPr lang="cs-CZ" dirty="0"/>
              <a:t>velmi kysele a slaně. </a:t>
            </a:r>
            <a:endParaRPr lang="cs-CZ" dirty="0" smtClean="0"/>
          </a:p>
          <a:p>
            <a:r>
              <a:rPr lang="cs-CZ" dirty="0" smtClean="0"/>
              <a:t>Výroba </a:t>
            </a:r>
            <a:r>
              <a:rPr lang="cs-CZ" dirty="0"/>
              <a:t>umeboši začíná sušením plodů ume, které se následně naloží spolu se solí do sudů a zatíží se. Z ovoce se postupně vylučují zbývající tekutiny a shromaždují se na dně nádoby. Tato slaná a kyselá tekutina se prodává pod názvem „</a:t>
            </a:r>
            <a:r>
              <a:rPr lang="cs-CZ" i="1" dirty="0"/>
              <a:t>umeboši ocet</a:t>
            </a:r>
            <a:r>
              <a:rPr lang="cs-CZ" dirty="0"/>
              <a:t>“, i když nejde o opravdový ocet.</a:t>
            </a:r>
          </a:p>
          <a:p>
            <a:r>
              <a:rPr lang="cs-CZ" dirty="0"/>
              <a:t>Umeboši se často jí s rýží. Jako součást bentó bývá jedno umeboši umístěno doprostřed rýže, výsledek pak připomíná japonskou vlajku (tzv.</a:t>
            </a:r>
            <a:r>
              <a:rPr lang="cs-CZ" i="1" dirty="0"/>
              <a:t>hinomaru bentó</a:t>
            </a:r>
            <a:r>
              <a:rPr lang="cs-CZ" dirty="0"/>
              <a:t>). Je také běžnou součástí </a:t>
            </a:r>
            <a:r>
              <a:rPr lang="cs-CZ" i="1" dirty="0"/>
              <a:t>onigiri</a:t>
            </a:r>
            <a:r>
              <a:rPr lang="cs-CZ" dirty="0"/>
              <a:t>, rýžových koulí zabalených do listů nori. </a:t>
            </a:r>
            <a:endParaRPr lang="cs-CZ" dirty="0" smtClean="0"/>
          </a:p>
          <a:p>
            <a:r>
              <a:rPr lang="cs-CZ" dirty="0" smtClean="0"/>
              <a:t>Japonci </a:t>
            </a:r>
            <a:r>
              <a:rPr lang="cs-CZ" dirty="0"/>
              <a:t>věří, že umeboši jsou velmi zdravé a v lidovém léčitelství jsou používány jako lék proti nachlazení. Díky vysokému obsahu soli vydrží dlouhou dobu poživatelné.</a:t>
            </a:r>
          </a:p>
          <a:p>
            <a:r>
              <a:rPr lang="cs-CZ" dirty="0"/>
              <a:t>V obchodech s cukrovinkami pro děti občas prodávají </a:t>
            </a:r>
            <a:r>
              <a:rPr lang="cs-CZ" i="1" dirty="0"/>
              <a:t>karikari ume</a:t>
            </a:r>
            <a:r>
              <a:rPr lang="cs-CZ" dirty="0"/>
              <a:t>, nebo balené chřupavé nakládané ume.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Umeboši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4" name="Picture 2" descr="http://upload.wikimedia.org/wikipedia/commons/thumb/b/b3/Umeboshi.jpg/220px-Umebos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14"/>
            <a:ext cx="2095500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Japonci milují tácky, mističky, kalíšky a talířky, takže jejich stůl je často zaplněn nádobím. Každý kousek jídla má svou </a:t>
            </a:r>
            <a:r>
              <a:rPr lang="cs-CZ" dirty="0" smtClean="0"/>
              <a:t>mističku </a:t>
            </a:r>
            <a:r>
              <a:rPr lang="cs-CZ" dirty="0" smtClean="0"/>
              <a:t>či talířek, aby se jejich chutě nesmíchaly. Dokonce i na odkládání hůlek </a:t>
            </a:r>
            <a:r>
              <a:rPr lang="cs-CZ" dirty="0" smtClean="0"/>
              <a:t>dostanete </a:t>
            </a:r>
            <a:r>
              <a:rPr lang="cs-CZ" dirty="0" smtClean="0"/>
              <a:t>maličký talířek.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Stolování</a:t>
            </a:r>
            <a:endParaRPr lang="cs-CZ" dirty="0"/>
          </a:p>
        </p:txBody>
      </p:sp>
      <p:pic>
        <p:nvPicPr>
          <p:cNvPr id="2050" name="Picture 2" descr="http://img.ihned.cz/attachment.php/790/22601790/au35CDEHIMNOjlPWcdfgpqrxyz1Sw9AR/form_ln__stolov_n_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365104"/>
            <a:ext cx="2783582" cy="2204864"/>
          </a:xfrm>
          <a:prstGeom prst="rect">
            <a:avLst/>
          </a:prstGeom>
          <a:noFill/>
        </p:spPr>
      </p:pic>
      <p:pic>
        <p:nvPicPr>
          <p:cNvPr id="2052" name="Picture 4" descr="http://kmlinux.fjfi.cvut.cz/~pauspetr/files/images/files_95.previe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60648"/>
            <a:ext cx="1528108" cy="1080120"/>
          </a:xfrm>
          <a:prstGeom prst="rect">
            <a:avLst/>
          </a:prstGeom>
          <a:noFill/>
        </p:spPr>
      </p:pic>
      <p:pic>
        <p:nvPicPr>
          <p:cNvPr id="2054" name="Picture 6" descr="http://www.recenze.cz/photos/2012/01/10/1326208316508/p5050285.jpg?v=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365104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Hůlkami se také vyjídají veškeré nudle z polévek a omáček. Také kousky masa a zeleniny, které v polévce najdete. </a:t>
            </a:r>
          </a:p>
          <a:p>
            <a:r>
              <a:rPr lang="cs-CZ" dirty="0" smtClean="0"/>
              <a:t>Voda se pak pije z misky. Nebojte se srkat, pro Japonce je srkání známka dobrého apetitu a vyjadřuje pochvalu pro kuchaře. Pro nás Evropany je to trochu nezvyklé a obzvláště v restauracích jsou nám tyto zvuky trochu nepříjemné. Ale jejich zásady stolování jsou prostě jiné. Při jídle také nikam nepospíchejte. Japonci se při jídle rádi zasmějí a komunikují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Stolování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chovani.eu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japonsko</a:t>
            </a:r>
            <a:r>
              <a:rPr lang="cs-CZ" dirty="0" smtClean="0">
                <a:hlinkClick r:id="rId2"/>
              </a:rPr>
              <a:t>/c132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http://japonsko.orbion.cz/stat/pruvodce/servirovani-a-konzumace-2653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Technologie přípravy pokrmů 5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rázek 4" descr="Japonsko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6461" b="26461"/>
          <a:stretch>
            <a:fillRect/>
          </a:stretch>
        </p:blipFill>
        <p:spPr>
          <a:xfrm>
            <a:off x="1" y="0"/>
            <a:ext cx="9171098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Japonsko </a:t>
            </a:r>
            <a:r>
              <a:rPr lang="cs-CZ" sz="3600" dirty="0"/>
              <a:t>leží na východním okraji asijského kontinentu. </a:t>
            </a:r>
            <a:endParaRPr lang="cs-CZ" sz="3600" dirty="0" smtClean="0"/>
          </a:p>
          <a:p>
            <a:r>
              <a:rPr lang="cs-CZ" sz="3600" dirty="0" smtClean="0"/>
              <a:t>je tvořeno </a:t>
            </a:r>
            <a:r>
              <a:rPr lang="cs-CZ" sz="3600" dirty="0"/>
              <a:t>řetězem ostrovů v západní části Tichého oceánu.</a:t>
            </a:r>
            <a:r>
              <a:rPr lang="cs-CZ" sz="2000" dirty="0"/>
              <a:t> </a:t>
            </a:r>
            <a:endParaRPr lang="cs-CZ" sz="2000" dirty="0" smtClean="0"/>
          </a:p>
          <a:p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libri" pitchFamily="34" charset="0"/>
              </a:rPr>
              <a:t>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/>
              <a:t>Suroviny: </a:t>
            </a:r>
            <a:r>
              <a:rPr lang="cs-CZ" sz="2500" dirty="0" smtClean="0"/>
              <a:t>rýže, </a:t>
            </a:r>
            <a:r>
              <a:rPr lang="cs-CZ" sz="2500" dirty="0"/>
              <a:t>fazole</a:t>
            </a:r>
            <a:r>
              <a:rPr lang="cs-CZ" sz="2500" dirty="0" smtClean="0"/>
              <a:t>, </a:t>
            </a:r>
            <a:r>
              <a:rPr lang="cs-CZ" sz="2500" dirty="0"/>
              <a:t>tofu</a:t>
            </a:r>
            <a:r>
              <a:rPr lang="cs-CZ" sz="2500" dirty="0" smtClean="0"/>
              <a:t>, </a:t>
            </a:r>
            <a:r>
              <a:rPr lang="cs-CZ" sz="2500" dirty="0"/>
              <a:t>ryby</a:t>
            </a:r>
            <a:r>
              <a:rPr lang="cs-CZ" sz="2500" dirty="0" smtClean="0"/>
              <a:t>, </a:t>
            </a:r>
            <a:r>
              <a:rPr lang="cs-CZ" sz="2500" dirty="0"/>
              <a:t>mořské plody</a:t>
            </a:r>
            <a:r>
              <a:rPr lang="cs-CZ" sz="2500" dirty="0" smtClean="0"/>
              <a:t>,</a:t>
            </a:r>
            <a:r>
              <a:rPr lang="cs-CZ" sz="2500" dirty="0"/>
              <a:t>drůbež</a:t>
            </a:r>
            <a:r>
              <a:rPr lang="cs-CZ" sz="2500" dirty="0" smtClean="0"/>
              <a:t>, </a:t>
            </a:r>
            <a:r>
              <a:rPr lang="cs-CZ" sz="2500" dirty="0"/>
              <a:t>hovězí maso</a:t>
            </a:r>
            <a:r>
              <a:rPr lang="cs-CZ" sz="2500" dirty="0" smtClean="0"/>
              <a:t>, </a:t>
            </a:r>
            <a:r>
              <a:rPr lang="cs-CZ" sz="2500" dirty="0"/>
              <a:t>vepřové </a:t>
            </a:r>
            <a:r>
              <a:rPr lang="cs-CZ" dirty="0" smtClean="0"/>
              <a:t>maso, koňské maso</a:t>
            </a:r>
            <a:r>
              <a:rPr lang="cs-CZ" sz="2500" dirty="0" smtClean="0"/>
              <a:t>, </a:t>
            </a:r>
            <a:r>
              <a:rPr lang="cs-CZ" sz="2500" dirty="0"/>
              <a:t>řasy</a:t>
            </a:r>
            <a:r>
              <a:rPr lang="cs-CZ" sz="2500" dirty="0" smtClean="0"/>
              <a:t>, </a:t>
            </a:r>
            <a:r>
              <a:rPr lang="cs-CZ" sz="2500" dirty="0"/>
              <a:t>citrusy</a:t>
            </a:r>
            <a:r>
              <a:rPr lang="cs-CZ" sz="2500" dirty="0" smtClean="0"/>
              <a:t>, </a:t>
            </a:r>
            <a:r>
              <a:rPr lang="cs-CZ" sz="2500" dirty="0"/>
              <a:t>naši</a:t>
            </a:r>
            <a:r>
              <a:rPr lang="cs-CZ" sz="2500" dirty="0" smtClean="0"/>
              <a:t>,</a:t>
            </a:r>
            <a:r>
              <a:rPr lang="cs-CZ" sz="2500" dirty="0"/>
              <a:t>kaštany</a:t>
            </a:r>
            <a:r>
              <a:rPr lang="cs-CZ" sz="2500" dirty="0" smtClean="0"/>
              <a:t>, </a:t>
            </a:r>
            <a:r>
              <a:rPr lang="cs-CZ" sz="2500" dirty="0"/>
              <a:t>čínské zelí</a:t>
            </a:r>
            <a:r>
              <a:rPr lang="cs-CZ" sz="2500" dirty="0" smtClean="0"/>
              <a:t>, </a:t>
            </a:r>
            <a:r>
              <a:rPr lang="cs-CZ" sz="2500" dirty="0"/>
              <a:t>špenát</a:t>
            </a:r>
            <a:r>
              <a:rPr lang="cs-CZ" sz="2500" dirty="0" smtClean="0"/>
              <a:t>, </a:t>
            </a:r>
            <a:r>
              <a:rPr lang="cs-CZ" sz="2500" dirty="0"/>
              <a:t>vodnice</a:t>
            </a:r>
            <a:r>
              <a:rPr lang="cs-CZ" sz="2500" dirty="0" smtClean="0"/>
              <a:t>,</a:t>
            </a:r>
            <a:r>
              <a:rPr lang="cs-CZ" sz="2500" dirty="0"/>
              <a:t>ředkev</a:t>
            </a:r>
            <a:r>
              <a:rPr lang="cs-CZ" sz="2500" dirty="0" smtClean="0"/>
              <a:t>, </a:t>
            </a:r>
            <a:r>
              <a:rPr lang="cs-CZ" sz="2500" dirty="0"/>
              <a:t>batáty</a:t>
            </a:r>
            <a:r>
              <a:rPr lang="cs-CZ" sz="2500" dirty="0" smtClean="0"/>
              <a:t>, </a:t>
            </a:r>
            <a:r>
              <a:rPr lang="cs-CZ" sz="2500" dirty="0"/>
              <a:t>taro</a:t>
            </a:r>
            <a:r>
              <a:rPr lang="cs-CZ" sz="2500" dirty="0" smtClean="0"/>
              <a:t>, </a:t>
            </a:r>
            <a:r>
              <a:rPr lang="cs-CZ" sz="2500" dirty="0"/>
              <a:t>okurka</a:t>
            </a:r>
            <a:r>
              <a:rPr lang="cs-CZ" sz="2500" dirty="0" smtClean="0"/>
              <a:t>, šiitake</a:t>
            </a:r>
          </a:p>
          <a:p>
            <a:r>
              <a:rPr lang="cs-CZ" sz="2500" b="1" dirty="0" smtClean="0"/>
              <a:t>Dochucovadla: </a:t>
            </a:r>
            <a:r>
              <a:rPr lang="cs-CZ" sz="2500" dirty="0" smtClean="0"/>
              <a:t>šičimi, </a:t>
            </a:r>
            <a:r>
              <a:rPr lang="cs-CZ" sz="2500" dirty="0"/>
              <a:t>tógaraši</a:t>
            </a:r>
            <a:r>
              <a:rPr lang="cs-CZ" sz="2500" dirty="0" smtClean="0"/>
              <a:t>, </a:t>
            </a:r>
            <a:r>
              <a:rPr lang="cs-CZ" sz="2500" dirty="0"/>
              <a:t>sojová omáčka</a:t>
            </a:r>
            <a:r>
              <a:rPr lang="cs-CZ" sz="2500" dirty="0" smtClean="0"/>
              <a:t>,</a:t>
            </a:r>
            <a:r>
              <a:rPr lang="cs-CZ" sz="2500" dirty="0"/>
              <a:t>wasabi</a:t>
            </a:r>
            <a:r>
              <a:rPr lang="cs-CZ" sz="2500" dirty="0" smtClean="0"/>
              <a:t>, </a:t>
            </a:r>
            <a:r>
              <a:rPr lang="cs-CZ" sz="2500" dirty="0"/>
              <a:t>sezamový olej</a:t>
            </a:r>
            <a:r>
              <a:rPr lang="cs-CZ" sz="2500" dirty="0" smtClean="0"/>
              <a:t>, </a:t>
            </a:r>
            <a:r>
              <a:rPr lang="cs-CZ" sz="2500" dirty="0"/>
              <a:t>zázvor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Ingredience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Jídla: </a:t>
            </a:r>
            <a:r>
              <a:rPr lang="cs-CZ" dirty="0" smtClean="0"/>
              <a:t>suši, </a:t>
            </a:r>
            <a:r>
              <a:rPr lang="cs-CZ" dirty="0"/>
              <a:t>sašimi</a:t>
            </a:r>
            <a:r>
              <a:rPr lang="cs-CZ" dirty="0" smtClean="0"/>
              <a:t>, </a:t>
            </a:r>
            <a:r>
              <a:rPr lang="cs-CZ" dirty="0"/>
              <a:t>moči</a:t>
            </a:r>
            <a:r>
              <a:rPr lang="cs-CZ" dirty="0" smtClean="0"/>
              <a:t>, </a:t>
            </a:r>
            <a:r>
              <a:rPr lang="cs-CZ" dirty="0"/>
              <a:t>ramen</a:t>
            </a:r>
            <a:r>
              <a:rPr lang="cs-CZ" dirty="0" smtClean="0"/>
              <a:t>, </a:t>
            </a:r>
            <a:r>
              <a:rPr lang="cs-CZ" dirty="0"/>
              <a:t>onigiri</a:t>
            </a:r>
            <a:r>
              <a:rPr lang="cs-CZ" dirty="0" smtClean="0"/>
              <a:t>, umeboši, daifuku</a:t>
            </a:r>
          </a:p>
          <a:p>
            <a:r>
              <a:rPr lang="cs-CZ" b="1" dirty="0" smtClean="0"/>
              <a:t>Nápoje: </a:t>
            </a:r>
            <a:r>
              <a:rPr lang="cs-CZ" dirty="0" smtClean="0"/>
              <a:t>sake, </a:t>
            </a:r>
            <a:r>
              <a:rPr lang="cs-CZ" dirty="0"/>
              <a:t>japonský čaj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Pokrmy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2600" b="1" u="sng" dirty="0" smtClean="0"/>
          </a:p>
          <a:p>
            <a:r>
              <a:rPr lang="cs-CZ" sz="2600" b="1" u="sng" dirty="0" smtClean="0"/>
              <a:t>Používání hůlek</a:t>
            </a:r>
            <a:r>
              <a:rPr lang="cs-CZ" sz="2600" b="1" dirty="0" smtClean="0"/>
              <a:t> </a:t>
            </a:r>
          </a:p>
          <a:p>
            <a:r>
              <a:rPr lang="cs-CZ" sz="2600" dirty="0" smtClean="0"/>
              <a:t>Dostalo se do Japonska z Číny. Japonské jídelní hůlky </a:t>
            </a:r>
            <a:r>
              <a:rPr lang="cs-CZ" sz="2600" b="1" dirty="0" smtClean="0"/>
              <a:t>(haši</a:t>
            </a:r>
            <a:r>
              <a:rPr lang="cs-CZ" sz="2600" dirty="0" smtClean="0"/>
              <a:t>) jsou kratší a křehčí než čínské. I způsob jejich držení je odlišný od čínských.Jsou dlouhé asi 25 cm a nejčastější materiál je dřevo, ale může to být také bambus, slonovina, zlato, stříbro nebo plast. V restauracích se většinou užívají hůlky na jedno použití.V domácnostech má každý člen rodiny své vlastní hůlky.Japonské děti se je učí používat asi od pěti let.</a:t>
            </a:r>
            <a:r>
              <a:rPr lang="cs-CZ" sz="2600" b="1" i="1" dirty="0" smtClean="0"/>
              <a:t> </a:t>
            </a:r>
          </a:p>
          <a:p>
            <a:r>
              <a:rPr lang="cs-CZ" sz="2600" b="1" i="1" u="sng" dirty="0" smtClean="0"/>
              <a:t>Jak je správně držet</a:t>
            </a:r>
            <a:endParaRPr lang="cs-CZ" sz="2600" u="sng" dirty="0" smtClean="0"/>
          </a:p>
          <a:p>
            <a:r>
              <a:rPr lang="cs-CZ" sz="2600" dirty="0" smtClean="0"/>
              <a:t>Hůlky se drží ve třetině jejich délky, díky tomu fungují jako páka.Spodní hůlka by měla být v ohybu mezi placem a ukazováčkem a zároveň se lehce opírat o prsteníček.Horní hůlkou se pohybuje palcem a ukazováčkem s pomocí prostředníčku.</a:t>
            </a:r>
          </a:p>
          <a:p>
            <a:r>
              <a:rPr lang="cs-CZ" sz="2600" b="1" i="1" u="sng" dirty="0" smtClean="0"/>
              <a:t>Co se nesmí</a:t>
            </a:r>
            <a:endParaRPr lang="cs-CZ" sz="2600" u="sng" dirty="0" smtClean="0"/>
          </a:p>
          <a:p>
            <a:r>
              <a:rPr lang="cs-CZ" sz="2600" dirty="0" smtClean="0"/>
              <a:t>Napichování na hůlky nebo nahrnování jídla z misky přímo do úst je naprosto neslušné! Nesmí se ani gestikulovat a ukazovat hůlkami, přitahovat jimi věci na stole.Předávání soust někomu jinému na jeho hůlky a zapichování hůlek do misky s rýží je spojováno s pohřebními zvyky.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Tradice - </a:t>
            </a:r>
            <a:r>
              <a:rPr lang="cs-CZ" dirty="0" smtClean="0">
                <a:latin typeface="Calibri" pitchFamily="34" charset="0"/>
              </a:rPr>
              <a:t>Hůlky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26626" name="Picture 2" descr="hůl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5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Čadó - cesta čaje</a:t>
            </a:r>
          </a:p>
          <a:p>
            <a:r>
              <a:rPr lang="cs-CZ" dirty="0" smtClean="0"/>
              <a:t>Pro západní kulturu představuje pití čaje každodenní součást běžného života, která může být nejvýše spojována s rovinou sociálního kontaktu v případě čaje o páté v Británii. V Japonsku však příprava a pití čaje představuje obřadný rituál, jehož pravidla se ustavovala přes čtyři sta let.</a:t>
            </a:r>
          </a:p>
          <a:p>
            <a:r>
              <a:rPr lang="cs-CZ" dirty="0" smtClean="0"/>
              <a:t>Čaj se dostal do Japonska ve 13. století z Číny a velice rychle se rozšířil, zejména v bohatých rodinách a v klášterech. Obřadné pití čaje vzniklo ve vyšších společenských vrstvách, vyžadovalo si mnoho času a různé drahé náčiní. Skutečné Čadó však vzniklo v roce 1585, kdy byl do císařského paláce pozván buddhistický mnich Sen </a:t>
            </a:r>
            <a:r>
              <a:rPr lang="cs-CZ" dirty="0" err="1" smtClean="0"/>
              <a:t>Rikjú</a:t>
            </a:r>
            <a:r>
              <a:rPr lang="cs-CZ" dirty="0" smtClean="0"/>
              <a:t>. Jde o velice propracované umění, které si vyžaduje pozornost a preciznost. Účelem obřadu je správné provedení rituálu, který symbolizuje pokoru a úctu vůči přírodě, a působí na očištění a uklidnění duše.</a:t>
            </a:r>
          </a:p>
          <a:p>
            <a:r>
              <a:rPr lang="cs-CZ" dirty="0" smtClean="0"/>
              <a:t>V České republice působí v rámci Česko-japonské společnosti škola čajového obřadu </a:t>
            </a:r>
            <a:r>
              <a:rPr lang="cs-CZ" dirty="0" err="1" smtClean="0"/>
              <a:t>Urasenke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Tradice - Čaj</a:t>
            </a:r>
            <a:endParaRPr lang="cs-CZ" dirty="0"/>
          </a:p>
        </p:txBody>
      </p:sp>
      <p:pic>
        <p:nvPicPr>
          <p:cNvPr id="27650" name="Picture 2" descr="http://www.urasenke.cz/images/ro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5357826"/>
            <a:ext cx="2357454" cy="1500174"/>
          </a:xfrm>
          <a:prstGeom prst="rect">
            <a:avLst/>
          </a:prstGeom>
          <a:noFill/>
        </p:spPr>
      </p:pic>
      <p:pic>
        <p:nvPicPr>
          <p:cNvPr id="27652" name="Picture 4" descr="http://nd04.jxs.cz/234/924/9461b89b8a_71851392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048" y="1"/>
            <a:ext cx="2610232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pload.wikimedia.org/wikipedia/commons/thumb/b/b1/Sake-bottle%2Cbinbou-tokkuri%2Cjapan.JPG/220px-Sake-bottle%2Cbinbou-tokkuri%2Cj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0"/>
            <a:ext cx="2095500" cy="2790825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Výroba:</a:t>
            </a:r>
          </a:p>
          <a:p>
            <a:r>
              <a:rPr lang="cs-CZ" dirty="0" err="1" smtClean="0"/>
              <a:t>Sake</a:t>
            </a:r>
            <a:r>
              <a:rPr lang="cs-CZ" dirty="0" smtClean="0"/>
              <a:t> se vyrábí z speciálních odrůd rýže - delší zrno a vyšší obsah škrobu. Tento škrob se poté štěpí na jednodušší zkvasitelné cukry, které se poté kvasí, aby vznikl alkohol. Tato výroba je velmi podobná výrobě piva. Někdy následuje destilace a přidání alkoholu do kvašeného nápoje, čímž se zvýší obsah alkoholu na 18-25% - obdobně jako u portského vína.</a:t>
            </a:r>
          </a:p>
          <a:p>
            <a:r>
              <a:rPr lang="cs-CZ" b="1" u="sng" dirty="0" smtClean="0"/>
              <a:t>Podávání :</a:t>
            </a:r>
          </a:p>
          <a:p>
            <a:r>
              <a:rPr lang="cs-CZ" dirty="0" err="1" smtClean="0"/>
              <a:t>Sake</a:t>
            </a:r>
            <a:r>
              <a:rPr lang="cs-CZ" dirty="0" smtClean="0"/>
              <a:t> se má nalévat do malých keramických nebo dřevěných kalíšků nazývaných v Japonsku "</a:t>
            </a:r>
            <a:r>
              <a:rPr lang="cs-CZ" dirty="0" err="1" smtClean="0"/>
              <a:t>čoko</a:t>
            </a:r>
            <a:r>
              <a:rPr lang="cs-CZ" dirty="0" smtClean="0"/>
              <a:t>", o objemu 5cl, ale </a:t>
            </a:r>
            <a:r>
              <a:rPr lang="cs-CZ" dirty="0" err="1" smtClean="0"/>
              <a:t>sake</a:t>
            </a:r>
            <a:r>
              <a:rPr lang="cs-CZ" dirty="0" smtClean="0"/>
              <a:t> se také dá využít v různých koktejlech (např.: </a:t>
            </a:r>
            <a:r>
              <a:rPr lang="cs-CZ" dirty="0" err="1" smtClean="0"/>
              <a:t>Sake</a:t>
            </a:r>
            <a:r>
              <a:rPr lang="cs-CZ" dirty="0" smtClean="0"/>
              <a:t> Bomba). Prodává se v lahvích různých velikostí, </a:t>
            </a:r>
            <a:r>
              <a:rPr lang="cs-CZ" dirty="0" err="1" smtClean="0"/>
              <a:t>evropana</a:t>
            </a:r>
            <a:r>
              <a:rPr lang="cs-CZ" dirty="0" smtClean="0"/>
              <a:t> může překvapit běžná 1,5L lahev. Velká popularita </a:t>
            </a:r>
            <a:r>
              <a:rPr lang="cs-CZ" dirty="0" err="1" smtClean="0"/>
              <a:t>sake</a:t>
            </a:r>
            <a:r>
              <a:rPr lang="cs-CZ" dirty="0" smtClean="0"/>
              <a:t> vznikla za druhé světové války, kdy bylo </a:t>
            </a:r>
            <a:r>
              <a:rPr lang="cs-CZ" dirty="0" err="1" smtClean="0"/>
              <a:t>sake</a:t>
            </a:r>
            <a:r>
              <a:rPr lang="cs-CZ" dirty="0" smtClean="0"/>
              <a:t> známo jako nápoj pilotů kamikaze.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Tradice - Saké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50" b="1" dirty="0"/>
              <a:t>Suši</a:t>
            </a:r>
            <a:r>
              <a:rPr lang="cs-CZ" sz="1650" dirty="0"/>
              <a:t> je jedno z nejznámějších japonských jídel. Většina lidí si pod tímto pojmem představí zejména syrové rybí maso s rýží, ale suši je především vařená rýže spojená se speciální octovou omáčkou připravenou k tomuto účelu.</a:t>
            </a:r>
          </a:p>
          <a:p>
            <a:r>
              <a:rPr lang="cs-CZ" sz="1650" dirty="0"/>
              <a:t>Suši se vyrábí z rýže nišiki, která se uvaří a ještě teplá se smíchá s omáčkou sušinoko. Po vychladnutí této základní ingredience se používá jako hlavní přísada suši</a:t>
            </a:r>
            <a:r>
              <a:rPr lang="cs-CZ" sz="1650" dirty="0" smtClean="0"/>
              <a:t>.</a:t>
            </a:r>
            <a:endParaRPr lang="cs-CZ" sz="165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libri" pitchFamily="34" charset="0"/>
              </a:rPr>
              <a:t>Suši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2" descr="fot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4114800" cy="308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325</Words>
  <Application>Microsoft Office PowerPoint</Application>
  <PresentationFormat>Předvádění na obrazovce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Japonská kuchyně</vt:lpstr>
      <vt:lpstr>Snímek 2</vt:lpstr>
      <vt:lpstr>Geografie</vt:lpstr>
      <vt:lpstr>Ingredience</vt:lpstr>
      <vt:lpstr>Pokrmy</vt:lpstr>
      <vt:lpstr>Tradice - Hůlky</vt:lpstr>
      <vt:lpstr>Tradice - Čaj</vt:lpstr>
      <vt:lpstr>Tradice - Saké</vt:lpstr>
      <vt:lpstr>Suši </vt:lpstr>
      <vt:lpstr>Druhy Suši</vt:lpstr>
      <vt:lpstr>Snímek 11</vt:lpstr>
      <vt:lpstr>Umeboši</vt:lpstr>
      <vt:lpstr>Stolování</vt:lpstr>
      <vt:lpstr>Stolování</vt:lpstr>
      <vt:lpstr>Odkazy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Japonská kuchyně</dc:title>
  <dc:creator>Alossek</dc:creator>
  <cp:lastModifiedBy>brendal</cp:lastModifiedBy>
  <cp:revision>21</cp:revision>
  <dcterms:created xsi:type="dcterms:W3CDTF">2011-12-06T15:29:12Z</dcterms:created>
  <dcterms:modified xsi:type="dcterms:W3CDTF">2013-05-09T08:21:41Z</dcterms:modified>
</cp:coreProperties>
</file>