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84" r:id="rId4"/>
    <p:sldId id="312" r:id="rId5"/>
    <p:sldId id="287" r:id="rId6"/>
    <p:sldId id="288" r:id="rId7"/>
    <p:sldId id="289" r:id="rId8"/>
    <p:sldId id="270" r:id="rId9"/>
    <p:sldId id="308" r:id="rId10"/>
    <p:sldId id="293" r:id="rId11"/>
    <p:sldId id="313" r:id="rId12"/>
    <p:sldId id="295" r:id="rId13"/>
    <p:sldId id="296" r:id="rId14"/>
    <p:sldId id="309" r:id="rId15"/>
    <p:sldId id="306" r:id="rId16"/>
    <p:sldId id="314" r:id="rId17"/>
    <p:sldId id="315" r:id="rId18"/>
    <p:sldId id="316" r:id="rId19"/>
    <p:sldId id="317" r:id="rId20"/>
    <p:sldId id="318" r:id="rId21"/>
    <p:sldId id="278" r:id="rId22"/>
    <p:sldId id="267" r:id="rId23"/>
    <p:sldId id="319" r:id="rId24"/>
    <p:sldId id="279" r:id="rId2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3"/>
    <a:srgbClr val="FFFF66"/>
    <a:srgbClr val="BFFD91"/>
    <a:srgbClr val="0099FF"/>
    <a:srgbClr val="D0EBB3"/>
    <a:srgbClr val="FF1D1D"/>
    <a:srgbClr val="278D4E"/>
    <a:srgbClr val="C9E7A7"/>
    <a:srgbClr val="376092"/>
    <a:srgbClr val="FAD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2147" autoAdjust="0"/>
  </p:normalViewPr>
  <p:slideViewPr>
    <p:cSldViewPr>
      <p:cViewPr varScale="1">
        <p:scale>
          <a:sx n="82" d="100"/>
          <a:sy n="82" d="100"/>
        </p:scale>
        <p:origin x="153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6EFA-33D5-45C0-B992-B422242DC66A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4A75-A446-4A2D-9D84-3BCBD4A54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60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74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73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4A75-A446-4A2D-9D84-3BCBD4A54D7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50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6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20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6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5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1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77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7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CF6D-2989-45D9-AEEC-5C43F1848897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8226-B01B-40C6-84D6-4D75FF528B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9/91/Diamantina_Ort.JPG/800px-Diamantina_Ort.JPG" TargetMode="External"/><Relationship Id="rId3" Type="http://schemas.openxmlformats.org/officeDocument/2006/relationships/hyperlink" Target="http://upload.wikimedia.org/wikipedia/commons/thumb/0/05/Flag_of_Brazil.svg/110px-Flag_of_Brazil.svg.png" TargetMode="External"/><Relationship Id="rId7" Type="http://schemas.openxmlformats.org/officeDocument/2006/relationships/hyperlink" Target="http://upload.wikimedia.org/wikipedia/commons/thumb/5/54/Montagem_Bras%C3%ADlia.jpg/250px-Montagem_Bras%C3%ADli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6/68/Corcovado_statue01_2005-03-14.jpg/734px-Corcovado_statue01_2005-03-14.jpg" TargetMode="External"/><Relationship Id="rId5" Type="http://schemas.openxmlformats.org/officeDocument/2006/relationships/hyperlink" Target="http://upload.wikimedia.org/wikipedia/commons/a/a5/MSH80_eruption_mount_st_helens_05-18-80.jpg" TargetMode="External"/><Relationship Id="rId10" Type="http://schemas.openxmlformats.org/officeDocument/2006/relationships/hyperlink" Target="http://upload.wikimedia.org/wikipedia/commons/thumb/1/1a/Flag_of_Argentina.svg/110px-Flag_of_Argentina.svg.png" TargetMode="External"/><Relationship Id="rId4" Type="http://schemas.openxmlformats.org/officeDocument/2006/relationships/hyperlink" Target="http://upload.wikimedia.org/wikipedia/commons/thumb/7/7c/Montagem_Rio_de_Janeiro.jpg/375px-Montagem_Rio_de_Janeiro.jpg" TargetMode="External"/><Relationship Id="rId9" Type="http://schemas.openxmlformats.org/officeDocument/2006/relationships/hyperlink" Target="http://upload.wikimedia.org/wikipedia/commons/thumb/9/97/Foz_de_Igua%C3%A7u_27_Panorama_Nov_2005.jpg/800px-Foz_de_Igua%C3%A7u_27_Panorama_Nov_2005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2/Moai_Rano_raraku.jpg/450px-Moai_Rano_raraku.jpg" TargetMode="External"/><Relationship Id="rId7" Type="http://schemas.openxmlformats.org/officeDocument/2006/relationships/hyperlink" Target="http://upload.wikimedia.org/wikipedia/commons/thumb/e/e3/NazcaLinesMonkey.jpg/767px-NazcaLinesMonkey.jpg" TargetMode="External"/><Relationship Id="rId2" Type="http://schemas.openxmlformats.org/officeDocument/2006/relationships/hyperlink" Target="http://upload.wikimedia.org/wikipedia/commons/thumb/7/78/Flag_of_Chile.svg/110px-Flag_of_Chile.sv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3/Before_Machu_Picchu.jpg/627px-Before_Machu_Picchu.jpg" TargetMode="External"/><Relationship Id="rId5" Type="http://schemas.openxmlformats.org/officeDocument/2006/relationships/hyperlink" Target="http://upload.wikimedia.org/wikipedia/commons/thumb/c/cf/Flag_of_Peru.svg/110px-Flag_of_Peru.svg.png" TargetMode="External"/><Relationship Id="rId4" Type="http://schemas.openxmlformats.org/officeDocument/2006/relationships/hyperlink" Target="http://upload.wikimedia.org/wikipedia/commons/thumb/c/ce/Makemake.jpeg/800px-Makemake.jpe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0576" y="321297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Cestovní ruch Jižní Ameriky 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28447" y="2276872"/>
            <a:ext cx="519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Střední odborná škola Otrokovice</a:t>
            </a:r>
            <a:endParaRPr lang="cs-CZ" sz="28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1514299" y="2218896"/>
            <a:ext cx="720000" cy="720000"/>
            <a:chOff x="0" y="0"/>
            <a:chExt cx="1044385" cy="1044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700000"/>
            </a:camera>
            <a:lightRig rig="threePt" dir="t"/>
          </a:scene3d>
        </p:grpSpPr>
        <p:sp>
          <p:nvSpPr>
            <p:cNvPr id="19" name="Volný tvar 18"/>
            <p:cNvSpPr/>
            <p:nvPr/>
          </p:nvSpPr>
          <p:spPr>
            <a:xfrm>
              <a:off x="540385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ADA1A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0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278D4E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0" y="0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rgbClr val="FF1D1D"/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540385" y="540385"/>
              <a:ext cx="504000" cy="504000"/>
            </a:xfrm>
            <a:custGeom>
              <a:avLst/>
              <a:gdLst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52413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7650 w 490538"/>
                <a:gd name="connsiteY3" fmla="*/ 238125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  <a:gd name="connsiteX0" fmla="*/ 0 w 490538"/>
                <a:gd name="connsiteY0" fmla="*/ 0 h 500063"/>
                <a:gd name="connsiteX1" fmla="*/ 490538 w 490538"/>
                <a:gd name="connsiteY1" fmla="*/ 0 h 500063"/>
                <a:gd name="connsiteX2" fmla="*/ 490538 w 490538"/>
                <a:gd name="connsiteY2" fmla="*/ 242888 h 500063"/>
                <a:gd name="connsiteX3" fmla="*/ 244960 w 490538"/>
                <a:gd name="connsiteY3" fmla="*/ 244431 h 500063"/>
                <a:gd name="connsiteX4" fmla="*/ 244960 w 490538"/>
                <a:gd name="connsiteY4" fmla="*/ 500063 h 500063"/>
                <a:gd name="connsiteX5" fmla="*/ 0 w 490538"/>
                <a:gd name="connsiteY5" fmla="*/ 500063 h 500063"/>
                <a:gd name="connsiteX6" fmla="*/ 0 w 490538"/>
                <a:gd name="connsiteY6" fmla="*/ 0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538" h="500063">
                  <a:moveTo>
                    <a:pt x="0" y="0"/>
                  </a:moveTo>
                  <a:lnTo>
                    <a:pt x="490538" y="0"/>
                  </a:lnTo>
                  <a:lnTo>
                    <a:pt x="490538" y="242888"/>
                  </a:lnTo>
                  <a:lnTo>
                    <a:pt x="244960" y="244431"/>
                  </a:lnTo>
                  <a:cubicBezTo>
                    <a:pt x="246548" y="331744"/>
                    <a:pt x="243372" y="412750"/>
                    <a:pt x="244960" y="500063"/>
                  </a:cubicBezTo>
                  <a:lnTo>
                    <a:pt x="0" y="500063"/>
                  </a:lnTo>
                  <a:cubicBezTo>
                    <a:pt x="1588" y="336550"/>
                    <a:pt x="3175" y="1730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</a:ln>
            <a:sp3d>
              <a:bevelT w="63500" h="635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589240"/>
            <a:ext cx="3268564" cy="1130531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55576" y="5949280"/>
            <a:ext cx="325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chemeClr val="tx1">
                    <a:tint val="75000"/>
                  </a:schemeClr>
                </a:solidFill>
              </a:rPr>
              <a:t>www.zlinskedumy.cz</a:t>
            </a:r>
            <a:r>
              <a:rPr lang="cs-CZ" sz="2800" dirty="0"/>
              <a:t> </a:t>
            </a:r>
          </a:p>
        </p:txBody>
      </p:sp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683991" y="306021"/>
            <a:ext cx="7731125" cy="1754827"/>
            <a:chOff x="485" y="137"/>
            <a:chExt cx="4870" cy="1190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5" y="137"/>
              <a:ext cx="4870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137"/>
              <a:ext cx="4874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délník 2"/>
          <p:cNvSpPr/>
          <p:nvPr/>
        </p:nvSpPr>
        <p:spPr>
          <a:xfrm>
            <a:off x="323528" y="4941168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cs-CZ" sz="1400" i="1" dirty="0"/>
              <a:t>Autorem materiálu a všech jeho částí, není-li uvedeno jinak, je </a:t>
            </a:r>
            <a:r>
              <a:rPr lang="cs-CZ" sz="1400" i="1" dirty="0" smtClean="0"/>
              <a:t>Mgr. Markéta </a:t>
            </a:r>
            <a:r>
              <a:rPr lang="cs-CZ" sz="1400" i="1" dirty="0" err="1" smtClean="0"/>
              <a:t>Kraváčková</a:t>
            </a:r>
            <a:endParaRPr lang="cs-CZ" sz="1400" dirty="0"/>
          </a:p>
          <a:p>
            <a:pPr algn="ctr"/>
            <a:r>
              <a:rPr lang="cs-CZ" sz="1400" i="1" dirty="0"/>
              <a:t>Dostupné z Metodického portálu www.rvp.cz, ISSN: 1802-4785, financovaného z ESF a státního rozpočtu ČR. Provozováno Výzkumným ústavem pedagogickým v Praze.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239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Přírodní zajímavosti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72608"/>
          </a:xfrm>
        </p:spPr>
        <p:txBody>
          <a:bodyPr>
            <a:noAutofit/>
          </a:bodyPr>
          <a:lstStyle/>
          <a:p>
            <a:r>
              <a:rPr lang="cs-CZ" sz="2000" b="1" dirty="0" err="1"/>
              <a:t>Iguacu</a:t>
            </a:r>
            <a:r>
              <a:rPr lang="cs-CZ" sz="2000" b="1" dirty="0"/>
              <a:t> (</a:t>
            </a:r>
            <a:r>
              <a:rPr lang="cs-CZ" sz="2000" b="1" dirty="0" err="1"/>
              <a:t>ikvasu</a:t>
            </a:r>
            <a:r>
              <a:rPr lang="cs-CZ" sz="2000" b="1" dirty="0"/>
              <a:t>) </a:t>
            </a:r>
            <a:r>
              <a:rPr lang="cs-CZ" sz="2000" dirty="0"/>
              <a:t>= Velká voda</a:t>
            </a:r>
          </a:p>
          <a:p>
            <a:pPr marL="0" lvl="0" indent="0">
              <a:buNone/>
            </a:pPr>
            <a:r>
              <a:rPr lang="cs-CZ" sz="2000" dirty="0"/>
              <a:t>UNESCO, biosférická rezervace, nejmohutnější vodopády světa, asi 270 vodopádů (Ďáblův chřtán), turistické stezky, speciální lávky a pozorovatelny, vyhlídkové lety, </a:t>
            </a:r>
            <a:r>
              <a:rPr lang="cs-CZ" sz="2000" dirty="0" smtClean="0"/>
              <a:t>čluny, mezi Argentinou </a:t>
            </a:r>
            <a:r>
              <a:rPr lang="cs-CZ" sz="2000" dirty="0"/>
              <a:t>a </a:t>
            </a:r>
            <a:r>
              <a:rPr lang="cs-CZ" sz="2000" dirty="0" smtClean="0"/>
              <a:t>Brazílií, vodní </a:t>
            </a:r>
            <a:r>
              <a:rPr lang="cs-CZ" sz="2000" dirty="0"/>
              <a:t>elektrárna </a:t>
            </a:r>
            <a:r>
              <a:rPr lang="cs-CZ" sz="2000" b="1" dirty="0" err="1"/>
              <a:t>Itaipú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r>
              <a:rPr lang="cs-CZ" sz="2000" b="1" dirty="0"/>
              <a:t>Amazonie</a:t>
            </a:r>
          </a:p>
          <a:p>
            <a:pPr marL="0" lvl="0" indent="0">
              <a:buNone/>
            </a:pPr>
            <a:r>
              <a:rPr lang="cs-CZ" sz="2000" dirty="0"/>
              <a:t>největší tropický prales světa </a:t>
            </a:r>
            <a:r>
              <a:rPr lang="cs-CZ" sz="2000" dirty="0" smtClean="0"/>
              <a:t>, zasahuje </a:t>
            </a:r>
            <a:r>
              <a:rPr lang="cs-CZ" sz="2000" dirty="0"/>
              <a:t>do Bolívie, Ekvádoru, Peru, Brazílie, Venezuely</a:t>
            </a:r>
            <a:r>
              <a:rPr lang="cs-CZ" sz="2000" dirty="0" smtClean="0"/>
              <a:t>…, téměř </a:t>
            </a:r>
            <a:r>
              <a:rPr lang="cs-CZ" sz="2000" dirty="0"/>
              <a:t>½ léků pochází odtud (vzácné látky, kolem 2000 rostlin</a:t>
            </a:r>
            <a:r>
              <a:rPr lang="cs-CZ" sz="2000" dirty="0" smtClean="0"/>
              <a:t>), „</a:t>
            </a:r>
            <a:r>
              <a:rPr lang="cs-CZ" sz="2000" dirty="0"/>
              <a:t>zelené plíce světa“ – největší zdroj kyslíku </a:t>
            </a:r>
            <a:r>
              <a:rPr lang="cs-CZ" sz="2000" dirty="0" smtClean="0"/>
              <a:t>světa, </a:t>
            </a:r>
            <a:r>
              <a:rPr lang="cs-CZ" sz="2000" b="1" dirty="0" smtClean="0"/>
              <a:t>největší biodiverzita </a:t>
            </a:r>
            <a:r>
              <a:rPr lang="cs-CZ" sz="2000" dirty="0"/>
              <a:t>– velké množství různých druhů živočichů a rostlin na jednom </a:t>
            </a:r>
            <a:r>
              <a:rPr lang="cs-CZ" sz="2000" dirty="0" smtClean="0"/>
              <a:t>místě</a:t>
            </a:r>
          </a:p>
          <a:p>
            <a:pPr marL="0" lvl="0" indent="0">
              <a:buNone/>
            </a:pPr>
            <a:r>
              <a:rPr lang="cs-CZ" sz="2000" b="1" dirty="0" smtClean="0"/>
              <a:t>ekologické </a:t>
            </a:r>
            <a:r>
              <a:rPr lang="cs-CZ" sz="2000" b="1" dirty="0"/>
              <a:t>problémy </a:t>
            </a:r>
            <a:r>
              <a:rPr lang="cs-CZ" sz="2000" dirty="0"/>
              <a:t>– kácení lesů (kvůli zemědělství, těžba vzácných kovů a dřeva</a:t>
            </a:r>
            <a:r>
              <a:rPr lang="cs-CZ" sz="2000" dirty="0" smtClean="0"/>
              <a:t>), důsledky </a:t>
            </a:r>
            <a:r>
              <a:rPr lang="cs-CZ" sz="2000" dirty="0"/>
              <a:t>kácení – zánik endemických druhů, pralesní indiáni ztrácejí svůj domov, klimatické problémy – globální </a:t>
            </a:r>
            <a:r>
              <a:rPr lang="cs-CZ" sz="2000" dirty="0" smtClean="0"/>
              <a:t>oteplování, Ekoturistika, město </a:t>
            </a:r>
            <a:r>
              <a:rPr lang="cs-CZ" sz="2000" dirty="0" err="1" smtClean="0"/>
              <a:t>Manaus</a:t>
            </a:r>
            <a:r>
              <a:rPr lang="cs-CZ" sz="2000" dirty="0" smtClean="0"/>
              <a:t>, skládá </a:t>
            </a:r>
            <a:r>
              <a:rPr lang="cs-CZ" sz="2000" dirty="0"/>
              <a:t>se z NP – </a:t>
            </a:r>
            <a:r>
              <a:rPr lang="cs-CZ" sz="2000" dirty="0" err="1"/>
              <a:t>Jaú</a:t>
            </a:r>
            <a:r>
              <a:rPr lang="cs-CZ" sz="2000" dirty="0"/>
              <a:t>, Rio </a:t>
            </a:r>
            <a:r>
              <a:rPr lang="cs-CZ" sz="2000" dirty="0" err="1"/>
              <a:t>Negro</a:t>
            </a:r>
            <a:r>
              <a:rPr lang="cs-CZ" sz="2000" dirty="0"/>
              <a:t>, Da Amazonia</a:t>
            </a:r>
            <a:r>
              <a:rPr lang="cs-CZ" sz="2000" dirty="0" smtClean="0"/>
              <a:t>…</a:t>
            </a:r>
          </a:p>
          <a:p>
            <a:pPr marL="0" lvl="0" indent="0">
              <a:buNone/>
            </a:pPr>
            <a:endParaRPr lang="cs-CZ" sz="2000" dirty="0" smtClean="0"/>
          </a:p>
          <a:p>
            <a:r>
              <a:rPr lang="cs-CZ" sz="2000" b="1" dirty="0" err="1" smtClean="0"/>
              <a:t>Pantanal</a:t>
            </a:r>
            <a:r>
              <a:rPr lang="cs-CZ" sz="2000" dirty="0" smtClean="0"/>
              <a:t> – největší močálovitý NP světa, UNESCO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62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Vodopády </a:t>
            </a:r>
            <a:r>
              <a:rPr lang="cs-CZ" sz="3600" b="1" dirty="0" err="1" smtClean="0"/>
              <a:t>Iguacú</a:t>
            </a:r>
            <a:r>
              <a:rPr lang="cs-CZ" sz="3600" b="1" dirty="0" smtClean="0"/>
              <a:t>    </a:t>
            </a:r>
            <a:r>
              <a:rPr lang="cs-CZ" sz="1800" i="1" dirty="0" smtClean="0"/>
              <a:t>obr. 6</a:t>
            </a:r>
            <a:endParaRPr lang="cs-CZ" sz="1800" i="1" dirty="0"/>
          </a:p>
        </p:txBody>
      </p:sp>
      <p:pic>
        <p:nvPicPr>
          <p:cNvPr id="4098" name="Picture 2" descr="C:\Documents and Settings\kravackova.SOSOTR\Plocha\800px-Diamantina_O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809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Argentina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Hlavní město: </a:t>
            </a:r>
            <a:r>
              <a:rPr lang="cs-CZ" dirty="0" smtClean="0"/>
              <a:t>Buenos Aires</a:t>
            </a:r>
            <a:endParaRPr lang="cs-CZ" dirty="0"/>
          </a:p>
          <a:p>
            <a:pPr>
              <a:defRPr/>
            </a:pPr>
            <a:r>
              <a:rPr lang="cs-CZ" dirty="0"/>
              <a:t>Státní zřízení: federativní prezidentská republika  </a:t>
            </a:r>
          </a:p>
          <a:p>
            <a:pPr>
              <a:defRPr/>
            </a:pPr>
            <a:r>
              <a:rPr lang="cs-CZ" dirty="0"/>
              <a:t>Jazyk: </a:t>
            </a:r>
            <a:r>
              <a:rPr lang="cs-CZ" dirty="0" smtClean="0"/>
              <a:t>španělština                                                                    </a:t>
            </a:r>
            <a:endParaRPr lang="cs-CZ" sz="1700" i="1" dirty="0"/>
          </a:p>
          <a:p>
            <a:pPr>
              <a:defRPr/>
            </a:pPr>
            <a:r>
              <a:rPr lang="cs-CZ" dirty="0"/>
              <a:t>Měna: </a:t>
            </a:r>
            <a:r>
              <a:rPr lang="cs-CZ" dirty="0" smtClean="0"/>
              <a:t>peso                                           </a:t>
            </a:r>
            <a:r>
              <a:rPr lang="cs-CZ" sz="1900" i="1" dirty="0" smtClean="0"/>
              <a:t>obr. 7</a:t>
            </a:r>
          </a:p>
          <a:p>
            <a:pPr>
              <a:defRPr/>
            </a:pPr>
            <a:r>
              <a:rPr lang="cs-CZ" dirty="0"/>
              <a:t>2 780 400 km² </a:t>
            </a:r>
            <a:endParaRPr lang="cs-CZ" dirty="0" smtClean="0"/>
          </a:p>
          <a:p>
            <a:pPr>
              <a:defRPr/>
            </a:pPr>
            <a:r>
              <a:rPr lang="cs-CZ" dirty="0"/>
              <a:t>40 091 359 </a:t>
            </a:r>
            <a:r>
              <a:rPr lang="cs-CZ" dirty="0" smtClean="0"/>
              <a:t>obyvatel  </a:t>
            </a:r>
            <a:endParaRPr lang="cs-CZ" dirty="0"/>
          </a:p>
          <a:p>
            <a:pPr lvl="0"/>
            <a:r>
              <a:rPr lang="cs-CZ" dirty="0" smtClean="0"/>
              <a:t>1816 </a:t>
            </a:r>
            <a:r>
              <a:rPr lang="cs-CZ" dirty="0"/>
              <a:t>nezávislost na </a:t>
            </a:r>
            <a:r>
              <a:rPr lang="cs-CZ" dirty="0" smtClean="0"/>
              <a:t>Španělsku</a:t>
            </a:r>
          </a:p>
          <a:p>
            <a:pPr lvl="0"/>
            <a:endParaRPr lang="cs-CZ" dirty="0" smtClean="0"/>
          </a:p>
          <a:p>
            <a:r>
              <a:rPr lang="cs-CZ" dirty="0"/>
              <a:t>země tanga, 80% bělochů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5122" name="Picture 2" descr="C:\Documents and Settings\kravackova.SOSOTR\Plocha\110px-Flag_of_Argentina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17281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Oblast la Plata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nejnavštěvovanější oblast</a:t>
            </a:r>
          </a:p>
          <a:p>
            <a:r>
              <a:rPr lang="cs-CZ" b="1" dirty="0" err="1"/>
              <a:t>Mar</a:t>
            </a:r>
            <a:r>
              <a:rPr lang="cs-CZ" b="1" dirty="0"/>
              <a:t> </a:t>
            </a:r>
            <a:r>
              <a:rPr lang="cs-CZ" b="1" dirty="0" err="1"/>
              <a:t>del</a:t>
            </a:r>
            <a:r>
              <a:rPr lang="cs-CZ" b="1" dirty="0"/>
              <a:t> </a:t>
            </a:r>
            <a:r>
              <a:rPr lang="cs-CZ" b="1" dirty="0" smtClean="0"/>
              <a:t>Plata</a:t>
            </a:r>
            <a:r>
              <a:rPr lang="cs-CZ" dirty="0" smtClean="0"/>
              <a:t> – středisko, mezinárodní </a:t>
            </a:r>
            <a:r>
              <a:rPr lang="cs-CZ" dirty="0"/>
              <a:t>filmový </a:t>
            </a:r>
            <a:r>
              <a:rPr lang="cs-CZ" dirty="0" smtClean="0"/>
              <a:t>festival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/>
              <a:t>Buenos </a:t>
            </a:r>
            <a:r>
              <a:rPr lang="cs-CZ" b="1" dirty="0" smtClean="0"/>
              <a:t>Aires </a:t>
            </a:r>
            <a:r>
              <a:rPr lang="cs-CZ" dirty="0" smtClean="0"/>
              <a:t>– patří </a:t>
            </a:r>
            <a:r>
              <a:rPr lang="cs-CZ" dirty="0"/>
              <a:t>mezi nejstarší města Jižní Ameriky, 16. stol</a:t>
            </a:r>
            <a:r>
              <a:rPr lang="cs-CZ" dirty="0" smtClean="0"/>
              <a:t>.,  </a:t>
            </a:r>
            <a:r>
              <a:rPr lang="cs-CZ" dirty="0" err="1">
                <a:solidFill>
                  <a:srgbClr val="C00000"/>
                </a:solidFill>
              </a:rPr>
              <a:t>Casa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Rosada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prezidentský </a:t>
            </a:r>
            <a:r>
              <a:rPr lang="cs-CZ" dirty="0"/>
              <a:t>palác na </a:t>
            </a:r>
            <a:r>
              <a:rPr lang="cs-CZ" dirty="0" smtClean="0"/>
              <a:t>náměstí, budova Kongresu, </a:t>
            </a:r>
            <a:r>
              <a:rPr lang="cs-CZ" dirty="0" smtClean="0">
                <a:solidFill>
                  <a:srgbClr val="C00000"/>
                </a:solidFill>
              </a:rPr>
              <a:t>Obelisk </a:t>
            </a:r>
            <a:r>
              <a:rPr lang="cs-CZ" dirty="0" smtClean="0"/>
              <a:t>– památník </a:t>
            </a:r>
            <a:r>
              <a:rPr lang="cs-CZ" dirty="0"/>
              <a:t>nezávislosti Argentiny na Španělsku, náměstí </a:t>
            </a:r>
            <a:r>
              <a:rPr lang="cs-CZ" dirty="0" smtClean="0"/>
              <a:t>republiky, </a:t>
            </a:r>
            <a:r>
              <a:rPr lang="cs-CZ" dirty="0" err="1" smtClean="0">
                <a:solidFill>
                  <a:srgbClr val="C00000"/>
                </a:solidFill>
              </a:rPr>
              <a:t>Teatro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Colon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- divadlo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 err="1" smtClean="0"/>
              <a:t>Cordóba</a:t>
            </a:r>
            <a:r>
              <a:rPr lang="cs-CZ" b="1" dirty="0" smtClean="0"/>
              <a:t> –</a:t>
            </a:r>
            <a:r>
              <a:rPr lang="cs-CZ" dirty="0" smtClean="0"/>
              <a:t> Jezuitský komplex, UNESCO</a:t>
            </a:r>
            <a:r>
              <a:rPr lang="cs-CZ" dirty="0"/>
              <a:t>, 17. – 18. stol., tvoří jej klášter, kostel a univerzita – nejstarší v </a:t>
            </a:r>
            <a:r>
              <a:rPr lang="cs-CZ" dirty="0" smtClean="0"/>
              <a:t>Argentině</a:t>
            </a:r>
            <a:endParaRPr lang="cs-CZ" dirty="0"/>
          </a:p>
          <a:p>
            <a:pPr marL="0" lvl="0" indent="0">
              <a:buNone/>
            </a:pPr>
            <a:r>
              <a:rPr lang="cs-CZ" dirty="0" smtClean="0"/>
              <a:t>     převádění </a:t>
            </a:r>
            <a:r>
              <a:rPr lang="cs-CZ" dirty="0"/>
              <a:t>indiánů na křesťanskou víru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7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Jiné turistické zajímavosti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b="1" dirty="0" smtClean="0"/>
              <a:t>      ARGENTINSKÉ </a:t>
            </a:r>
            <a:r>
              <a:rPr lang="cs-CZ" b="1" dirty="0"/>
              <a:t>ANDY</a:t>
            </a:r>
            <a:endParaRPr lang="cs-CZ" dirty="0"/>
          </a:p>
          <a:p>
            <a:pPr lvl="0"/>
            <a:r>
              <a:rPr lang="cs-CZ" dirty="0"/>
              <a:t>horolezectví, náročná vysokohorská turistika</a:t>
            </a:r>
          </a:p>
          <a:p>
            <a:pPr lvl="0"/>
            <a:r>
              <a:rPr lang="cs-CZ" dirty="0"/>
              <a:t>největší vrchol And – Aconcagua</a:t>
            </a:r>
          </a:p>
          <a:p>
            <a:r>
              <a:rPr lang="cs-CZ" dirty="0" err="1" smtClean="0"/>
              <a:t>Mendoza</a:t>
            </a:r>
            <a:r>
              <a:rPr lang="cs-CZ" dirty="0" smtClean="0"/>
              <a:t> – středisko</a:t>
            </a:r>
            <a:r>
              <a:rPr lang="cs-CZ" dirty="0"/>
              <a:t>, lázeňství – termální prameny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b="1" dirty="0" smtClean="0"/>
              <a:t>      PATAGONIE</a:t>
            </a:r>
            <a:endParaRPr lang="cs-CZ" dirty="0"/>
          </a:p>
          <a:p>
            <a:r>
              <a:rPr lang="cs-CZ" dirty="0"/>
              <a:t>poloostrov </a:t>
            </a:r>
            <a:r>
              <a:rPr lang="cs-CZ" dirty="0" err="1" smtClean="0"/>
              <a:t>Valdés</a:t>
            </a:r>
            <a:r>
              <a:rPr lang="cs-CZ" dirty="0" smtClean="0"/>
              <a:t> – UNESCO</a:t>
            </a:r>
            <a:r>
              <a:rPr lang="cs-CZ" dirty="0"/>
              <a:t>, mořští savci a ptáci – rypouši sloní, lvouni, kosatky, velryby, tučňáci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/>
              <a:t>NP Los </a:t>
            </a:r>
            <a:r>
              <a:rPr lang="cs-CZ" b="1" dirty="0" err="1" smtClean="0"/>
              <a:t>Glacieros</a:t>
            </a:r>
            <a:r>
              <a:rPr lang="cs-CZ" b="1" dirty="0" smtClean="0"/>
              <a:t> </a:t>
            </a:r>
            <a:r>
              <a:rPr lang="cs-CZ" dirty="0" smtClean="0"/>
              <a:t>– vysokohorský </a:t>
            </a:r>
            <a:r>
              <a:rPr lang="cs-CZ" dirty="0"/>
              <a:t>ledovcový NP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fakultativní výlety </a:t>
            </a:r>
            <a:r>
              <a:rPr lang="cs-CZ" b="1" dirty="0"/>
              <a:t>do pamp</a:t>
            </a:r>
            <a:r>
              <a:rPr lang="cs-CZ" dirty="0"/>
              <a:t> (= obdoba prérií, stepní travnaté porosty, chov dobytka a ovcí – agroturistika)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Chile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Hlavní město: </a:t>
            </a:r>
            <a:r>
              <a:rPr lang="cs-CZ" dirty="0" smtClean="0"/>
              <a:t>Santiago de Chile</a:t>
            </a:r>
            <a:endParaRPr lang="cs-CZ" dirty="0"/>
          </a:p>
          <a:p>
            <a:pPr>
              <a:defRPr/>
            </a:pPr>
            <a:r>
              <a:rPr lang="cs-CZ" dirty="0"/>
              <a:t>Státní zřízení: </a:t>
            </a:r>
            <a:r>
              <a:rPr lang="cs-CZ" dirty="0" smtClean="0"/>
              <a:t>prezidentská </a:t>
            </a:r>
            <a:r>
              <a:rPr lang="cs-CZ" dirty="0"/>
              <a:t>republika  </a:t>
            </a:r>
          </a:p>
          <a:p>
            <a:pPr>
              <a:defRPr/>
            </a:pPr>
            <a:r>
              <a:rPr lang="cs-CZ" dirty="0"/>
              <a:t>Jazyk: španělština                                                                    </a:t>
            </a:r>
            <a:endParaRPr lang="cs-CZ" sz="1700" i="1" dirty="0"/>
          </a:p>
          <a:p>
            <a:pPr>
              <a:defRPr/>
            </a:pPr>
            <a:r>
              <a:rPr lang="cs-CZ" dirty="0"/>
              <a:t>Měna: peso   </a:t>
            </a:r>
            <a:endParaRPr lang="cs-CZ" dirty="0" smtClean="0"/>
          </a:p>
          <a:p>
            <a:pPr>
              <a:defRPr/>
            </a:pPr>
            <a:r>
              <a:rPr lang="cs-CZ" dirty="0"/>
              <a:t>756 626 km² </a:t>
            </a:r>
            <a:r>
              <a:rPr lang="cs-CZ" dirty="0" smtClean="0"/>
              <a:t>                                        </a:t>
            </a:r>
            <a:r>
              <a:rPr lang="cs-CZ" sz="1900" i="1" dirty="0"/>
              <a:t>obr. </a:t>
            </a:r>
            <a:r>
              <a:rPr lang="cs-CZ" sz="1900" i="1" dirty="0" smtClean="0"/>
              <a:t>8</a:t>
            </a:r>
            <a:endParaRPr lang="cs-CZ" sz="1900" i="1" dirty="0"/>
          </a:p>
          <a:p>
            <a:pPr>
              <a:defRPr/>
            </a:pPr>
            <a:r>
              <a:rPr lang="cs-CZ" dirty="0" smtClean="0"/>
              <a:t>17 248 450 obyvatel  </a:t>
            </a:r>
            <a:endParaRPr lang="cs-CZ" dirty="0"/>
          </a:p>
          <a:p>
            <a:pPr lvl="0"/>
            <a:r>
              <a:rPr lang="cs-CZ" dirty="0" smtClean="0"/>
              <a:t>1818 </a:t>
            </a:r>
            <a:r>
              <a:rPr lang="cs-CZ" dirty="0"/>
              <a:t>nezávislost na Španělsku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6146" name="Picture 2" descr="C:\Documents and Settings\kravackova.SOSOTR\Plocha\110px-Flag_of_Chile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16561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Oblasti cestovního ruchu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   </a:t>
            </a:r>
            <a:r>
              <a:rPr lang="cs-CZ" b="1" dirty="0" smtClean="0"/>
              <a:t>Přímořská </a:t>
            </a:r>
            <a:r>
              <a:rPr lang="cs-CZ" b="1" dirty="0"/>
              <a:t>oblast </a:t>
            </a:r>
            <a:r>
              <a:rPr lang="cs-CZ" b="1" dirty="0" smtClean="0"/>
              <a:t> </a:t>
            </a:r>
            <a:r>
              <a:rPr lang="cs-CZ" dirty="0" smtClean="0"/>
              <a:t>–  </a:t>
            </a:r>
            <a:r>
              <a:rPr lang="cs-CZ" dirty="0"/>
              <a:t>okolí  </a:t>
            </a:r>
            <a:r>
              <a:rPr lang="cs-CZ" dirty="0" smtClean="0"/>
              <a:t>hlavního města</a:t>
            </a:r>
          </a:p>
          <a:p>
            <a:r>
              <a:rPr lang="cs-CZ" dirty="0" smtClean="0"/>
              <a:t>Valparaiso – UNESCO </a:t>
            </a:r>
            <a:r>
              <a:rPr lang="cs-CZ" dirty="0"/>
              <a:t>– barokní historické jádro (Malé S. Francisco</a:t>
            </a:r>
            <a:r>
              <a:rPr lang="cs-CZ" dirty="0" smtClean="0"/>
              <a:t>)</a:t>
            </a:r>
            <a:r>
              <a:rPr lang="cs-CZ" dirty="0"/>
              <a:t> </a:t>
            </a:r>
          </a:p>
          <a:p>
            <a:r>
              <a:rPr lang="cs-CZ" dirty="0" err="1"/>
              <a:t>Viňa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 smtClean="0"/>
              <a:t>Mar</a:t>
            </a:r>
            <a:r>
              <a:rPr lang="cs-CZ" dirty="0" smtClean="0"/>
              <a:t> – přímořské </a:t>
            </a:r>
            <a:r>
              <a:rPr lang="cs-CZ" dirty="0"/>
              <a:t>středisko</a:t>
            </a:r>
          </a:p>
          <a:p>
            <a:pPr marL="0" indent="0">
              <a:buNone/>
            </a:pPr>
            <a:r>
              <a:rPr lang="cs-CZ" dirty="0"/>
              <a:t>  </a:t>
            </a:r>
          </a:p>
          <a:p>
            <a:pPr marL="0" lv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Andy</a:t>
            </a:r>
            <a:r>
              <a:rPr lang="cs-CZ" dirty="0" smtClean="0"/>
              <a:t> </a:t>
            </a:r>
            <a:r>
              <a:rPr lang="cs-CZ" dirty="0"/>
              <a:t>– horolezectví, trekking, zimní sporty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b="1" dirty="0" smtClean="0"/>
              <a:t>Velikonoční </a:t>
            </a:r>
            <a:r>
              <a:rPr lang="cs-CZ" b="1" dirty="0"/>
              <a:t>ostrov</a:t>
            </a:r>
          </a:p>
          <a:p>
            <a:pPr lvl="0"/>
            <a:r>
              <a:rPr lang="cs-CZ" dirty="0"/>
              <a:t>nejodlehlejší obývaný ostrov světa  </a:t>
            </a:r>
            <a:r>
              <a:rPr lang="cs-CZ" dirty="0" smtClean="0"/>
              <a:t>(Rapa </a:t>
            </a:r>
            <a:r>
              <a:rPr lang="cs-CZ" dirty="0" err="1"/>
              <a:t>Nui</a:t>
            </a:r>
            <a:r>
              <a:rPr lang="cs-CZ" dirty="0"/>
              <a:t> = Velká země)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Moai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menhirové </a:t>
            </a:r>
            <a:r>
              <a:rPr lang="cs-CZ" dirty="0"/>
              <a:t>kamenné sochy, 4 – 12 m, asi 300 soch, obličejové sochy (některé s klobouky</a:t>
            </a:r>
            <a:r>
              <a:rPr lang="cs-CZ" dirty="0" smtClean="0"/>
              <a:t>), 10</a:t>
            </a:r>
            <a:r>
              <a:rPr lang="cs-CZ" dirty="0"/>
              <a:t>. – 16. stol., pravděpodobně šlo o náhrobky</a:t>
            </a:r>
          </a:p>
          <a:p>
            <a:pPr lvl="0"/>
            <a:r>
              <a:rPr lang="cs-CZ" dirty="0" smtClean="0"/>
              <a:t>norský </a:t>
            </a:r>
            <a:r>
              <a:rPr lang="cs-CZ" dirty="0"/>
              <a:t>cestovatel </a:t>
            </a:r>
            <a:r>
              <a:rPr lang="cs-CZ" dirty="0" err="1"/>
              <a:t>Thor</a:t>
            </a:r>
            <a:r>
              <a:rPr lang="cs-CZ" dirty="0"/>
              <a:t> </a:t>
            </a:r>
            <a:r>
              <a:rPr lang="cs-CZ" dirty="0" err="1"/>
              <a:t>Heyerdhal</a:t>
            </a:r>
            <a:r>
              <a:rPr lang="cs-CZ" dirty="0"/>
              <a:t> se zabýval těmito sochami a český cestovatel Pavel </a:t>
            </a:r>
            <a:r>
              <a:rPr lang="cs-CZ" dirty="0" err="1"/>
              <a:t>Pavel</a:t>
            </a:r>
            <a:r>
              <a:rPr lang="cs-CZ" dirty="0"/>
              <a:t> objasnil teorii o rozpohybování soch a jejich přesunu</a:t>
            </a:r>
          </a:p>
          <a:p>
            <a:pPr lvl="0"/>
            <a:r>
              <a:rPr lang="cs-CZ" b="1" dirty="0" err="1" smtClean="0">
                <a:solidFill>
                  <a:srgbClr val="C00000"/>
                </a:solidFill>
              </a:rPr>
              <a:t>Petroglyfy</a:t>
            </a:r>
            <a:r>
              <a:rPr lang="cs-CZ" dirty="0" smtClean="0"/>
              <a:t>  </a:t>
            </a:r>
            <a:r>
              <a:rPr lang="cs-CZ" dirty="0"/>
              <a:t>–  pravěké obrazce zvířat, postavy  na kamenech, stáří asi 4000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Velikonoční ostrov</a:t>
            </a:r>
            <a:br>
              <a:rPr lang="cs-CZ" sz="3600" b="1" dirty="0" smtClean="0"/>
            </a:br>
            <a:r>
              <a:rPr lang="cs-CZ" sz="1800" i="1" dirty="0" smtClean="0"/>
              <a:t>obr. 9                                                                                             obr. 10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arkéta\Desktop\Moai_Rano_rara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563594" cy="46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kéta\Desktop\800px-Makem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84" y="1628800"/>
            <a:ext cx="4824536" cy="46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Peru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Hlavní město: </a:t>
            </a:r>
            <a:r>
              <a:rPr lang="cs-CZ" dirty="0" smtClean="0"/>
              <a:t>Lima</a:t>
            </a:r>
            <a:endParaRPr lang="cs-CZ" dirty="0"/>
          </a:p>
          <a:p>
            <a:pPr>
              <a:defRPr/>
            </a:pPr>
            <a:r>
              <a:rPr lang="cs-CZ" dirty="0"/>
              <a:t>Státní zřízení: prezidentská republika  </a:t>
            </a:r>
          </a:p>
          <a:p>
            <a:pPr>
              <a:defRPr/>
            </a:pPr>
            <a:r>
              <a:rPr lang="cs-CZ" dirty="0"/>
              <a:t>Jazyk: španělština                                                                    </a:t>
            </a:r>
            <a:endParaRPr lang="cs-CZ" sz="1700" i="1" dirty="0"/>
          </a:p>
          <a:p>
            <a:pPr>
              <a:defRPr/>
            </a:pPr>
            <a:r>
              <a:rPr lang="cs-CZ" dirty="0"/>
              <a:t>Měna: </a:t>
            </a:r>
            <a:r>
              <a:rPr lang="cs-CZ" dirty="0" smtClean="0"/>
              <a:t>peruánský </a:t>
            </a:r>
            <a:r>
              <a:rPr lang="cs-CZ" dirty="0" err="1" smtClean="0"/>
              <a:t>nuevo</a:t>
            </a:r>
            <a:r>
              <a:rPr lang="cs-CZ" dirty="0" smtClean="0"/>
              <a:t> sol   </a:t>
            </a:r>
            <a:endParaRPr lang="cs-CZ" dirty="0"/>
          </a:p>
          <a:p>
            <a:pPr>
              <a:defRPr/>
            </a:pPr>
            <a:r>
              <a:rPr lang="cs-CZ" dirty="0"/>
              <a:t>1 285 220 km² </a:t>
            </a:r>
            <a:r>
              <a:rPr lang="cs-CZ" dirty="0" smtClean="0"/>
              <a:t>                                         </a:t>
            </a:r>
            <a:r>
              <a:rPr lang="cs-CZ" sz="1900" i="1" dirty="0"/>
              <a:t>obr. </a:t>
            </a:r>
            <a:r>
              <a:rPr lang="cs-CZ" sz="1900" i="1" dirty="0" smtClean="0"/>
              <a:t>11</a:t>
            </a:r>
            <a:endParaRPr lang="cs-CZ" sz="1900" i="1" dirty="0"/>
          </a:p>
          <a:p>
            <a:pPr>
              <a:defRPr/>
            </a:pPr>
            <a:r>
              <a:rPr lang="cs-CZ" dirty="0"/>
              <a:t>27 925 628 </a:t>
            </a:r>
            <a:r>
              <a:rPr lang="cs-CZ" dirty="0" smtClean="0"/>
              <a:t>obyvatel  </a:t>
            </a:r>
            <a:endParaRPr lang="cs-CZ" dirty="0"/>
          </a:p>
          <a:p>
            <a:pPr lvl="0"/>
            <a:r>
              <a:rPr lang="cs-CZ" dirty="0" smtClean="0"/>
              <a:t>1821 </a:t>
            </a:r>
            <a:r>
              <a:rPr lang="cs-CZ" dirty="0"/>
              <a:t>nezávislost na Španělsku</a:t>
            </a:r>
          </a:p>
          <a:p>
            <a:endParaRPr lang="cs-CZ" dirty="0"/>
          </a:p>
        </p:txBody>
      </p:sp>
      <p:pic>
        <p:nvPicPr>
          <p:cNvPr id="1026" name="Picture 2" descr="C:\Users\markéta\Desktop\Flag_of_Peru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5121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8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Turistické cíle Peru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13995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Lima, </a:t>
            </a:r>
            <a:r>
              <a:rPr lang="cs-CZ" b="1" dirty="0" smtClean="0"/>
              <a:t>Arequipa </a:t>
            </a:r>
            <a:r>
              <a:rPr lang="cs-CZ" dirty="0" smtClean="0"/>
              <a:t>– UNESCO </a:t>
            </a:r>
            <a:r>
              <a:rPr lang="cs-CZ" dirty="0"/>
              <a:t>– historická barokní jádra měst, zejména církevní stavby (17.-18.st.)  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 smtClean="0"/>
              <a:t> Památky Inků</a:t>
            </a: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7030A0"/>
                </a:solidFill>
              </a:rPr>
              <a:t>Cuzco</a:t>
            </a:r>
            <a:r>
              <a:rPr lang="cs-CZ" dirty="0" smtClean="0"/>
              <a:t> – UNESCO</a:t>
            </a:r>
            <a:r>
              <a:rPr lang="cs-CZ" dirty="0"/>
              <a:t>, dříve hlavní město říše Inků, 12. – 15. stol</a:t>
            </a:r>
            <a:r>
              <a:rPr lang="cs-CZ" dirty="0" smtClean="0"/>
              <a:t>., chrám </a:t>
            </a:r>
            <a:r>
              <a:rPr lang="cs-CZ" dirty="0"/>
              <a:t>Slunce, pevnost </a:t>
            </a:r>
            <a:r>
              <a:rPr lang="cs-CZ" b="1" dirty="0" err="1">
                <a:solidFill>
                  <a:srgbClr val="C00000"/>
                </a:solidFill>
              </a:rPr>
              <a:t>Sacsayhuamán</a:t>
            </a:r>
            <a:r>
              <a:rPr lang="cs-CZ" dirty="0"/>
              <a:t>, </a:t>
            </a:r>
            <a:r>
              <a:rPr lang="cs-CZ" dirty="0" err="1"/>
              <a:t>inská</a:t>
            </a:r>
            <a:r>
              <a:rPr lang="cs-CZ" dirty="0"/>
              <a:t> vojenská pevnost (ochrana města před </a:t>
            </a:r>
            <a:r>
              <a:rPr lang="cs-CZ" dirty="0" smtClean="0"/>
              <a:t>Španěly)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Machu </a:t>
            </a:r>
            <a:r>
              <a:rPr lang="cs-CZ" b="1" dirty="0" err="1" smtClean="0">
                <a:solidFill>
                  <a:srgbClr val="7030A0"/>
                </a:solidFill>
              </a:rPr>
              <a:t>Picchu</a:t>
            </a:r>
            <a:r>
              <a:rPr lang="cs-CZ" b="1" dirty="0" smtClean="0">
                <a:solidFill>
                  <a:srgbClr val="7030A0"/>
                </a:solidFill>
              </a:rPr>
              <a:t>  </a:t>
            </a:r>
            <a:r>
              <a:rPr lang="cs-CZ" dirty="0" smtClean="0"/>
              <a:t>–  UNESCO</a:t>
            </a:r>
            <a:r>
              <a:rPr lang="cs-CZ" dirty="0"/>
              <a:t>, patří mezi novodobé divy </a:t>
            </a:r>
            <a:r>
              <a:rPr lang="cs-CZ" dirty="0" smtClean="0"/>
              <a:t>světa, pravděpodobně </a:t>
            </a:r>
            <a:r>
              <a:rPr lang="cs-CZ" dirty="0"/>
              <a:t>mělo náboženský význam, </a:t>
            </a:r>
            <a:r>
              <a:rPr lang="cs-CZ" dirty="0" smtClean="0"/>
              <a:t>uctívání kultu Slunce, náhodně </a:t>
            </a:r>
            <a:r>
              <a:rPr lang="cs-CZ" dirty="0"/>
              <a:t>objeveno až r. 1911, </a:t>
            </a:r>
            <a:r>
              <a:rPr lang="cs-CZ" dirty="0" smtClean="0"/>
              <a:t>2 700 m</a:t>
            </a:r>
            <a:r>
              <a:rPr lang="cs-CZ" dirty="0"/>
              <a:t>. n. m</a:t>
            </a:r>
            <a:r>
              <a:rPr lang="cs-CZ" dirty="0" smtClean="0"/>
              <a:t>., terasovité </a:t>
            </a:r>
            <a:r>
              <a:rPr lang="cs-CZ" dirty="0"/>
              <a:t>uspořádání – zemědělské účely (terasovitá pole)</a:t>
            </a:r>
          </a:p>
          <a:p>
            <a:pPr marL="0" lvl="0" indent="0">
              <a:buNone/>
            </a:pPr>
            <a:r>
              <a:rPr lang="cs-CZ" dirty="0"/>
              <a:t>mezi Machu </a:t>
            </a:r>
            <a:r>
              <a:rPr lang="cs-CZ" dirty="0" err="1"/>
              <a:t>Picchu</a:t>
            </a:r>
            <a:r>
              <a:rPr lang="cs-CZ" dirty="0"/>
              <a:t> a Cuzcem je </a:t>
            </a:r>
            <a:r>
              <a:rPr lang="cs-CZ" b="1" dirty="0" err="1"/>
              <a:t>Inský</a:t>
            </a:r>
            <a:r>
              <a:rPr lang="cs-CZ" b="1" dirty="0"/>
              <a:t> chodník</a:t>
            </a:r>
            <a:r>
              <a:rPr lang="cs-CZ" dirty="0"/>
              <a:t> (45 km, trekkingové výstupy)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b="1" dirty="0" err="1"/>
              <a:t>Nazca</a:t>
            </a:r>
            <a:endParaRPr lang="cs-CZ" b="1" dirty="0"/>
          </a:p>
          <a:p>
            <a:pPr marL="0" lvl="0" indent="0">
              <a:buNone/>
            </a:pPr>
            <a:r>
              <a:rPr lang="cs-CZ" dirty="0"/>
              <a:t>UNESCO, obrazce viditelné pouze z letadla, náhorní </a:t>
            </a:r>
            <a:r>
              <a:rPr lang="cs-CZ" dirty="0" smtClean="0"/>
              <a:t>plošina, obrazce </a:t>
            </a:r>
            <a:r>
              <a:rPr lang="cs-CZ" dirty="0"/>
              <a:t>zvířat, hmyzu, lidské postavy, geometrické tvary </a:t>
            </a:r>
            <a:r>
              <a:rPr lang="cs-CZ" dirty="0" smtClean="0"/>
              <a:t>– </a:t>
            </a:r>
            <a:r>
              <a:rPr lang="cs-CZ" b="1" dirty="0" err="1" smtClean="0"/>
              <a:t>geoglyfy</a:t>
            </a:r>
            <a:r>
              <a:rPr lang="cs-CZ" b="1" dirty="0" smtClean="0"/>
              <a:t>,</a:t>
            </a:r>
            <a:r>
              <a:rPr lang="cs-CZ" dirty="0" smtClean="0"/>
              <a:t> velikost </a:t>
            </a:r>
            <a:r>
              <a:rPr lang="cs-CZ" dirty="0"/>
              <a:t>až několik kilometrů, význam je sporný</a:t>
            </a:r>
            <a:r>
              <a:rPr lang="cs-CZ" dirty="0" smtClean="0"/>
              <a:t>, stáří </a:t>
            </a:r>
            <a:r>
              <a:rPr lang="cs-CZ" dirty="0"/>
              <a:t>2000 př.nl.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 </a:t>
            </a:r>
            <a:r>
              <a:rPr lang="cs-CZ" b="1" dirty="0" smtClean="0"/>
              <a:t>Andy </a:t>
            </a:r>
            <a:r>
              <a:rPr lang="cs-CZ" dirty="0"/>
              <a:t>– horolezectví, </a:t>
            </a:r>
            <a:r>
              <a:rPr lang="cs-CZ" dirty="0" smtClean="0"/>
              <a:t>trekking</a:t>
            </a:r>
            <a:r>
              <a:rPr lang="cs-CZ" dirty="0"/>
              <a:t>, zimní sporty,  NP </a:t>
            </a:r>
            <a:r>
              <a:rPr lang="cs-CZ" dirty="0" err="1"/>
              <a:t>Huascarán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7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94519"/>
          </a:xfrm>
        </p:spPr>
        <p:txBody>
          <a:bodyPr>
            <a:noAutofit/>
          </a:bodyPr>
          <a:lstStyle/>
          <a:p>
            <a:r>
              <a:rPr lang="cs-CZ" sz="3200" dirty="0" smtClean="0"/>
              <a:t>Charakteristika DUM</a:t>
            </a:r>
            <a:endParaRPr lang="cs-CZ" sz="32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91727"/>
              </p:ext>
            </p:extLst>
          </p:nvPr>
        </p:nvGraphicFramePr>
        <p:xfrm>
          <a:off x="467544" y="1283323"/>
          <a:ext cx="8064896" cy="4775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16"/>
                <a:gridCol w="6120680"/>
              </a:tblGrid>
              <a:tr h="220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školy a adresa</a:t>
                      </a:r>
                    </a:p>
                  </a:txBody>
                  <a:tcPr marL="7175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Střední 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odborná škola Otrokovice, tř. T. Bati 1266, 76502 Otrokovice</a:t>
                      </a: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Číslo projektu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CZ.1.07/1.5.00/34.0445 </a:t>
                      </a:r>
                      <a:r>
                        <a:rPr lang="cs-CZ" sz="14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</a:t>
                      </a:r>
                      <a:endParaRPr lang="cs-CZ" sz="140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Autor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Mgr. Markéta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Kraváčková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Označení DUM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VY_32_INOVACE_SOSOTR-Mn-ZCR/3-PV-2/6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Název </a:t>
                      </a:r>
                      <a:r>
                        <a:rPr lang="cs-CZ" sz="1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DUM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Cestovní ruch Jižní Ameriky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Stupeň a typ vzdělávání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Středoškolské vzdělávání</a:t>
                      </a: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Kód oboru RVP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63-41-M/01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Obor vzdělávání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 hotelových a turistických služeb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Vyučovací předmět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Zeměpis cestovního ruchu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Druh učebního materiálu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</a:t>
                      </a: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Cílová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skupina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Žák,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– 18 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let</a:t>
                      </a:r>
                    </a:p>
                  </a:txBody>
                  <a:tcPr marL="107950" marR="9525" marT="9525" marB="0" anchor="ctr"/>
                </a:tc>
              </a:tr>
              <a:tr h="441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Anotace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Výukový materiál je určený k frontální výuce učitelem, případně jako materiál pro samostudium, nutno doplnit výkladem, náplň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Hlavní turistické destinace  Brazílie, Argentiny, Chile a Peru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Vybavení, pomůcky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Dataprojektor, atlas světa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7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Klíčová slova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Brazílie, Rio de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Janeiro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Amazonie,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Iguacú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Argentina, pampy, Chile, Velikonoční ostrov, Peru, Machu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Picchu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Nazca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  <a:tr h="220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Datum </a:t>
                      </a:r>
                    </a:p>
                  </a:txBody>
                  <a:tcPr marL="107950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4. 4. 2013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7950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Machu </a:t>
            </a:r>
            <a:r>
              <a:rPr lang="cs-CZ" sz="3600" b="1" dirty="0" err="1" smtClean="0"/>
              <a:t>Picchu</a:t>
            </a:r>
            <a:r>
              <a:rPr lang="cs-CZ" sz="3600" b="1" dirty="0" smtClean="0"/>
              <a:t> </a:t>
            </a:r>
            <a:r>
              <a:rPr lang="cs-CZ" sz="1800" i="1" dirty="0" smtClean="0"/>
              <a:t>obr. 12          </a:t>
            </a:r>
            <a:r>
              <a:rPr lang="cs-CZ" sz="3600" b="1" dirty="0" err="1" smtClean="0"/>
              <a:t>Nazca</a:t>
            </a:r>
            <a:r>
              <a:rPr lang="cs-CZ" sz="3600" b="1" dirty="0" smtClean="0"/>
              <a:t>  </a:t>
            </a:r>
            <a:r>
              <a:rPr lang="cs-CZ" sz="1800" i="1" dirty="0" smtClean="0"/>
              <a:t>obr. 13</a:t>
            </a:r>
            <a:endParaRPr lang="cs-CZ" sz="1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markéta\Desktop\Before_Machu_Pic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3273"/>
            <a:ext cx="3888432" cy="45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éta\Desktop\767px-NazcaLinesMon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93273"/>
            <a:ext cx="4390723" cy="457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Kontrolní otázky:</a:t>
            </a:r>
            <a:endParaRPr lang="cs-CZ" sz="4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3224" y="1600200"/>
            <a:ext cx="7499176" cy="49971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Popiš ekologické problémy Amazonie.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ekoturistika?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Vysvětli pojmy </a:t>
            </a:r>
            <a:r>
              <a:rPr lang="cs-CZ" dirty="0" err="1" smtClean="0"/>
              <a:t>petroglify</a:t>
            </a:r>
            <a:r>
              <a:rPr lang="cs-CZ" dirty="0" smtClean="0"/>
              <a:t> a </a:t>
            </a:r>
            <a:r>
              <a:rPr lang="cs-CZ" dirty="0" err="1" smtClean="0"/>
              <a:t>geoglify</a:t>
            </a:r>
            <a:r>
              <a:rPr lang="cs-CZ" dirty="0" smtClean="0"/>
              <a:t>. Kde se s nimi setkáme?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Které jsou hlavní památky Inků?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Popiš turistické atrakce Ria de </a:t>
            </a:r>
            <a:r>
              <a:rPr lang="cs-CZ" dirty="0" err="1" smtClean="0"/>
              <a:t>Janeira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Jaké jsou úřední jazyky jihoamerických států (použij atlas světa)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Seznam obrázků:</a:t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 smtClean="0"/>
              <a:t>Obr. 1. </a:t>
            </a:r>
            <a:r>
              <a:rPr lang="cs-CZ" sz="1400" i="1" dirty="0" smtClean="0"/>
              <a:t>anonym, </a:t>
            </a:r>
            <a:r>
              <a:rPr lang="cs-CZ" sz="1400" dirty="0" smtClean="0"/>
              <a:t>[vid.  4. 4. 2013] dostupné z: </a:t>
            </a:r>
            <a:r>
              <a:rPr lang="cs-CZ" sz="1400" dirty="0" smtClean="0">
                <a:hlinkClick r:id="rId3"/>
              </a:rPr>
              <a:t>http</a:t>
            </a:r>
            <a:r>
              <a:rPr lang="cs-CZ" sz="1400" dirty="0">
                <a:hlinkClick r:id="rId3"/>
              </a:rPr>
              <a:t>://</a:t>
            </a:r>
            <a:r>
              <a:rPr lang="cs-CZ" sz="1400" dirty="0" smtClean="0">
                <a:hlinkClick r:id="rId3"/>
              </a:rPr>
              <a:t>upload.wikimedia.org/wikipedia/commons/thumb/0/05/Flag_of_Brazil.svg/110px-Flag_of_Brazil.svg.png</a:t>
            </a:r>
            <a:endParaRPr lang="cs-CZ" sz="1400" dirty="0" smtClean="0"/>
          </a:p>
          <a:p>
            <a:r>
              <a:rPr lang="cs-CZ" sz="1400" dirty="0" smtClean="0"/>
              <a:t>Obr. 2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Heitor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Calvairo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Jorgelinker</a:t>
            </a:r>
            <a:r>
              <a:rPr lang="cs-CZ" sz="1400" i="1" dirty="0" smtClean="0"/>
              <a:t>, </a:t>
            </a:r>
            <a:r>
              <a:rPr lang="cs-CZ" sz="1400" dirty="0" smtClean="0"/>
              <a:t>[vid.  4. 4. 2013] dostupné z: </a:t>
            </a:r>
            <a:r>
              <a:rPr lang="cs-CZ" sz="1400" dirty="0" smtClean="0">
                <a:hlinkClick r:id="rId4"/>
              </a:rPr>
              <a:t>http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upload.wikimedia.org/wikipedia/commons/thumb/7/7c/Montagem_Rio_de_Janeiro.jpg/375px-Montagem_Rio_de_Janeiro.jpg</a:t>
            </a:r>
            <a:endParaRPr lang="cs-CZ" sz="1400" dirty="0" smtClean="0"/>
          </a:p>
          <a:p>
            <a:r>
              <a:rPr lang="cs-CZ" sz="1400" dirty="0" smtClean="0"/>
              <a:t>Obr. 3</a:t>
            </a:r>
            <a:r>
              <a:rPr lang="cs-CZ" sz="1400" i="1" dirty="0" smtClean="0"/>
              <a:t>.  Klaus </a:t>
            </a:r>
            <a:r>
              <a:rPr lang="cs-CZ" sz="1400" i="1" dirty="0" err="1" smtClean="0"/>
              <a:t>with</a:t>
            </a:r>
            <a:r>
              <a:rPr lang="cs-CZ" sz="1400" i="1" dirty="0" smtClean="0"/>
              <a:t> K., </a:t>
            </a:r>
            <a:r>
              <a:rPr lang="cs-CZ" sz="1400" dirty="0" smtClean="0"/>
              <a:t>[vid.  4. 4. 2012] dostupné z:</a:t>
            </a:r>
            <a:r>
              <a:rPr lang="cs-CZ" sz="1400" dirty="0" smtClean="0">
                <a:hlinkClick r:id="rId5"/>
              </a:rPr>
              <a:t>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upload.wikimedia.org/wikipedia/commons/thumb/6/68/Corcovado_statue01_2005-03-14.jpg/734px-Corcovado_statue01_2005-03-14.jpg</a:t>
            </a:r>
            <a:endParaRPr lang="cs-CZ" sz="1400" dirty="0" smtClean="0"/>
          </a:p>
          <a:p>
            <a:r>
              <a:rPr lang="cs-CZ" sz="1400" dirty="0" smtClean="0"/>
              <a:t>Obr</a:t>
            </a:r>
            <a:r>
              <a:rPr lang="cs-CZ" sz="1400" dirty="0"/>
              <a:t>. </a:t>
            </a:r>
            <a:r>
              <a:rPr lang="cs-CZ" sz="1400" dirty="0" smtClean="0"/>
              <a:t>4. </a:t>
            </a:r>
            <a:r>
              <a:rPr lang="cs-CZ" sz="1400" i="1" dirty="0" err="1" smtClean="0"/>
              <a:t>Heitor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Carvalho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Jorgeckhynes</a:t>
            </a:r>
            <a:r>
              <a:rPr lang="cs-CZ" sz="1400" i="1" dirty="0" smtClean="0"/>
              <a:t>, </a:t>
            </a:r>
            <a:r>
              <a:rPr lang="cs-CZ" sz="1400" dirty="0"/>
              <a:t>[vid</a:t>
            </a:r>
            <a:r>
              <a:rPr lang="cs-CZ" sz="1400" dirty="0" smtClean="0"/>
              <a:t>.  4. 4. </a:t>
            </a:r>
            <a:r>
              <a:rPr lang="cs-CZ" sz="1400" dirty="0"/>
              <a:t>2012] dostupné z:</a:t>
            </a:r>
            <a:r>
              <a:rPr lang="cs-CZ" sz="1400" dirty="0">
                <a:hlinkClick r:id="rId5"/>
              </a:rPr>
              <a:t> </a:t>
            </a:r>
            <a:r>
              <a:rPr lang="cs-CZ" sz="1400" dirty="0" smtClean="0"/>
              <a:t>         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upload.wikimedia.org/wikipedia/commons/thumb/5/54/Montagem_Bras%C3%ADlia.jpg/250px-Montagem_Bras%C3%ADlia.jpg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Obr. 5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Claus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Bunks</a:t>
            </a:r>
            <a:r>
              <a:rPr lang="cs-CZ" sz="1400" i="1" dirty="0" smtClean="0"/>
              <a:t>,</a:t>
            </a:r>
            <a:r>
              <a:rPr lang="cs-CZ" sz="1400" dirty="0" smtClean="0"/>
              <a:t> [vid.  4. 4. 2012]</a:t>
            </a:r>
            <a:r>
              <a:rPr lang="cs-CZ" sz="1400" i="1" dirty="0" smtClean="0"/>
              <a:t>  </a:t>
            </a:r>
            <a:r>
              <a:rPr lang="cs-CZ" sz="1400" dirty="0" smtClean="0"/>
              <a:t>dostupné z:           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upload.wikimedia.org/wikipedia/commons/thumb/9/91/Diamantina_Ort.JPG/800px-Diamantina_Ort.JPG</a:t>
            </a:r>
            <a:endParaRPr lang="cs-CZ" sz="1400" dirty="0" smtClean="0"/>
          </a:p>
          <a:p>
            <a:r>
              <a:rPr lang="cs-CZ" sz="1400" dirty="0" smtClean="0"/>
              <a:t>Obr. 6. M</a:t>
            </a:r>
            <a:r>
              <a:rPr lang="cs-CZ" sz="1400" i="1" dirty="0" smtClean="0"/>
              <a:t>ario Roberto </a:t>
            </a:r>
            <a:r>
              <a:rPr lang="cs-CZ" sz="1400" i="1" dirty="0" err="1" smtClean="0"/>
              <a:t>Duran.Ortiz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Mariordo</a:t>
            </a:r>
            <a:r>
              <a:rPr lang="cs-CZ" sz="1400" dirty="0" smtClean="0"/>
              <a:t> [vid.  4. 4. 2013]  dostupné z: </a:t>
            </a:r>
            <a:r>
              <a:rPr lang="cs-CZ" sz="1400" dirty="0" smtClean="0">
                <a:hlinkClick r:id="rId9"/>
              </a:rPr>
              <a:t>http</a:t>
            </a:r>
            <a:r>
              <a:rPr lang="cs-CZ" sz="1400" dirty="0">
                <a:hlinkClick r:id="rId9"/>
              </a:rPr>
              <a:t>://</a:t>
            </a:r>
            <a:r>
              <a:rPr lang="cs-CZ" sz="1400" dirty="0" smtClean="0">
                <a:hlinkClick r:id="rId9"/>
              </a:rPr>
              <a:t>upload.wikimedia.org/wikipedia/commons/thumb/9/97/Foz_de_Igua%C3%A7u_27_Panorama_Nov_2005.jpg/800px-Foz_de_Igua%C3%A7u_27_Panorama_Nov_2005.jpg</a:t>
            </a:r>
            <a:endParaRPr lang="cs-CZ" sz="1400" dirty="0" smtClean="0"/>
          </a:p>
          <a:p>
            <a:r>
              <a:rPr lang="cs-CZ" sz="1400" dirty="0" smtClean="0"/>
              <a:t>Obr.7. </a:t>
            </a:r>
            <a:r>
              <a:rPr lang="cs-CZ" sz="1400" i="1" dirty="0" smtClean="0"/>
              <a:t>anonym,</a:t>
            </a:r>
            <a:r>
              <a:rPr lang="cs-CZ" sz="1400" dirty="0" smtClean="0"/>
              <a:t> [vid. 25. 2. 2013]  dostupné z: </a:t>
            </a:r>
            <a:r>
              <a:rPr lang="cs-CZ" sz="1400" dirty="0" smtClean="0">
                <a:hlinkClick r:id="rId10"/>
              </a:rPr>
              <a:t>http</a:t>
            </a:r>
            <a:r>
              <a:rPr lang="cs-CZ" sz="1400" dirty="0">
                <a:hlinkClick r:id="rId10"/>
              </a:rPr>
              <a:t>://</a:t>
            </a:r>
            <a:r>
              <a:rPr lang="cs-CZ" sz="1400" dirty="0" smtClean="0">
                <a:hlinkClick r:id="rId10"/>
              </a:rPr>
              <a:t>upload.wikimedia.org/wikipedia/commons/thumb/1/1a/Flag_of_Argentina.svg/110px-Flag_of_Argentina.svg.png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17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Seznam obrázků: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Obr. </a:t>
            </a:r>
            <a:r>
              <a:rPr lang="cs-CZ" sz="1400" dirty="0" smtClean="0"/>
              <a:t>8: anonym</a:t>
            </a:r>
            <a:r>
              <a:rPr lang="cs-CZ" sz="1400" dirty="0"/>
              <a:t>,  [vid</a:t>
            </a:r>
            <a:r>
              <a:rPr lang="cs-CZ" sz="1400" dirty="0" smtClean="0"/>
              <a:t>.  </a:t>
            </a:r>
            <a:r>
              <a:rPr lang="cs-CZ" sz="1400" dirty="0"/>
              <a:t>4. 4. 2013]  dostupné z</a:t>
            </a:r>
            <a:r>
              <a:rPr lang="cs-CZ" sz="1400" dirty="0" smtClean="0"/>
              <a:t>: </a:t>
            </a:r>
            <a:r>
              <a:rPr lang="cs-CZ" sz="1400" dirty="0" smtClean="0">
                <a:hlinkClick r:id="rId2"/>
              </a:rPr>
              <a:t>http</a:t>
            </a:r>
            <a:r>
              <a:rPr lang="cs-CZ" sz="1400" dirty="0">
                <a:hlinkClick r:id="rId2"/>
              </a:rPr>
              <a:t>://upload.wikimedia.org/wikipedia/commons/thumb/7/78/Flag_of_Chile.svg/110px-Flag_of_Chile.svg.png</a:t>
            </a:r>
            <a:endParaRPr lang="cs-CZ" sz="1400" dirty="0"/>
          </a:p>
          <a:p>
            <a:r>
              <a:rPr lang="cs-CZ" sz="1400" dirty="0"/>
              <a:t>Obr. </a:t>
            </a:r>
            <a:r>
              <a:rPr lang="cs-CZ" sz="1400" dirty="0" smtClean="0"/>
              <a:t>9: </a:t>
            </a:r>
            <a:r>
              <a:rPr lang="cs-CZ" sz="1400" i="1" dirty="0" err="1" smtClean="0"/>
              <a:t>Aurbina</a:t>
            </a:r>
            <a:r>
              <a:rPr lang="cs-CZ" sz="1400" dirty="0"/>
              <a:t>, [</a:t>
            </a:r>
            <a:r>
              <a:rPr lang="cs-CZ" sz="1400" dirty="0" smtClean="0"/>
              <a:t>vid. 4.4</a:t>
            </a:r>
            <a:r>
              <a:rPr lang="cs-CZ" sz="1400" dirty="0"/>
              <a:t>. 2013]  dostupné z</a:t>
            </a:r>
            <a:r>
              <a:rPr lang="cs-CZ" sz="1400" dirty="0" smtClean="0"/>
              <a:t>: </a:t>
            </a:r>
            <a:r>
              <a:rPr lang="cs-CZ" sz="1400" dirty="0" smtClean="0">
                <a:hlinkClick r:id="rId3"/>
              </a:rPr>
              <a:t>http</a:t>
            </a:r>
            <a:r>
              <a:rPr lang="cs-CZ" sz="1400" dirty="0">
                <a:hlinkClick r:id="rId3"/>
              </a:rPr>
              <a:t>://</a:t>
            </a:r>
            <a:r>
              <a:rPr lang="cs-CZ" sz="1400" dirty="0" smtClean="0">
                <a:hlinkClick r:id="rId3"/>
              </a:rPr>
              <a:t>upload.wikimedia.org/wikipedia/commons/thumb/a/a2/Moai_Rano_raraku.jpg/450px-Moai_Rano_raraku.jpg</a:t>
            </a:r>
            <a:endParaRPr lang="cs-CZ" sz="1400" dirty="0" smtClean="0"/>
          </a:p>
          <a:p>
            <a:r>
              <a:rPr lang="cs-CZ" sz="1400" dirty="0" smtClean="0"/>
              <a:t>Obr.10: </a:t>
            </a:r>
            <a:r>
              <a:rPr lang="cs-CZ" sz="1400" i="1" dirty="0" err="1" smtClean="0"/>
              <a:t>Rivi</a:t>
            </a:r>
            <a:r>
              <a:rPr lang="cs-CZ" sz="1400" dirty="0"/>
              <a:t>, [</a:t>
            </a:r>
            <a:r>
              <a:rPr lang="cs-CZ" sz="1400" dirty="0" smtClean="0"/>
              <a:t>vid. 4. 4</a:t>
            </a:r>
            <a:r>
              <a:rPr lang="cs-CZ" sz="1400" dirty="0"/>
              <a:t>. 2013]  dostupné z</a:t>
            </a:r>
            <a:r>
              <a:rPr lang="cs-CZ" sz="1400" dirty="0" smtClean="0"/>
              <a:t>: </a:t>
            </a:r>
            <a:r>
              <a:rPr lang="cs-CZ" sz="1400" dirty="0" smtClean="0">
                <a:hlinkClick r:id="rId4"/>
              </a:rPr>
              <a:t>http</a:t>
            </a:r>
            <a:r>
              <a:rPr lang="cs-CZ" sz="1400" dirty="0">
                <a:hlinkClick r:id="rId4"/>
              </a:rPr>
              <a:t>://upload.wikimedia.org/wikipedia/commons/thumb/c/ce/Makemake.jpeg/800px-Makemake.jpeg</a:t>
            </a:r>
            <a:endParaRPr lang="cs-CZ" sz="1400" dirty="0"/>
          </a:p>
          <a:p>
            <a:r>
              <a:rPr lang="cs-CZ" sz="1400" dirty="0" smtClean="0"/>
              <a:t>Obr.11: </a:t>
            </a:r>
            <a:r>
              <a:rPr lang="cs-CZ" sz="1400" i="1" dirty="0" smtClean="0"/>
              <a:t>anonym</a:t>
            </a:r>
            <a:r>
              <a:rPr lang="cs-CZ" sz="1400" i="1" dirty="0"/>
              <a:t>,</a:t>
            </a:r>
            <a:r>
              <a:rPr lang="cs-CZ" sz="1400" dirty="0"/>
              <a:t> [vid</a:t>
            </a:r>
            <a:r>
              <a:rPr lang="cs-CZ" sz="1400" dirty="0" smtClean="0"/>
              <a:t>. 4. 4</a:t>
            </a:r>
            <a:r>
              <a:rPr lang="cs-CZ" sz="1400" dirty="0"/>
              <a:t>. 2013]  dostupné z</a:t>
            </a:r>
            <a:r>
              <a:rPr lang="cs-CZ" sz="1400" dirty="0" smtClean="0"/>
              <a:t>: </a:t>
            </a:r>
            <a:r>
              <a:rPr lang="cs-CZ" sz="1400" dirty="0" smtClean="0">
                <a:hlinkClick r:id="rId5"/>
              </a:rPr>
              <a:t>http</a:t>
            </a:r>
            <a:r>
              <a:rPr lang="cs-CZ" sz="1400" dirty="0">
                <a:hlinkClick r:id="rId5"/>
              </a:rPr>
              <a:t>://</a:t>
            </a:r>
            <a:r>
              <a:rPr lang="cs-CZ" sz="1400" dirty="0" smtClean="0">
                <a:hlinkClick r:id="rId5"/>
              </a:rPr>
              <a:t>upload.wikimedia.org/wikipedia/commons/thumb/c/cf/Flag_of_Peru.svg/110px-Flag_of_Peru.svg.png</a:t>
            </a:r>
            <a:endParaRPr lang="cs-CZ" sz="1400" dirty="0" smtClean="0"/>
          </a:p>
          <a:p>
            <a:r>
              <a:rPr lang="cs-CZ" sz="1400" dirty="0" smtClean="0"/>
              <a:t>Obr. 12: </a:t>
            </a:r>
            <a:r>
              <a:rPr lang="cs-CZ" sz="1400" i="1" dirty="0" err="1" smtClean="0"/>
              <a:t>icelight</a:t>
            </a:r>
            <a:r>
              <a:rPr lang="cs-CZ" sz="1400" i="1" dirty="0" smtClean="0"/>
              <a:t>,</a:t>
            </a:r>
            <a:r>
              <a:rPr lang="cs-CZ" sz="1400" dirty="0" smtClean="0"/>
              <a:t> </a:t>
            </a:r>
            <a:r>
              <a:rPr lang="cs-CZ" sz="1400" dirty="0"/>
              <a:t>[</a:t>
            </a:r>
            <a:r>
              <a:rPr lang="cs-CZ" sz="1400" dirty="0" smtClean="0"/>
              <a:t>vid. 4. 4</a:t>
            </a:r>
            <a:r>
              <a:rPr lang="cs-CZ" sz="1400" dirty="0"/>
              <a:t>. 2013]  dostupné </a:t>
            </a:r>
            <a:r>
              <a:rPr lang="cs-CZ" sz="1400" dirty="0" smtClean="0"/>
              <a:t>z: </a:t>
            </a:r>
            <a:r>
              <a:rPr lang="cs-CZ" sz="1400" dirty="0" smtClean="0">
                <a:hlinkClick r:id="rId6"/>
              </a:rPr>
              <a:t>http://upload.wikimedia.org/wikipedia/commons/thumb/1/13/Before_Machu_Picchu.jpg/627px-Before_Machu_Picchu.jpg</a:t>
            </a:r>
            <a:endParaRPr lang="cs-CZ" sz="1400" dirty="0" smtClean="0"/>
          </a:p>
          <a:p>
            <a:r>
              <a:rPr lang="cs-CZ" sz="1400" dirty="0"/>
              <a:t>Obr. </a:t>
            </a:r>
            <a:r>
              <a:rPr lang="cs-CZ" sz="1400" dirty="0" smtClean="0"/>
              <a:t>13: </a:t>
            </a:r>
            <a:r>
              <a:rPr lang="cs-CZ" sz="1400" i="1" dirty="0" err="1" smtClean="0"/>
              <a:t>imarcus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Leupold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Löwenthal</a:t>
            </a:r>
            <a:r>
              <a:rPr lang="cs-CZ" sz="1400" i="1" dirty="0" smtClean="0"/>
              <a:t>,</a:t>
            </a:r>
            <a:r>
              <a:rPr lang="cs-CZ" sz="1400" dirty="0" smtClean="0"/>
              <a:t> </a:t>
            </a:r>
            <a:r>
              <a:rPr lang="cs-CZ" sz="1400" dirty="0"/>
              <a:t>[vid</a:t>
            </a:r>
            <a:r>
              <a:rPr lang="cs-CZ" sz="1400" dirty="0" smtClean="0"/>
              <a:t>. 4. 4</a:t>
            </a:r>
            <a:r>
              <a:rPr lang="cs-CZ" sz="1400" dirty="0"/>
              <a:t>. 2013]  dostupné z</a:t>
            </a:r>
            <a:r>
              <a:rPr lang="cs-CZ" sz="1400" dirty="0" smtClean="0"/>
              <a:t>: </a:t>
            </a:r>
            <a:r>
              <a:rPr lang="cs-CZ" sz="1400" dirty="0" smtClean="0">
                <a:hlinkClick r:id="rId7"/>
              </a:rPr>
              <a:t>http</a:t>
            </a:r>
            <a:r>
              <a:rPr lang="cs-CZ" sz="1400" dirty="0">
                <a:hlinkClick r:id="rId7"/>
              </a:rPr>
              <a:t>://</a:t>
            </a:r>
            <a:r>
              <a:rPr lang="cs-CZ" sz="1400" dirty="0" smtClean="0">
                <a:hlinkClick r:id="rId7"/>
              </a:rPr>
              <a:t>upload.wikimedia.org/wikipedia/commons/thumb/e/e3/NazcaLinesMonkey.jpg/767px-NazcaLinesMonkey.jpg</a:t>
            </a:r>
            <a:endParaRPr lang="cs-CZ" sz="1400" dirty="0" smtClean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96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Seznam použité literatury: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467544" y="164126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[1</a:t>
            </a:r>
            <a:r>
              <a:rPr lang="cs-CZ" dirty="0" smtClean="0"/>
              <a:t>] Holeček M., </a:t>
            </a:r>
            <a:r>
              <a:rPr lang="cs-CZ" dirty="0" err="1" smtClean="0"/>
              <a:t>Mariot</a:t>
            </a:r>
            <a:r>
              <a:rPr lang="cs-CZ" dirty="0" smtClean="0"/>
              <a:t> P., Střída M. </a:t>
            </a:r>
            <a:r>
              <a:rPr lang="cs-CZ" i="1" dirty="0" smtClean="0"/>
              <a:t>Zeměpis cestovního ruchu</a:t>
            </a:r>
            <a:r>
              <a:rPr lang="cs-CZ" dirty="0" smtClean="0"/>
              <a:t>, Nakladatelství České geografické společnosti, s. r. o, Praha 1999, ISBN 80-86034-39-9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2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000">
        <p14:switch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54757"/>
            <a:ext cx="8229600" cy="1143000"/>
          </a:xfrm>
        </p:spPr>
        <p:txBody>
          <a:bodyPr/>
          <a:lstStyle/>
          <a:p>
            <a:r>
              <a:rPr lang="cs-CZ" dirty="0" smtClean="0"/>
              <a:t>Náplň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80320"/>
            <a:ext cx="8229600" cy="3484984"/>
          </a:xfrm>
        </p:spPr>
        <p:txBody>
          <a:bodyPr>
            <a:normAutofit/>
          </a:bodyPr>
          <a:lstStyle/>
          <a:p>
            <a:r>
              <a:rPr lang="cs-CZ" dirty="0" smtClean="0"/>
              <a:t>Charakteristika cestovního ruchu Jižní Ameriky</a:t>
            </a:r>
          </a:p>
          <a:p>
            <a:r>
              <a:rPr lang="cs-CZ" dirty="0" smtClean="0"/>
              <a:t>Brazílie</a:t>
            </a:r>
          </a:p>
          <a:p>
            <a:r>
              <a:rPr lang="cs-CZ" dirty="0" smtClean="0"/>
              <a:t>Argentina</a:t>
            </a:r>
          </a:p>
          <a:p>
            <a:r>
              <a:rPr lang="cs-CZ" dirty="0" smtClean="0"/>
              <a:t>Chile</a:t>
            </a:r>
          </a:p>
          <a:p>
            <a:r>
              <a:rPr lang="cs-CZ" dirty="0" smtClean="0"/>
              <a:t>Peru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ea typeface="Calibri"/>
                <a:cs typeface="Times New Roman"/>
              </a:rPr>
              <a:t>Cestovní ruch Jižní Ameriky</a:t>
            </a:r>
          </a:p>
        </p:txBody>
      </p:sp>
    </p:spTree>
    <p:extLst>
      <p:ext uri="{BB962C8B-B14F-4D97-AF65-F5344CB8AC3E}">
        <p14:creationId xmlns:p14="http://schemas.microsoft.com/office/powerpoint/2010/main" val="21526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Charakteristika cestovního ruchu Jižní Ameriky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CR se rozvíjí, je </a:t>
            </a:r>
            <a:r>
              <a:rPr lang="cs-CZ" b="1" dirty="0"/>
              <a:t>bodový</a:t>
            </a:r>
            <a:r>
              <a:rPr lang="cs-CZ" dirty="0"/>
              <a:t> – nutné </a:t>
            </a:r>
            <a:r>
              <a:rPr lang="cs-CZ" b="1" dirty="0"/>
              <a:t>transfery</a:t>
            </a:r>
            <a:r>
              <a:rPr lang="cs-CZ" dirty="0"/>
              <a:t> do cílů (chartery, aerotaxi)</a:t>
            </a:r>
          </a:p>
          <a:p>
            <a:pPr lvl="0"/>
            <a:r>
              <a:rPr lang="cs-CZ" dirty="0"/>
              <a:t>nejnavštěvovanější jsou </a:t>
            </a:r>
            <a:r>
              <a:rPr lang="cs-CZ" b="1" dirty="0"/>
              <a:t>Argentina, Brazílie, Peru, </a:t>
            </a:r>
            <a:r>
              <a:rPr lang="cs-CZ" b="1" dirty="0" smtClean="0"/>
              <a:t>Chile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velká </a:t>
            </a:r>
            <a:r>
              <a:rPr lang="cs-CZ" dirty="0"/>
              <a:t>města, přístavní města (dobré dopravní spojení, služby</a:t>
            </a:r>
            <a:r>
              <a:rPr lang="cs-CZ" dirty="0" smtClean="0"/>
              <a:t>) </a:t>
            </a:r>
          </a:p>
          <a:p>
            <a:pPr lvl="0"/>
            <a:r>
              <a:rPr lang="cs-CZ" dirty="0" smtClean="0"/>
              <a:t>památky </a:t>
            </a:r>
            <a:r>
              <a:rPr lang="cs-CZ" dirty="0"/>
              <a:t>indiánských kultur </a:t>
            </a:r>
            <a:r>
              <a:rPr lang="cs-CZ" dirty="0" smtClean="0"/>
              <a:t>např. (Inkové)</a:t>
            </a:r>
          </a:p>
          <a:p>
            <a:pPr lvl="0"/>
            <a:r>
              <a:rPr lang="cs-CZ" dirty="0" smtClean="0"/>
              <a:t>města </a:t>
            </a:r>
            <a:r>
              <a:rPr lang="cs-CZ" dirty="0"/>
              <a:t>španělského koloniálního baroka</a:t>
            </a:r>
          </a:p>
          <a:p>
            <a:pPr lvl="0"/>
            <a:r>
              <a:rPr lang="cs-CZ" dirty="0"/>
              <a:t>přírodní zajímavosti </a:t>
            </a:r>
            <a:r>
              <a:rPr lang="cs-CZ" dirty="0" smtClean="0"/>
              <a:t>– NP </a:t>
            </a:r>
            <a:r>
              <a:rPr lang="cs-CZ" dirty="0"/>
              <a:t>Andy, Amazonie, vodopády, jezera, ostrovy – NP</a:t>
            </a:r>
          </a:p>
          <a:p>
            <a:pPr lvl="0"/>
            <a:r>
              <a:rPr lang="cs-CZ" dirty="0"/>
              <a:t>dobrodružná t. (Andy, Amazonie), Ekoturistika (Amazonie)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nevýhody: velká kriminalita, drogy (kokain), </a:t>
            </a:r>
            <a:r>
              <a:rPr lang="cs-CZ" dirty="0" smtClean="0"/>
              <a:t>únosy,  </a:t>
            </a:r>
            <a:r>
              <a:rPr lang="cs-CZ" dirty="0"/>
              <a:t>zdravotnická a hygienická rizika</a:t>
            </a:r>
          </a:p>
          <a:p>
            <a:pPr marL="0" indent="0">
              <a:buNone/>
            </a:pPr>
            <a:r>
              <a:rPr lang="cs-CZ" dirty="0"/>
              <a:t>                   </a:t>
            </a:r>
            <a:r>
              <a:rPr lang="cs-CZ" dirty="0" smtClean="0"/>
              <a:t>        dopravní odlehlost,  </a:t>
            </a:r>
            <a:r>
              <a:rPr lang="cs-CZ" dirty="0"/>
              <a:t>slabá kapacita služeb</a:t>
            </a:r>
          </a:p>
          <a:p>
            <a:pPr marL="0" indent="0">
              <a:buNone/>
            </a:pPr>
            <a:r>
              <a:rPr lang="cs-CZ" dirty="0"/>
              <a:t>                   </a:t>
            </a:r>
            <a:r>
              <a:rPr lang="cs-CZ" dirty="0" smtClean="0"/>
              <a:t>        politická </a:t>
            </a:r>
            <a:r>
              <a:rPr lang="cs-CZ" dirty="0"/>
              <a:t>nestabilita států</a:t>
            </a:r>
          </a:p>
          <a:p>
            <a:pPr marL="0" indent="0">
              <a:buNone/>
            </a:pPr>
            <a:r>
              <a:rPr lang="cs-CZ" dirty="0"/>
              <a:t>                     </a:t>
            </a:r>
            <a:r>
              <a:rPr lang="cs-CZ" dirty="0" smtClean="0"/>
              <a:t>      vlivy </a:t>
            </a:r>
            <a:r>
              <a:rPr lang="cs-CZ" dirty="0"/>
              <a:t>podnebí (pozor – opačný sled podnebí – </a:t>
            </a:r>
            <a:r>
              <a:rPr lang="cs-CZ" dirty="0" smtClean="0"/>
              <a:t>j. </a:t>
            </a:r>
            <a:r>
              <a:rPr lang="cs-CZ" dirty="0"/>
              <a:t>polokoule)</a:t>
            </a:r>
          </a:p>
          <a:p>
            <a:pPr marL="0" indent="0">
              <a:buNone/>
            </a:pPr>
            <a:r>
              <a:rPr lang="cs-CZ" dirty="0"/>
              <a:t>                               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9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 smtClean="0"/>
              <a:t>Brazílie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cs-CZ" dirty="0" smtClean="0"/>
              <a:t>Hlavní město: </a:t>
            </a:r>
            <a:r>
              <a:rPr lang="cs-CZ" dirty="0" err="1" smtClean="0"/>
              <a:t>Brasília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Státní zřízení: federativní prezidentská republika  </a:t>
            </a:r>
          </a:p>
          <a:p>
            <a:pPr eaLnBrk="1" hangingPunct="1">
              <a:defRPr/>
            </a:pPr>
            <a:r>
              <a:rPr lang="cs-CZ" dirty="0" smtClean="0"/>
              <a:t>Jazyk: portugalština                                                                    </a:t>
            </a:r>
            <a:r>
              <a:rPr lang="cs-CZ" sz="1700" i="1" dirty="0" smtClean="0"/>
              <a:t>obr. 1</a:t>
            </a:r>
          </a:p>
          <a:p>
            <a:pPr eaLnBrk="1" hangingPunct="1">
              <a:defRPr/>
            </a:pPr>
            <a:r>
              <a:rPr lang="cs-CZ" dirty="0" smtClean="0"/>
              <a:t>Měna: </a:t>
            </a:r>
            <a:r>
              <a:rPr lang="cs-CZ" dirty="0" err="1" smtClean="0"/>
              <a:t>real</a:t>
            </a:r>
            <a:endParaRPr lang="cs-CZ" dirty="0" smtClean="0"/>
          </a:p>
          <a:p>
            <a:pPr>
              <a:defRPr/>
            </a:pPr>
            <a:r>
              <a:rPr lang="cs-CZ" dirty="0"/>
              <a:t>8 511 965 km² </a:t>
            </a:r>
            <a:endParaRPr lang="cs-CZ" dirty="0" smtClean="0"/>
          </a:p>
          <a:p>
            <a:pPr>
              <a:defRPr/>
            </a:pPr>
            <a:r>
              <a:rPr lang="cs-CZ" dirty="0"/>
              <a:t>191 908 598 </a:t>
            </a:r>
            <a:r>
              <a:rPr lang="cs-CZ" dirty="0" smtClean="0"/>
              <a:t>obyvatel  </a:t>
            </a:r>
          </a:p>
          <a:p>
            <a:pPr lvl="0"/>
            <a:r>
              <a:rPr lang="cs-CZ" dirty="0" smtClean="0"/>
              <a:t>1822 nezávislost na Portugalsku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nejnavštěvovanější </a:t>
            </a:r>
            <a:r>
              <a:rPr lang="cs-CZ" dirty="0"/>
              <a:t>země Střední Ameriky, 20-25 milionů turistů ročně</a:t>
            </a:r>
          </a:p>
          <a:p>
            <a:pPr lvl="0"/>
            <a:r>
              <a:rPr lang="cs-CZ" dirty="0"/>
              <a:t>přímořské pobyty, památky indiánských kmenů, slavnosti – fiesty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     (býčí</a:t>
            </a:r>
            <a:r>
              <a:rPr lang="cs-CZ" dirty="0"/>
              <a:t>, kohoutí zápasy, jízdy na divokých koních – </a:t>
            </a:r>
            <a:r>
              <a:rPr lang="cs-CZ" dirty="0" err="1"/>
              <a:t>charros</a:t>
            </a:r>
            <a:r>
              <a:rPr lang="cs-CZ" dirty="0"/>
              <a:t>), karnevaly</a:t>
            </a:r>
          </a:p>
          <a:p>
            <a:pPr lvl="0"/>
            <a:r>
              <a:rPr lang="cs-CZ" dirty="0"/>
              <a:t>gastronomie (rajče, čokoláda, vanilka, </a:t>
            </a:r>
            <a:r>
              <a:rPr lang="cs-CZ" dirty="0" err="1"/>
              <a:t>tequila</a:t>
            </a:r>
            <a:r>
              <a:rPr lang="cs-CZ" dirty="0"/>
              <a:t>, fazole, chilli, </a:t>
            </a:r>
            <a:r>
              <a:rPr lang="cs-CZ" dirty="0" err="1"/>
              <a:t>mezcal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 descr="C:\Documents and Settings\kravackova.SOSOTR\Plocha\110px-Flag_of_Brazil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6912"/>
            <a:ext cx="140779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06613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3600" b="1" dirty="0" smtClean="0"/>
              <a:t>Rio de </a:t>
            </a:r>
            <a:r>
              <a:rPr lang="cs-CZ" sz="3600" b="1" dirty="0" err="1" smtClean="0"/>
              <a:t>Janeiro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2016 – </a:t>
            </a:r>
            <a:r>
              <a:rPr lang="cs-CZ" dirty="0" smtClean="0"/>
              <a:t>LOH, bývalé </a:t>
            </a:r>
            <a:r>
              <a:rPr lang="cs-CZ" dirty="0"/>
              <a:t>hlavní město</a:t>
            </a:r>
          </a:p>
          <a:p>
            <a:r>
              <a:rPr lang="cs-CZ" dirty="0"/>
              <a:t>     </a:t>
            </a:r>
            <a:r>
              <a:rPr lang="cs-CZ" b="1" dirty="0" err="1">
                <a:solidFill>
                  <a:srgbClr val="C00000"/>
                </a:solidFill>
              </a:rPr>
              <a:t>Corcovado</a:t>
            </a:r>
            <a:endParaRPr lang="cs-CZ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cs-CZ" dirty="0" smtClean="0"/>
              <a:t>Socha Krista Vykupitele – symbol nezávislosti Brazílie na Portugalsku, vztyčena r. 1931, patří mezi 7 nových divů světa, 39 m</a:t>
            </a:r>
            <a:endParaRPr lang="cs-CZ" dirty="0"/>
          </a:p>
          <a:p>
            <a:r>
              <a:rPr lang="cs-CZ" dirty="0"/>
              <a:t>     </a:t>
            </a:r>
            <a:r>
              <a:rPr lang="cs-CZ" b="1" dirty="0">
                <a:solidFill>
                  <a:srgbClr val="C00000"/>
                </a:solidFill>
              </a:rPr>
              <a:t>Homole cukru</a:t>
            </a:r>
          </a:p>
          <a:p>
            <a:pPr marL="0" lvl="0" indent="0">
              <a:buNone/>
            </a:pPr>
            <a:r>
              <a:rPr lang="cs-CZ" dirty="0"/>
              <a:t>symbol města, 400m, </a:t>
            </a:r>
            <a:r>
              <a:rPr lang="cs-CZ" dirty="0" smtClean="0"/>
              <a:t>lanovka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 smtClean="0"/>
              <a:t>slavné </a:t>
            </a:r>
            <a:r>
              <a:rPr lang="cs-CZ" dirty="0"/>
              <a:t>pláže – </a:t>
            </a:r>
            <a:r>
              <a:rPr lang="cs-CZ" b="1" dirty="0" err="1">
                <a:solidFill>
                  <a:srgbClr val="C00000"/>
                </a:solidFill>
              </a:rPr>
              <a:t>Copacabana</a:t>
            </a:r>
            <a:r>
              <a:rPr lang="cs-CZ" dirty="0"/>
              <a:t> (4 km), </a:t>
            </a:r>
            <a:r>
              <a:rPr lang="cs-CZ" b="1" dirty="0" err="1">
                <a:solidFill>
                  <a:srgbClr val="C00000"/>
                </a:solidFill>
              </a:rPr>
              <a:t>Ipanema</a:t>
            </a:r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NP </a:t>
            </a:r>
            <a:r>
              <a:rPr lang="cs-CZ" b="1" dirty="0" err="1" smtClean="0">
                <a:solidFill>
                  <a:srgbClr val="C00000"/>
                </a:solidFill>
              </a:rPr>
              <a:t>Tijuca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největší </a:t>
            </a:r>
            <a:r>
              <a:rPr lang="cs-CZ" dirty="0"/>
              <a:t>městský park světa, prales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Maracana</a:t>
            </a:r>
            <a:r>
              <a:rPr lang="cs-CZ" dirty="0" smtClean="0"/>
              <a:t> – největší </a:t>
            </a:r>
            <a:r>
              <a:rPr lang="cs-CZ" dirty="0"/>
              <a:t>fotbalový stadion</a:t>
            </a:r>
          </a:p>
          <a:p>
            <a:r>
              <a:rPr lang="cs-CZ" dirty="0" smtClean="0"/>
              <a:t>Kulturní muzeum – památky indiánů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C00000"/>
                </a:solidFill>
              </a:rPr>
              <a:t>Karneval</a:t>
            </a:r>
            <a:r>
              <a:rPr lang="cs-CZ" dirty="0" smtClean="0"/>
              <a:t> </a:t>
            </a:r>
            <a:r>
              <a:rPr lang="cs-CZ" dirty="0"/>
              <a:t>– leden únor, afro – brazilské tradiční tance, přehlídka </a:t>
            </a:r>
            <a:r>
              <a:rPr lang="cs-CZ" dirty="0" smtClean="0"/>
              <a:t>kostýmů, školy samby</a:t>
            </a:r>
            <a:endParaRPr lang="cs-CZ" dirty="0"/>
          </a:p>
          <a:p>
            <a:r>
              <a:rPr lang="cs-CZ" dirty="0"/>
              <a:t>Favely – chudinské čtvrti, drogové gangy</a:t>
            </a:r>
          </a:p>
          <a:p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i="1" dirty="0" smtClean="0"/>
              <a:t>Obr. 2                                  obr. 3</a:t>
            </a:r>
            <a:endParaRPr lang="cs-CZ" sz="18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   </a:t>
            </a:r>
            <a:endParaRPr lang="cs-CZ" sz="32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Documents and Settings\kravackova.SOSOTR\Plocha\375px-Montagem_Rio_de_Jan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3211"/>
            <a:ext cx="39604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kravackova.SOSOTR\Plocha\734px-Corcovado_statue01_2005-03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33" y="1043211"/>
            <a:ext cx="4896544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Další města Brazílie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Autofit/>
          </a:bodyPr>
          <a:lstStyle/>
          <a:p>
            <a:r>
              <a:rPr lang="cs-CZ" sz="1800" b="1" dirty="0"/>
              <a:t>San Paolo</a:t>
            </a:r>
          </a:p>
          <a:p>
            <a:pPr marL="0" lvl="0" indent="0">
              <a:buNone/>
            </a:pPr>
            <a:r>
              <a:rPr lang="cs-CZ" sz="1800" dirty="0"/>
              <a:t>největší město Brazílie a jižní </a:t>
            </a:r>
            <a:r>
              <a:rPr lang="cs-CZ" sz="1800" dirty="0" smtClean="0"/>
              <a:t>Ameriky, „</a:t>
            </a:r>
            <a:r>
              <a:rPr lang="cs-CZ" sz="1800" dirty="0"/>
              <a:t>město imigrantů</a:t>
            </a:r>
            <a:r>
              <a:rPr lang="cs-CZ" sz="1800" dirty="0" smtClean="0"/>
              <a:t>“</a:t>
            </a:r>
            <a:endParaRPr lang="cs-CZ" sz="1800" dirty="0"/>
          </a:p>
          <a:p>
            <a:pPr marL="0" lvl="0" indent="0">
              <a:buNone/>
            </a:pPr>
            <a:r>
              <a:rPr lang="cs-CZ" sz="1800" dirty="0"/>
              <a:t>Avenue </a:t>
            </a:r>
            <a:r>
              <a:rPr lang="cs-CZ" sz="1800" dirty="0" err="1"/>
              <a:t>Pulista</a:t>
            </a:r>
            <a:r>
              <a:rPr lang="cs-CZ" sz="1800" dirty="0"/>
              <a:t> – bulvár a finanční centrum</a:t>
            </a:r>
            <a:r>
              <a:rPr lang="cs-CZ" sz="1800" dirty="0" smtClean="0"/>
              <a:t>:   </a:t>
            </a:r>
            <a:r>
              <a:rPr lang="cs-CZ" sz="1800" dirty="0"/>
              <a:t>Muzeum </a:t>
            </a:r>
            <a:r>
              <a:rPr lang="cs-CZ" sz="1800" dirty="0" smtClean="0"/>
              <a:t>umění -jedna </a:t>
            </a:r>
            <a:r>
              <a:rPr lang="cs-CZ" sz="1800" dirty="0"/>
              <a:t>z největších galerií J. </a:t>
            </a:r>
            <a:r>
              <a:rPr lang="cs-CZ" sz="1800" dirty="0" smtClean="0"/>
              <a:t>Ameriky – španělští</a:t>
            </a:r>
            <a:r>
              <a:rPr lang="cs-CZ" sz="1800" dirty="0"/>
              <a:t>, portugalští a brazilští </a:t>
            </a:r>
            <a:r>
              <a:rPr lang="cs-CZ" sz="1800" dirty="0" smtClean="0"/>
              <a:t>malíři</a:t>
            </a:r>
          </a:p>
          <a:p>
            <a:pPr marL="0" lvl="0" indent="0">
              <a:buNone/>
            </a:pPr>
            <a:endParaRPr lang="cs-CZ" sz="1800" dirty="0"/>
          </a:p>
          <a:p>
            <a:r>
              <a:rPr lang="cs-CZ" sz="1800" b="1" dirty="0" err="1" smtClean="0"/>
              <a:t>Diamantina</a:t>
            </a:r>
            <a:r>
              <a:rPr lang="cs-CZ" sz="1800" b="1" dirty="0"/>
              <a:t>, </a:t>
            </a:r>
            <a:r>
              <a:rPr lang="cs-CZ" sz="1800" b="1" dirty="0" err="1"/>
              <a:t>Ouro</a:t>
            </a:r>
            <a:r>
              <a:rPr lang="cs-CZ" sz="1800" b="1" dirty="0"/>
              <a:t> </a:t>
            </a:r>
            <a:r>
              <a:rPr lang="cs-CZ" sz="1800" b="1" dirty="0" err="1"/>
              <a:t>Preto</a:t>
            </a:r>
            <a:endParaRPr lang="cs-CZ" sz="1800" b="1" dirty="0"/>
          </a:p>
          <a:p>
            <a:pPr marL="0" lvl="0" indent="0">
              <a:buNone/>
            </a:pPr>
            <a:r>
              <a:rPr lang="cs-CZ" sz="1800" dirty="0"/>
              <a:t>UNESCO- byla postavena v období zlaté horečky – přelom 18. a 19. stol., </a:t>
            </a:r>
            <a:r>
              <a:rPr lang="cs-CZ" sz="1800" dirty="0" smtClean="0"/>
              <a:t>baroko</a:t>
            </a:r>
            <a:r>
              <a:rPr lang="cs-CZ" sz="1800" dirty="0"/>
              <a:t> </a:t>
            </a: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pPr lvl="0"/>
            <a:r>
              <a:rPr lang="cs-CZ" sz="1800" b="1" dirty="0" err="1" smtClean="0"/>
              <a:t>Brasília</a:t>
            </a:r>
            <a:endParaRPr lang="cs-CZ" sz="1800" dirty="0"/>
          </a:p>
          <a:p>
            <a:pPr marL="0" lvl="0" indent="0">
              <a:buNone/>
            </a:pPr>
            <a:r>
              <a:rPr lang="cs-CZ" sz="1800" dirty="0"/>
              <a:t>UNESCO – jádro města (moderní architektura 50. a 60. let 20. stol.)</a:t>
            </a:r>
          </a:p>
          <a:p>
            <a:pPr marL="0" lvl="0" indent="0">
              <a:buNone/>
            </a:pPr>
            <a:r>
              <a:rPr lang="cs-CZ" sz="1800" dirty="0"/>
              <a:t>bylo postaveno ve vnitrozemí kvůli zpřístupnění vnitrozemí Brazílie</a:t>
            </a:r>
          </a:p>
          <a:p>
            <a:pPr marL="0" lvl="0" indent="0">
              <a:buNone/>
            </a:pPr>
            <a:r>
              <a:rPr lang="cs-CZ" sz="1800" dirty="0"/>
              <a:t>Katedrála </a:t>
            </a:r>
            <a:r>
              <a:rPr lang="cs-CZ" sz="1800" dirty="0" err="1"/>
              <a:t>Metropolitana</a:t>
            </a:r>
            <a:r>
              <a:rPr lang="cs-CZ" sz="1800" dirty="0"/>
              <a:t>, budova </a:t>
            </a:r>
            <a:r>
              <a:rPr lang="cs-CZ" sz="1800" dirty="0" smtClean="0"/>
              <a:t>Kongresu</a:t>
            </a:r>
            <a:r>
              <a:rPr lang="cs-CZ" sz="1800" dirty="0"/>
              <a:t> </a:t>
            </a:r>
            <a:endParaRPr lang="cs-CZ" sz="1800" dirty="0" smtClean="0"/>
          </a:p>
          <a:p>
            <a:pPr marL="0" lvl="0" indent="0">
              <a:buNone/>
            </a:pPr>
            <a:endParaRPr lang="cs-CZ" sz="1800" dirty="0"/>
          </a:p>
          <a:p>
            <a:r>
              <a:rPr lang="cs-CZ" sz="1800" b="1" dirty="0"/>
              <a:t>Salvador, </a:t>
            </a:r>
            <a:r>
              <a:rPr lang="cs-CZ" sz="1800" b="1" dirty="0" err="1"/>
              <a:t>Olinda</a:t>
            </a:r>
            <a:r>
              <a:rPr lang="cs-CZ" sz="1800" b="1" dirty="0"/>
              <a:t>, San </a:t>
            </a:r>
            <a:r>
              <a:rPr lang="cs-CZ" sz="1800" b="1" dirty="0" smtClean="0"/>
              <a:t>Luis </a:t>
            </a:r>
          </a:p>
          <a:p>
            <a:pPr marL="0" indent="0">
              <a:buNone/>
            </a:pPr>
            <a:r>
              <a:rPr lang="cs-CZ" sz="1800" dirty="0" smtClean="0"/>
              <a:t>UNESCO </a:t>
            </a:r>
            <a:r>
              <a:rPr lang="cs-CZ" sz="1800" dirty="0"/>
              <a:t>– barokní historická jádra měst (portugalská architektura)</a:t>
            </a:r>
          </a:p>
          <a:p>
            <a:pPr marL="0" lvl="0" indent="0">
              <a:buNone/>
            </a:pPr>
            <a:r>
              <a:rPr lang="cs-CZ" sz="1800" dirty="0"/>
              <a:t>Salvador (1 hlavní město, tradice </a:t>
            </a:r>
            <a:r>
              <a:rPr lang="cs-CZ" sz="1800" dirty="0" err="1"/>
              <a:t>capoiera</a:t>
            </a:r>
            <a:r>
              <a:rPr lang="cs-CZ" sz="1800" dirty="0"/>
              <a:t> – 450 let afro-brazilský tanec)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542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Brasília</a:t>
            </a:r>
            <a:r>
              <a:rPr lang="cs-CZ" sz="3600" b="1" dirty="0" smtClean="0"/>
              <a:t>  </a:t>
            </a:r>
            <a:r>
              <a:rPr lang="cs-CZ" sz="1800" i="1" dirty="0" smtClean="0"/>
              <a:t>o</a:t>
            </a:r>
            <a:r>
              <a:rPr lang="cs-CZ" sz="2000" i="1" dirty="0" smtClean="0"/>
              <a:t>br. </a:t>
            </a:r>
            <a:r>
              <a:rPr lang="cs-CZ" sz="1800" i="1" dirty="0" smtClean="0"/>
              <a:t>4  </a:t>
            </a:r>
            <a:r>
              <a:rPr lang="cs-CZ" sz="3600" b="1" dirty="0" smtClean="0"/>
              <a:t>            </a:t>
            </a:r>
            <a:r>
              <a:rPr lang="cs-CZ" sz="3600" b="1" dirty="0" err="1" smtClean="0"/>
              <a:t>Diamantina</a:t>
            </a:r>
            <a:r>
              <a:rPr lang="cs-CZ" sz="3600" b="1" dirty="0" smtClean="0"/>
              <a:t>  </a:t>
            </a:r>
            <a:r>
              <a:rPr lang="cs-CZ" sz="1800" i="1" dirty="0"/>
              <a:t>obr. 5</a:t>
            </a:r>
            <a:r>
              <a:rPr lang="cs-CZ" sz="1800" b="1" dirty="0" smtClean="0"/>
              <a:t>                                </a:t>
            </a:r>
            <a:endParaRPr lang="cs-CZ" sz="1800" i="1" dirty="0"/>
          </a:p>
        </p:txBody>
      </p:sp>
      <p:pic>
        <p:nvPicPr>
          <p:cNvPr id="3074" name="Picture 2" descr="C:\Documents and Settings\kravackova.SOSOTR\Plocha\250PX-~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22705"/>
            <a:ext cx="41044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ravackova.SOSOTR\Plocha\800px-Diamantina_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2705"/>
            <a:ext cx="43924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DUM Šablona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_DUM Šablona2</Template>
  <TotalTime>2131</TotalTime>
  <Words>1052</Words>
  <Application>Microsoft Office PowerPoint</Application>
  <PresentationFormat>Předvádění na obrazovce (4:3)</PresentationFormat>
  <Paragraphs>233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_DUM Šablona2</vt:lpstr>
      <vt:lpstr>Cestovní ruch Jižní Ameriky </vt:lpstr>
      <vt:lpstr>Charakteristika DUM</vt:lpstr>
      <vt:lpstr>Náplň výuky</vt:lpstr>
      <vt:lpstr>Charakteristika cestovního ruchu Jižní Ameriky</vt:lpstr>
      <vt:lpstr>Brazílie</vt:lpstr>
      <vt:lpstr>Rio de Janeiro</vt:lpstr>
      <vt:lpstr>Obr. 2                                  obr. 3</vt:lpstr>
      <vt:lpstr>Další města Brazílie</vt:lpstr>
      <vt:lpstr>Brasília  obr. 4              Diamantina  obr. 5                                </vt:lpstr>
      <vt:lpstr>Přírodní zajímavosti</vt:lpstr>
      <vt:lpstr>Vodopády Iguacú    obr. 6</vt:lpstr>
      <vt:lpstr>Argentina</vt:lpstr>
      <vt:lpstr>Oblast la Plata</vt:lpstr>
      <vt:lpstr>Jiné turistické zajímavosti</vt:lpstr>
      <vt:lpstr>Chile</vt:lpstr>
      <vt:lpstr>Oblasti cestovního ruchu</vt:lpstr>
      <vt:lpstr>Velikonoční ostrov obr. 9                                                                                             obr. 10</vt:lpstr>
      <vt:lpstr>Peru</vt:lpstr>
      <vt:lpstr>Turistické cíle Peru</vt:lpstr>
      <vt:lpstr>Machu Picchu obr. 12          Nazca  obr. 13</vt:lpstr>
      <vt:lpstr>Kontrolní otázky:</vt:lpstr>
      <vt:lpstr>Seznam obrázků: </vt:lpstr>
      <vt:lpstr>Seznam obrázků:</vt:lpstr>
      <vt:lpstr>Seznam použité literatury: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DUM</dc:title>
  <dc:creator>Vašíček Emil</dc:creator>
  <cp:lastModifiedBy>Hana Trinerová</cp:lastModifiedBy>
  <cp:revision>185</cp:revision>
  <cp:lastPrinted>2012-06-21T05:13:08Z</cp:lastPrinted>
  <dcterms:created xsi:type="dcterms:W3CDTF">2012-06-19T12:27:34Z</dcterms:created>
  <dcterms:modified xsi:type="dcterms:W3CDTF">2018-11-20T20:31:13Z</dcterms:modified>
</cp:coreProperties>
</file>