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57" r:id="rId7"/>
    <p:sldId id="264" r:id="rId8"/>
    <p:sldId id="261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89" d="100"/>
          <a:sy n="89" d="100"/>
        </p:scale>
        <p:origin x="3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Brno" TargetMode="External"/><Relationship Id="rId7" Type="http://schemas.openxmlformats.org/officeDocument/2006/relationships/hyperlink" Target="https://www.tripadvisor.cz/Attractions-g2423267-Activities-c47-South_Moravian_Region_Moravia.html" TargetMode="External"/><Relationship Id="rId2" Type="http://schemas.openxmlformats.org/officeDocument/2006/relationships/hyperlink" Target="https://www.brno.cz/uvodni-stran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rno.me/pamatky.php" TargetMode="External"/><Relationship Id="rId5" Type="http://schemas.openxmlformats.org/officeDocument/2006/relationships/hyperlink" Target="https://www.businessinfo.cz/cs/clanky/charakteristika-jihomoravskeho-kraje-1967.html" TargetMode="External"/><Relationship Id="rId4" Type="http://schemas.openxmlformats.org/officeDocument/2006/relationships/hyperlink" Target="https://www.google.cz/imghp?hl=c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643" y="4501662"/>
            <a:ext cx="7772400" cy="1139484"/>
          </a:xfrm>
        </p:spPr>
        <p:txBody>
          <a:bodyPr>
            <a:normAutofit/>
          </a:bodyPr>
          <a:lstStyle/>
          <a:p>
            <a:r>
              <a:rPr lang="cs-CZ" dirty="0"/>
              <a:t>jihomoravský kraj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27439" y="5071404"/>
            <a:ext cx="3200400" cy="1469460"/>
          </a:xfrm>
        </p:spPr>
        <p:txBody>
          <a:bodyPr/>
          <a:lstStyle/>
          <a:p>
            <a:r>
              <a:rPr lang="cs-CZ" dirty="0"/>
              <a:t>Karolína Vargová, HC2</a:t>
            </a:r>
          </a:p>
        </p:txBody>
      </p:sp>
    </p:spTree>
    <p:extLst>
      <p:ext uri="{BB962C8B-B14F-4D97-AF65-F5344CB8AC3E}">
        <p14:creationId xmlns:p14="http://schemas.microsoft.com/office/powerpoint/2010/main" val="1788431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38" y="2864743"/>
            <a:ext cx="6002589" cy="3451490"/>
          </a:xfrm>
        </p:spPr>
      </p:pic>
      <p:sp>
        <p:nvSpPr>
          <p:cNvPr id="6" name="TextovéPole 5"/>
          <p:cNvSpPr txBox="1"/>
          <p:nvPr/>
        </p:nvSpPr>
        <p:spPr>
          <a:xfrm>
            <a:off x="785611" y="270456"/>
            <a:ext cx="77144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- rozloha: 7195 km²</a:t>
            </a:r>
          </a:p>
          <a:p>
            <a:pPr marL="285750" indent="-285750">
              <a:buFontTx/>
              <a:buChar char="-"/>
            </a:pPr>
            <a:r>
              <a:rPr lang="cs-CZ" sz="3200" dirty="0"/>
              <a:t>1 178 812 obyvatel</a:t>
            </a:r>
          </a:p>
          <a:p>
            <a:pPr marL="285750" indent="-285750">
              <a:buFontTx/>
              <a:buChar char="-"/>
            </a:pPr>
            <a:r>
              <a:rPr lang="cs-CZ" sz="3200" dirty="0"/>
              <a:t>hlavní město: Brno</a:t>
            </a:r>
          </a:p>
          <a:p>
            <a:pPr marL="285750" indent="-285750">
              <a:buFontTx/>
              <a:buChar char="-"/>
            </a:pPr>
            <a:r>
              <a:rPr lang="cs-CZ" sz="3200" dirty="0"/>
              <a:t>7 okresů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27" y="693896"/>
            <a:ext cx="4933744" cy="434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52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Lokalizační předpoklady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7" y="1835240"/>
            <a:ext cx="9720073" cy="4797380"/>
          </a:xfrm>
        </p:spPr>
        <p:txBody>
          <a:bodyPr/>
          <a:lstStyle/>
          <a:p>
            <a:r>
              <a:rPr lang="cs-CZ" u="sng" dirty="0">
                <a:solidFill>
                  <a:schemeClr val="accent1">
                    <a:lumMod val="75000"/>
                  </a:schemeClr>
                </a:solidFill>
              </a:rPr>
              <a:t>Přírodní</a:t>
            </a:r>
            <a:r>
              <a:rPr lang="cs-CZ" dirty="0"/>
              <a:t> - podnebí: mírný pás</a:t>
            </a:r>
          </a:p>
          <a:p>
            <a:r>
              <a:rPr lang="cs-CZ" dirty="0"/>
              <a:t>            - povrch: vrchoviny, pohoří, …</a:t>
            </a:r>
          </a:p>
          <a:p>
            <a:r>
              <a:rPr lang="cs-CZ" dirty="0"/>
              <a:t>            - vodstvo: řeka Morava, Dyje, Svratka, Svitava</a:t>
            </a:r>
          </a:p>
          <a:p>
            <a:endParaRPr lang="cs-CZ" dirty="0"/>
          </a:p>
          <a:p>
            <a:r>
              <a:rPr lang="cs-CZ" u="sng" dirty="0">
                <a:solidFill>
                  <a:schemeClr val="accent1">
                    <a:lumMod val="75000"/>
                  </a:schemeClr>
                </a:solidFill>
              </a:rPr>
              <a:t>Kulturně historické </a:t>
            </a:r>
            <a:r>
              <a:rPr lang="cs-CZ" dirty="0"/>
              <a:t>- krajinné a kulturně historické areály</a:t>
            </a:r>
          </a:p>
          <a:p>
            <a:r>
              <a:rPr lang="cs-CZ" dirty="0"/>
              <a:t>                            (Lednicko-valtický, Moravský kras, ...)</a:t>
            </a:r>
          </a:p>
          <a:p>
            <a:pPr marL="0" indent="0">
              <a:buNone/>
            </a:pPr>
            <a:r>
              <a:rPr lang="cs-CZ" dirty="0"/>
              <a:t>                            -Národní park Podyjí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25" y="1573284"/>
            <a:ext cx="4524777" cy="352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29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9" y="0"/>
            <a:ext cx="9720072" cy="1499616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Realizační předpoklady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1313645"/>
            <a:ext cx="9720073" cy="4995715"/>
          </a:xfrm>
        </p:spPr>
        <p:txBody>
          <a:bodyPr/>
          <a:lstStyle/>
          <a:p>
            <a:r>
              <a:rPr lang="cs-CZ" u="sng" dirty="0">
                <a:solidFill>
                  <a:schemeClr val="accent1">
                    <a:lumMod val="75000"/>
                  </a:schemeClr>
                </a:solidFill>
              </a:rPr>
              <a:t>Dopravní</a:t>
            </a:r>
            <a:r>
              <a:rPr lang="cs-CZ" dirty="0"/>
              <a:t> -dálnice D1, D2- D46, D52</a:t>
            </a:r>
          </a:p>
          <a:p>
            <a:pPr marL="0" indent="0">
              <a:buNone/>
            </a:pPr>
            <a:r>
              <a:rPr lang="cs-CZ" dirty="0"/>
              <a:t>               - železniční doprava (po ČR i zahraničí)</a:t>
            </a:r>
          </a:p>
          <a:p>
            <a:pPr marL="0" indent="0">
              <a:buNone/>
            </a:pPr>
            <a:r>
              <a:rPr lang="cs-CZ" dirty="0"/>
              <a:t>               - autobusová doprava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u="sng" dirty="0">
                <a:solidFill>
                  <a:schemeClr val="accent1">
                    <a:lumMod val="75000"/>
                  </a:schemeClr>
                </a:solidFill>
              </a:rPr>
              <a:t>Materiálně-technické</a:t>
            </a:r>
            <a:r>
              <a:rPr lang="cs-CZ" dirty="0"/>
              <a:t>-hotely</a:t>
            </a:r>
          </a:p>
          <a:p>
            <a:pPr marL="0" indent="0">
              <a:buNone/>
            </a:pPr>
            <a:r>
              <a:rPr lang="cs-CZ" dirty="0"/>
              <a:t>                              -penziony</a:t>
            </a:r>
          </a:p>
          <a:p>
            <a:pPr marL="0" indent="0">
              <a:buNone/>
            </a:pPr>
            <a:r>
              <a:rPr lang="cs-CZ" dirty="0"/>
              <a:t>                              - hotely na jednu noc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         Hotel Continental (v centru Brna)</a:t>
            </a:r>
          </a:p>
        </p:txBody>
      </p:sp>
      <p:pic>
        <p:nvPicPr>
          <p:cNvPr id="5" name="Obrázek 4" descr="Obsah obrázku tráva, exteriér, budova, obloha&#10;&#10;Popis vygenerován s velmi vysokou mírou spolehlivosti">
            <a:extLst>
              <a:ext uri="{FF2B5EF4-FFF2-40B4-BE49-F238E27FC236}">
                <a16:creationId xmlns:a16="http://schemas.microsoft.com/office/drawing/2014/main" xmlns="" id="{3CB51E40-2259-41F2-8E94-35C125436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327" y="3607345"/>
            <a:ext cx="4004525" cy="295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54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0"/>
            <a:ext cx="9720072" cy="1335505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Památky v jihomoravském kraji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Vila </a:t>
            </a:r>
            <a:r>
              <a:rPr lang="cs-CZ" dirty="0" err="1"/>
              <a:t>Tugendhat</a:t>
            </a:r>
            <a:r>
              <a:rPr lang="cs-CZ" dirty="0"/>
              <a:t>                                                     Zámek Valtice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Kostel sv. Jakuba                                                hrad Milotice</a:t>
            </a:r>
          </a:p>
        </p:txBody>
      </p:sp>
      <p:pic>
        <p:nvPicPr>
          <p:cNvPr id="5" name="Obrázek 4" descr="Obsah obrázku tráva, exteriér, obloha, budova&#10;&#10;Popis vygenerován s velmi vysokou mírou spolehlivosti">
            <a:extLst>
              <a:ext uri="{FF2B5EF4-FFF2-40B4-BE49-F238E27FC236}">
                <a16:creationId xmlns:a16="http://schemas.microsoft.com/office/drawing/2014/main" xmlns="" id="{73E91E13-57B2-4057-905F-DF2C02015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900" y="1151521"/>
            <a:ext cx="3537995" cy="2025115"/>
          </a:xfrm>
          <a:prstGeom prst="rect">
            <a:avLst/>
          </a:prstGeom>
        </p:spPr>
      </p:pic>
      <p:pic>
        <p:nvPicPr>
          <p:cNvPr id="7" name="Obrázek 6" descr="Obsah obrázku budova, exteriér, obloha, tráva&#10;&#10;Popis vygenerován s velmi vysokou mírou spolehlivosti">
            <a:extLst>
              <a:ext uri="{FF2B5EF4-FFF2-40B4-BE49-F238E27FC236}">
                <a16:creationId xmlns:a16="http://schemas.microsoft.com/office/drawing/2014/main" xmlns="" id="{187680F9-6762-42C4-8EEC-42BD0D08F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606" y="1112852"/>
            <a:ext cx="3241638" cy="2157163"/>
          </a:xfrm>
          <a:prstGeom prst="rect">
            <a:avLst/>
          </a:prstGeom>
        </p:spPr>
      </p:pic>
      <p:pic>
        <p:nvPicPr>
          <p:cNvPr id="9" name="Obrázek 8" descr="Obsah obrázku obloha, budova, exteriér, kostel&#10;&#10;Popis vygenerován s velmi vysokou mírou spolehlivosti">
            <a:extLst>
              <a:ext uri="{FF2B5EF4-FFF2-40B4-BE49-F238E27FC236}">
                <a16:creationId xmlns:a16="http://schemas.microsoft.com/office/drawing/2014/main" xmlns="" id="{3A11FB95-E4F2-4F6F-909F-E39762BC7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028" y="3681365"/>
            <a:ext cx="2819739" cy="296137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E74FA07B-29B1-471F-B242-3FA5137659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8817" y="4254031"/>
            <a:ext cx="3963183" cy="260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22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0640" y="0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cs-CZ" sz="9600" dirty="0" err="1">
                <a:solidFill>
                  <a:schemeClr val="accent1">
                    <a:lumMod val="75000"/>
                  </a:schemeClr>
                </a:solidFill>
              </a:rPr>
              <a:t>brno</a:t>
            </a:r>
            <a:endParaRPr lang="cs-CZ" sz="9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7882" y="1310185"/>
            <a:ext cx="10306319" cy="499917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                                                                                          znak města</a:t>
            </a:r>
          </a:p>
          <a:p>
            <a:pPr marL="0" indent="0">
              <a:buNone/>
            </a:pPr>
            <a:r>
              <a:rPr lang="cs-CZ" dirty="0"/>
              <a:t>- druhé největší město ČR, Moravy                                          </a:t>
            </a:r>
          </a:p>
          <a:p>
            <a:endParaRPr lang="cs-CZ" dirty="0"/>
          </a:p>
          <a:p>
            <a:r>
              <a:rPr lang="cs-CZ" dirty="0"/>
              <a:t>- bývalé hlavní město Moravy</a:t>
            </a:r>
          </a:p>
          <a:p>
            <a:endParaRPr lang="cs-CZ" dirty="0"/>
          </a:p>
          <a:p>
            <a:r>
              <a:rPr lang="cs-CZ" dirty="0"/>
              <a:t>-380 tisíc obyvatel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-Brno je centrem soudní České republiky</a:t>
            </a:r>
          </a:p>
          <a:p>
            <a:endParaRPr lang="cs-CZ" dirty="0"/>
          </a:p>
          <a:p>
            <a:r>
              <a:rPr lang="cs-CZ" dirty="0"/>
              <a:t>-stalo se totiž sídlem jak Ústavního soudu, Nejvyššího soudu, Nejvyššího správního soudu i Nejvyššího státního zastupitelství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60" y="2512620"/>
            <a:ext cx="4617241" cy="25943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402" y="441473"/>
            <a:ext cx="1422310" cy="165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16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lokalizační a realizační předpoklady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cr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v brně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u="sng" dirty="0">
                <a:solidFill>
                  <a:schemeClr val="accent1">
                    <a:lumMod val="75000"/>
                  </a:schemeClr>
                </a:solidFill>
              </a:rPr>
              <a:t>Kulturně-historické</a:t>
            </a:r>
            <a:r>
              <a:rPr lang="cs-CZ" dirty="0"/>
              <a:t>- mnoho památek</a:t>
            </a:r>
          </a:p>
          <a:p>
            <a:r>
              <a:rPr lang="cs-CZ" dirty="0"/>
              <a:t>                          - muzea</a:t>
            </a:r>
          </a:p>
          <a:p>
            <a:r>
              <a:rPr lang="cs-CZ" dirty="0"/>
              <a:t>                          -galerie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u="sng" dirty="0">
                <a:solidFill>
                  <a:schemeClr val="accent1">
                    <a:lumMod val="75000"/>
                  </a:schemeClr>
                </a:solidFill>
              </a:rPr>
              <a:t>Dopravní</a:t>
            </a:r>
            <a:r>
              <a:rPr lang="cs-CZ" dirty="0"/>
              <a:t>- dobré spoje</a:t>
            </a:r>
          </a:p>
          <a:p>
            <a:r>
              <a:rPr lang="cs-CZ" dirty="0"/>
              <a:t>             - dobrá dostupnost</a:t>
            </a:r>
          </a:p>
          <a:p>
            <a:endParaRPr lang="cs-CZ" u="sng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u="sng" dirty="0">
                <a:solidFill>
                  <a:schemeClr val="accent1">
                    <a:lumMod val="75000"/>
                  </a:schemeClr>
                </a:solidFill>
              </a:rPr>
              <a:t>Materiálně-technické</a:t>
            </a:r>
            <a:r>
              <a:rPr lang="cs-CZ" dirty="0"/>
              <a:t>- hotely                                     technické muzeum v Brně</a:t>
            </a:r>
          </a:p>
          <a:p>
            <a:r>
              <a:rPr lang="cs-CZ" dirty="0"/>
              <a:t>                              - penziony</a:t>
            </a:r>
          </a:p>
        </p:txBody>
      </p:sp>
      <p:pic>
        <p:nvPicPr>
          <p:cNvPr id="5" name="Obrázek 4" descr="Obsah obrázku interiér, strop&#10;&#10;Popis vygenerován s velmi vysokou mírou spolehlivosti">
            <a:extLst>
              <a:ext uri="{FF2B5EF4-FFF2-40B4-BE49-F238E27FC236}">
                <a16:creationId xmlns:a16="http://schemas.microsoft.com/office/drawing/2014/main" xmlns="" id="{551687D0-88F9-4465-A019-40B1B8CE7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788" y="1900989"/>
            <a:ext cx="3966892" cy="297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67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0"/>
            <a:ext cx="9720072" cy="1712846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Památky v brně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310062"/>
            <a:ext cx="9720073" cy="4023360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Hrad Špilberk                                                         náměstí svobody v Brně</a:t>
            </a:r>
          </a:p>
          <a:p>
            <a:endParaRPr lang="cs-CZ" b="1" dirty="0"/>
          </a:p>
          <a:p>
            <a:endParaRPr lang="cs-CZ" b="1" dirty="0"/>
          </a:p>
          <a:p>
            <a:pPr marL="0" indent="0">
              <a:buNone/>
            </a:pPr>
            <a:r>
              <a:rPr lang="cs-CZ" b="1" dirty="0"/>
              <a:t>Katedrála sv. Petra a Pavla</a:t>
            </a:r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  <p:pic>
        <p:nvPicPr>
          <p:cNvPr id="5" name="Obrázek 4" descr="Obsah obrázku budova, exteriér, tráva, obloha&#10;&#10;Popis vygenerován s velmi vysokou mírou spolehlivosti">
            <a:extLst>
              <a:ext uri="{FF2B5EF4-FFF2-40B4-BE49-F238E27FC236}">
                <a16:creationId xmlns:a16="http://schemas.microsoft.com/office/drawing/2014/main" xmlns="" id="{651BAF69-1D8B-4AF3-ABC5-8049E7CB7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804" y="1712846"/>
            <a:ext cx="2810360" cy="1863391"/>
          </a:xfrm>
          <a:prstGeom prst="rect">
            <a:avLst/>
          </a:prstGeom>
        </p:spPr>
      </p:pic>
      <p:pic>
        <p:nvPicPr>
          <p:cNvPr id="13" name="Obrázek 12" descr="Obsah obrázku obloha, exteriér, budova, dům&#10;&#10;Popis vygenerován s velmi vysokou mírou spolehlivosti">
            <a:extLst>
              <a:ext uri="{FF2B5EF4-FFF2-40B4-BE49-F238E27FC236}">
                <a16:creationId xmlns:a16="http://schemas.microsoft.com/office/drawing/2014/main" xmlns="" id="{D682F707-2171-4119-BED0-186A8A0CF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478" y="4213458"/>
            <a:ext cx="3602238" cy="2477807"/>
          </a:xfrm>
          <a:prstGeom prst="rect">
            <a:avLst/>
          </a:prstGeom>
        </p:spPr>
      </p:pic>
      <p:pic>
        <p:nvPicPr>
          <p:cNvPr id="15" name="Obrázek 14" descr="Obsah obrázku budova, obloha, exteriér, silnice&#10;&#10;Popis vygenerován s velmi vysokou mírou spolehlivosti">
            <a:extLst>
              <a:ext uri="{FF2B5EF4-FFF2-40B4-BE49-F238E27FC236}">
                <a16:creationId xmlns:a16="http://schemas.microsoft.com/office/drawing/2014/main" xmlns="" id="{F5260767-1A21-4FAF-A2CF-4F1F0AACC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617" y="3082839"/>
            <a:ext cx="3903583" cy="247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62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109182"/>
            <a:ext cx="9720072" cy="1499616"/>
          </a:xfrm>
        </p:spPr>
        <p:txBody>
          <a:bodyPr>
            <a:normAutofit/>
          </a:bodyPr>
          <a:lstStyle/>
          <a:p>
            <a:pPr algn="just"/>
            <a:r>
              <a:rPr lang="cs-CZ" sz="9600" dirty="0">
                <a:solidFill>
                  <a:schemeClr val="accent1">
                    <a:lumMod val="75000"/>
                  </a:schemeClr>
                </a:solidFill>
              </a:rPr>
              <a:t>            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1351128"/>
            <a:ext cx="9720073" cy="4958232"/>
          </a:xfrm>
        </p:spPr>
        <p:txBody>
          <a:bodyPr>
            <a:normAutofit fontScale="92500" lnSpcReduction="10000"/>
          </a:bodyPr>
          <a:lstStyle/>
          <a:p>
            <a:pPr marL="1225296" lvl="8" indent="0">
              <a:buNone/>
            </a:pPr>
            <a:r>
              <a:rPr lang="cs-CZ" sz="4000" dirty="0">
                <a:hlinkClick r:id="rId2"/>
              </a:rPr>
              <a:t>https://www.brno.cz/uvodni-strana/</a:t>
            </a:r>
            <a:endParaRPr lang="cs-CZ" sz="4000" dirty="0"/>
          </a:p>
          <a:p>
            <a:pPr marL="1225296" lvl="8" indent="0">
              <a:buNone/>
            </a:pPr>
            <a:r>
              <a:rPr lang="cs-CZ" sz="4000" dirty="0">
                <a:hlinkClick r:id="rId3"/>
              </a:rPr>
              <a:t>https://cs.wikipedia.org/wiki/Brno</a:t>
            </a:r>
            <a:endParaRPr lang="cs-CZ" sz="4000" dirty="0"/>
          </a:p>
          <a:p>
            <a:pPr marL="1225296" lvl="8" indent="0">
              <a:buNone/>
            </a:pPr>
            <a:r>
              <a:rPr lang="cs-CZ" sz="4000" dirty="0">
                <a:hlinkClick r:id="rId4"/>
              </a:rPr>
              <a:t>https://www.google.cz/imghp?hl=cs</a:t>
            </a:r>
            <a:endParaRPr lang="cs-CZ" sz="4000" dirty="0"/>
          </a:p>
          <a:p>
            <a:pPr marL="1225296" lvl="8" indent="0">
              <a:buNone/>
            </a:pPr>
            <a:r>
              <a:rPr lang="cs-CZ" sz="4000" dirty="0">
                <a:hlinkClick r:id="rId5"/>
              </a:rPr>
              <a:t>https://www.businessinfo.cz/cs/clanky/charakteristika-jihomoravskeho-kraje-1967.html</a:t>
            </a:r>
            <a:endParaRPr lang="cs-CZ" sz="4000" dirty="0"/>
          </a:p>
          <a:p>
            <a:pPr marL="1225296" lvl="8" indent="0">
              <a:buNone/>
            </a:pPr>
            <a:r>
              <a:rPr lang="cs-CZ" sz="4000" dirty="0">
                <a:hlinkClick r:id="rId6"/>
              </a:rPr>
              <a:t>http://www.brno.me/pamatky.php</a:t>
            </a:r>
            <a:endParaRPr lang="cs-CZ" sz="4000" dirty="0"/>
          </a:p>
          <a:p>
            <a:pPr marL="1225296" lvl="8" indent="0">
              <a:buNone/>
            </a:pPr>
            <a:r>
              <a:rPr lang="cs-CZ" sz="4000" dirty="0">
                <a:hlinkClick r:id="rId7"/>
              </a:rPr>
              <a:t>https://www.tripadvisor.cz/Attractions-g2423267-Activities-c47-South_Moravian_Region_Moravia.html</a:t>
            </a:r>
            <a:endParaRPr lang="cs-CZ" sz="4000" dirty="0"/>
          </a:p>
          <a:p>
            <a:pPr marL="1225296" lvl="8" indent="0">
              <a:buNone/>
            </a:pP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458224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110</TotalTime>
  <Words>177</Words>
  <Application>Microsoft Office PowerPoint</Application>
  <PresentationFormat>Širokoúhlá obrazovka</PresentationFormat>
  <Paragraphs>68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Tw Cen MT</vt:lpstr>
      <vt:lpstr>Tw Cen MT Condensed</vt:lpstr>
      <vt:lpstr>Wingdings 3</vt:lpstr>
      <vt:lpstr>Integrál</vt:lpstr>
      <vt:lpstr>jihomoravský kraj</vt:lpstr>
      <vt:lpstr>Prezentace aplikace PowerPoint</vt:lpstr>
      <vt:lpstr>Lokalizační předpoklady</vt:lpstr>
      <vt:lpstr>Realizační předpoklady</vt:lpstr>
      <vt:lpstr>Památky v jihomoravském kraji</vt:lpstr>
      <vt:lpstr>brno</vt:lpstr>
      <vt:lpstr>lokalizační a realizační předpoklady cr v brně</vt:lpstr>
      <vt:lpstr>Památky v brně</vt:lpstr>
      <vt:lpstr>             zdroje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Brněnský kraj</dc:title>
  <dc:creator>Vargová Karolína</dc:creator>
  <cp:lastModifiedBy>Hana Trinerová</cp:lastModifiedBy>
  <cp:revision>12</cp:revision>
  <dcterms:created xsi:type="dcterms:W3CDTF">2018-09-17T11:03:27Z</dcterms:created>
  <dcterms:modified xsi:type="dcterms:W3CDTF">2018-11-08T09:17:41Z</dcterms:modified>
</cp:coreProperties>
</file>