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png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cs" sz="6000"/>
              <a:t>Židovství - Judaismus</a:t>
            </a:r>
          </a:p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1082050" y="2423147"/>
            <a:ext cx="7099499" cy="85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Pavel Novák, Roman Budějský, Tereza Dvořáková, Veronika Velichová, Zuzana Veselá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/>
              <a:t>vyznávání Boha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/>
              <a:t>posvátná kniha Tóra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/>
              <a:t>mužský rituál BAR- MICVA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/>
              <a:t>pravidla Košér</a:t>
            </a:r>
          </a:p>
          <a:p>
            <a:pPr indent="-431800" lvl="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/>
              <a:t>základní důkazy náboženské způsobilosti= tfilin a talit</a:t>
            </a: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cs"/>
              <a:t>Výpisky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cs" sz="4800"/>
              <a:t>Děkujeme za pozornost</a:t>
            </a:r>
          </a:p>
          <a:p>
            <a:pPr rtl="0" algn="ctr">
              <a:spcBef>
                <a:spcPts val="0"/>
              </a:spcBef>
              <a:buNone/>
            </a:pPr>
            <a:r>
              <a:rPr lang="cs" sz="4800"/>
              <a:t>:)</a:t>
            </a:r>
          </a:p>
          <a:p>
            <a:pPr algn="l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1800"/>
              <a:t>boží jméno = nejposvátnější věc v judaismu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b="1" lang="cs" sz="1800"/>
              <a:t>Tóra= zákon učení </a:t>
            </a:r>
            <a:r>
              <a:rPr lang="cs" sz="1800"/>
              <a:t> </a:t>
            </a:r>
          </a:p>
          <a:p>
            <a:pPr indent="457200" marL="457200" rtl="0">
              <a:spcBef>
                <a:spcPts val="0"/>
              </a:spcBef>
              <a:buNone/>
            </a:pPr>
            <a:r>
              <a:rPr lang="cs" sz="1800"/>
              <a:t> - prvních pět knih hebrejské Bible</a:t>
            </a:r>
          </a:p>
          <a:p>
            <a:pPr indent="457200" marL="457200" rtl="0">
              <a:spcBef>
                <a:spcPts val="0"/>
              </a:spcBef>
              <a:buNone/>
            </a:pPr>
            <a:r>
              <a:rPr lang="cs" sz="1800"/>
              <a:t>- Tóru tvoří Genesis, Exodus, Leviticus, Numeri a Deuteronomium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cs" sz="1800"/>
              <a:t>- prehistorie izraelského národa od stvoření světa přes exodus- útěk z Egypta, zjevení Boha </a:t>
            </a:r>
            <a:r>
              <a:rPr b="1" lang="cs" sz="1800"/>
              <a:t>-&gt;</a:t>
            </a:r>
            <a:r>
              <a:rPr lang="cs" sz="1800"/>
              <a:t> vstup Izraelců do země zaslíbené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cs" sz="4800">
                <a:solidFill>
                  <a:schemeClr val="dk2"/>
                </a:solidFill>
              </a:rPr>
              <a:t>Judaismus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Tóra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25" y="1343975"/>
            <a:ext cx="2966049" cy="35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575" y="2047375"/>
            <a:ext cx="4039687" cy="22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Kalendář a svátky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nisan-</a:t>
            </a:r>
            <a:r>
              <a:rPr lang="cs" sz="1800"/>
              <a:t> březen až duben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ijar</a:t>
            </a:r>
            <a:r>
              <a:rPr lang="cs" sz="1800"/>
              <a:t>- duben až květen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sivan</a:t>
            </a:r>
            <a:r>
              <a:rPr lang="cs" sz="1800"/>
              <a:t>- květen až červen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tamuz</a:t>
            </a:r>
            <a:r>
              <a:rPr lang="cs" sz="1800"/>
              <a:t>- červen až červenec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av-</a:t>
            </a:r>
            <a:r>
              <a:rPr lang="cs" sz="1800"/>
              <a:t> červenec až srpen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elul</a:t>
            </a:r>
            <a:r>
              <a:rPr lang="cs" sz="1800"/>
              <a:t>- srpen až září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tišri</a:t>
            </a:r>
            <a:r>
              <a:rPr lang="cs" sz="1800"/>
              <a:t>- září až říjen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c</a:t>
            </a:r>
            <a:r>
              <a:rPr b="1" lang="cs" sz="1800"/>
              <a:t>hešvan</a:t>
            </a:r>
            <a:r>
              <a:rPr lang="cs" sz="1800"/>
              <a:t>- říjen až listopad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kislev</a:t>
            </a:r>
            <a:r>
              <a:rPr lang="cs" sz="1800"/>
              <a:t>- listopad až prosinec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tevet</a:t>
            </a:r>
            <a:r>
              <a:rPr lang="cs" sz="1800"/>
              <a:t>- prosinec až leden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šva</a:t>
            </a:r>
            <a:r>
              <a:rPr lang="cs" sz="1800"/>
              <a:t>t- leden až únor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cs" sz="1800"/>
              <a:t>adar</a:t>
            </a:r>
            <a:r>
              <a:rPr lang="cs" sz="1800"/>
              <a:t>- únor až březen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7306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cs" sz="1800"/>
              <a:t>Šabat</a:t>
            </a:r>
            <a:r>
              <a:rPr lang="cs" sz="1800"/>
              <a:t>- den odpočinku, sedmý den v týdnu daný desaterem</a:t>
            </a:r>
          </a:p>
          <a:p>
            <a:pPr rtl="0">
              <a:spcBef>
                <a:spcPts val="0"/>
              </a:spcBef>
              <a:buNone/>
            </a:pPr>
            <a:r>
              <a:rPr b="1" lang="cs" sz="1800"/>
              <a:t>Pesach</a:t>
            </a:r>
            <a:r>
              <a:rPr lang="cs" sz="1800"/>
              <a:t>- velikonoce</a:t>
            </a:r>
          </a:p>
          <a:p>
            <a:pPr rtl="0">
              <a:spcBef>
                <a:spcPts val="0"/>
              </a:spcBef>
              <a:buNone/>
            </a:pPr>
            <a:r>
              <a:rPr b="1" lang="cs" sz="1800"/>
              <a:t>Rošha-šana</a:t>
            </a:r>
            <a:r>
              <a:rPr lang="cs" sz="1800"/>
              <a:t>- židovský nový rok</a:t>
            </a:r>
          </a:p>
          <a:p>
            <a:pPr rtl="0">
              <a:spcBef>
                <a:spcPts val="0"/>
              </a:spcBef>
              <a:buNone/>
            </a:pPr>
            <a:r>
              <a:rPr b="1" lang="cs" sz="1800"/>
              <a:t>Chanuka</a:t>
            </a:r>
            <a:r>
              <a:rPr lang="cs" sz="1800"/>
              <a:t>- svátek světel, znovuzasvěcení chrámu</a:t>
            </a:r>
          </a:p>
          <a:p>
            <a:pPr rtl="0">
              <a:spcBef>
                <a:spcPts val="0"/>
              </a:spcBef>
              <a:buNone/>
            </a:pPr>
            <a:r>
              <a:rPr b="1" lang="cs" sz="1800"/>
              <a:t>Tu-bi-švat</a:t>
            </a:r>
            <a:r>
              <a:rPr lang="cs" sz="1800"/>
              <a:t>- nový rok stromů</a:t>
            </a:r>
          </a:p>
          <a:p>
            <a:pPr>
              <a:spcBef>
                <a:spcPts val="0"/>
              </a:spcBef>
              <a:buNone/>
            </a:pPr>
            <a:r>
              <a:rPr b="1" lang="cs" sz="1800"/>
              <a:t>Purim</a:t>
            </a:r>
            <a:r>
              <a:rPr lang="cs" sz="1800"/>
              <a:t>- svátek připomínající záchranu Židů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2400"/>
              <a:t>život začíná v osmém dni po narození= OBŘÍZKA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b="1" lang="cs" sz="2400"/>
              <a:t>OBŘÍZKA</a:t>
            </a:r>
            <a:r>
              <a:rPr lang="cs" sz="2400"/>
              <a:t>= znamení smlouvy s bohem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2400"/>
              <a:t>během obřadu dostává hebrejské jméno</a:t>
            </a: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Životní cyklus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2400"/>
              <a:t>chlapec do 13 let považován za chlapce (dívka do 12let)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2400"/>
              <a:t>13ti letý chlapec podstupuje obřad bar- micva 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2400"/>
              <a:t>vyvolán k Tóře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2400"/>
              <a:t>dostává svůj talit a tfilin -&gt;nábožensky způsobilý</a:t>
            </a: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BAR- MICVA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marL="457200">
              <a:spcBef>
                <a:spcPts val="0"/>
              </a:spcBef>
              <a:buNone/>
            </a:pPr>
            <a:r>
              <a:rPr lang="cs"/>
              <a:t>Talit a tfilin </a:t>
            </a:r>
            <a:r>
              <a:rPr lang="cs" sz="3600"/>
              <a:t>(modlitební řemínky)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75" y="1244250"/>
            <a:ext cx="3920849" cy="33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475" y="1244250"/>
            <a:ext cx="2923200" cy="35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= </a:t>
            </a:r>
            <a:r>
              <a:rPr lang="cs" sz="1800"/>
              <a:t>rituálně čistý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1800"/>
              <a:t>vše co je povolené vhodné nebo správné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1800"/>
              <a:t>všechno určuje Tóra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1800"/>
              <a:t>stanovené druhy zvířat, která jsou povolena k jídlu i která jsou zakázána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1800"/>
              <a:t>Př.: zákaz požívání krve</a:t>
            </a:r>
          </a:p>
          <a:p>
            <a:pPr indent="-342900" lvl="2" marL="13716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1800"/>
              <a:t>z ryb mohou jíst pouze ty které mají ploutve a šupiny</a:t>
            </a:r>
          </a:p>
          <a:p>
            <a:pPr indent="-342900" lvl="2" marL="13716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-"/>
            </a:pPr>
            <a:r>
              <a:rPr lang="cs" sz="1800"/>
              <a:t>zákaz mísení masovitých a mléčných potravin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cs" sz="1800"/>
              <a:t>“Nechceš vařit mládě v mléce jeho matky”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cs" sz="1800"/>
              <a:t>ŠCHITA= rituální porážka zvířat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Košér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300" y="305400"/>
            <a:ext cx="5762625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