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9" r:id="rId5"/>
    <p:sldId id="267" r:id="rId6"/>
    <p:sldId id="262" r:id="rId7"/>
    <p:sldId id="260" r:id="rId8"/>
    <p:sldId id="257" r:id="rId9"/>
    <p:sldId id="268" r:id="rId10"/>
    <p:sldId id="25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48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8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0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29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6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16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55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3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96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40000"/>
                <a:lumOff val="60000"/>
              </a:schemeClr>
            </a:gs>
            <a:gs pos="32000">
              <a:srgbClr val="EEEB67"/>
            </a:gs>
            <a:gs pos="100000">
              <a:schemeClr val="accent2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1E41-664B-424E-8068-E35DCB5B82F0}" type="datetimeFigureOut">
              <a:rPr lang="cs-CZ" smtClean="0"/>
              <a:pPr/>
              <a:t>30.10.2019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E745-C2EF-470D-BD2A-ACD7C76A3F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944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s.wikipedia.org/wiki/Ivan_Olbrach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Ivan_Andrejevi%C4%8D_Kryl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.wikipedia.org/wiki/Ivan_Andrejevi%C4%8D_Kryl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s.wikipedia.org/wiki/Jean_de_La_Fontain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018" y="2132856"/>
            <a:ext cx="8229600" cy="1143000"/>
          </a:xfrm>
        </p:spPr>
        <p:txBody>
          <a:bodyPr/>
          <a:lstStyle/>
          <a:p>
            <a:r>
              <a:rPr lang="cs-CZ" b="1" dirty="0" smtClean="0"/>
              <a:t>BAJKY – klasické a moderní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96470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……. když zvířata  jednají jako lidé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05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665616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>
                <a:solidFill>
                  <a:schemeClr val="bg1"/>
                </a:solidFill>
              </a:rPr>
              <a:t>Český představitel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/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  <a:hlinkClick r:id="rId2" action="ppaction://hlinkfile" tooltip="Ivan Olbracht"/>
              </a:rPr>
              <a:t>Ivan Olbracht</a:t>
            </a:r>
            <a:r>
              <a:rPr lang="cs-CZ" sz="3600" dirty="0">
                <a:solidFill>
                  <a:schemeClr val="bg1"/>
                </a:solidFill>
              </a:rPr>
              <a:t> (1882–1952)</a:t>
            </a:r>
            <a:br>
              <a:rPr lang="cs-CZ" sz="3600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3" y="3501008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O mudrci Bidpajovi a jeho </a:t>
            </a:r>
            <a:r>
              <a:rPr lang="cs-CZ" sz="2800" b="1" dirty="0" smtClean="0">
                <a:solidFill>
                  <a:schemeClr val="bg1"/>
                </a:solidFill>
              </a:rPr>
              <a:t>zvířátkách</a:t>
            </a:r>
          </a:p>
          <a:p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zpracování </a:t>
            </a:r>
            <a:r>
              <a:rPr lang="cs-CZ" sz="2800" dirty="0">
                <a:solidFill>
                  <a:schemeClr val="bg1"/>
                </a:solidFill>
              </a:rPr>
              <a:t>staroindických bajek </a:t>
            </a:r>
            <a:endParaRPr lang="cs-CZ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5544"/>
            <a:ext cx="2504876" cy="37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bajek pro náš účel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latin typeface="Times New Roman" pitchFamily="18" charset="0"/>
              </a:rPr>
              <a:t>bajky</a:t>
            </a:r>
            <a:r>
              <a:rPr lang="cs-CZ" dirty="0">
                <a:latin typeface="Times New Roman" pitchFamily="18" charset="0"/>
              </a:rPr>
              <a:t>, které vznikaly v dávných dobách =  </a:t>
            </a:r>
            <a:r>
              <a:rPr lang="cs-CZ" b="1" u="sng" dirty="0">
                <a:latin typeface="Times New Roman" pitchFamily="18" charset="0"/>
              </a:rPr>
              <a:t>bajky </a:t>
            </a:r>
            <a:r>
              <a:rPr lang="cs-CZ" b="1" u="sng" dirty="0" smtClean="0">
                <a:latin typeface="Times New Roman" pitchFamily="18" charset="0"/>
              </a:rPr>
              <a:t>klasické</a:t>
            </a:r>
          </a:p>
          <a:p>
            <a:pPr algn="just"/>
            <a:endParaRPr lang="cs-CZ" u="sng" dirty="0">
              <a:latin typeface="Times New Roman" pitchFamily="18" charset="0"/>
            </a:endParaRPr>
          </a:p>
          <a:p>
            <a:pPr algn="just"/>
            <a:r>
              <a:rPr lang="cs-CZ" dirty="0" smtClean="0">
                <a:latin typeface="Times New Roman" pitchFamily="18" charset="0"/>
              </a:rPr>
              <a:t>bajky </a:t>
            </a:r>
            <a:r>
              <a:rPr lang="cs-CZ" dirty="0">
                <a:latin typeface="Times New Roman" pitchFamily="18" charset="0"/>
              </a:rPr>
              <a:t>současných autorů  = </a:t>
            </a:r>
            <a:r>
              <a:rPr lang="cs-CZ" b="1" u="sng" dirty="0">
                <a:latin typeface="Times New Roman" pitchFamily="18" charset="0"/>
              </a:rPr>
              <a:t>bajky </a:t>
            </a:r>
            <a:r>
              <a:rPr lang="cs-CZ" b="1" u="sng" dirty="0" smtClean="0">
                <a:latin typeface="Times New Roman" pitchFamily="18" charset="0"/>
              </a:rPr>
              <a:t>moderní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52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Žáček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*1945</a:t>
            </a:r>
          </a:p>
          <a:p>
            <a:r>
              <a:rPr lang="cs-CZ" dirty="0"/>
              <a:t>č</a:t>
            </a:r>
            <a:r>
              <a:rPr lang="cs-CZ" dirty="0" smtClean="0"/>
              <a:t>eský spisovatel a překladatel</a:t>
            </a:r>
          </a:p>
          <a:p>
            <a:r>
              <a:rPr lang="cs-CZ" dirty="0" smtClean="0"/>
              <a:t>žije v Praze (ženatý, děti, vnuci)</a:t>
            </a:r>
          </a:p>
          <a:p>
            <a:r>
              <a:rPr lang="cs-CZ" dirty="0"/>
              <a:t>p</a:t>
            </a:r>
            <a:r>
              <a:rPr lang="cs-CZ" dirty="0" smtClean="0"/>
              <a:t>ůvodně studoval technický obor</a:t>
            </a:r>
          </a:p>
          <a:p>
            <a:r>
              <a:rPr lang="cs-CZ" dirty="0"/>
              <a:t>p</a:t>
            </a:r>
            <a:r>
              <a:rPr lang="cs-CZ" dirty="0" smtClean="0"/>
              <a:t>řešel ke psaní</a:t>
            </a:r>
          </a:p>
          <a:p>
            <a:r>
              <a:rPr lang="cs-CZ" dirty="0"/>
              <a:t>j</a:t>
            </a:r>
            <a:r>
              <a:rPr lang="cs-CZ" dirty="0" smtClean="0"/>
              <a:t>eho básně jsou plné humoru a nadsázky</a:t>
            </a:r>
          </a:p>
          <a:p>
            <a:r>
              <a:rPr lang="cs-CZ" dirty="0" smtClean="0"/>
              <a:t>Bajky i </a:t>
            </a:r>
            <a:r>
              <a:rPr lang="cs-CZ" dirty="0" err="1" smtClean="0"/>
              <a:t>nebajky</a:t>
            </a:r>
            <a:r>
              <a:rPr lang="cs-CZ" dirty="0" smtClean="0"/>
              <a:t> pro malé i velké děti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08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moderní bajky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Jiří Žáček </a:t>
            </a:r>
            <a:r>
              <a:rPr lang="cs-CZ" dirty="0" smtClean="0"/>
              <a:t>„</a:t>
            </a:r>
            <a:r>
              <a:rPr lang="cs-CZ" i="1" dirty="0" smtClean="0"/>
              <a:t>Mlsná kráva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/>
              <a:t>Vlezla kráva do spíže, </a:t>
            </a:r>
            <a:br>
              <a:rPr lang="cs-CZ" dirty="0"/>
            </a:br>
            <a:r>
              <a:rPr lang="cs-CZ" dirty="0"/>
              <a:t>teď je v stavu beztíže,</a:t>
            </a:r>
            <a:br>
              <a:rPr lang="cs-CZ" dirty="0"/>
            </a:br>
            <a:r>
              <a:rPr lang="cs-CZ" dirty="0"/>
              <a:t>ZDRAVÍ, SÍLU NAJDEŠ V SÝRU – </a:t>
            </a:r>
            <a:br>
              <a:rPr lang="cs-CZ" dirty="0"/>
            </a:br>
            <a:r>
              <a:rPr lang="cs-CZ" dirty="0"/>
              <a:t>ale kráva nezná míru.</a:t>
            </a:r>
            <a:br>
              <a:rPr lang="cs-CZ" dirty="0"/>
            </a:br>
            <a:r>
              <a:rPr lang="cs-CZ" dirty="0"/>
              <a:t>A teď škytá, škyt a škyt, </a:t>
            </a:r>
            <a:br>
              <a:rPr lang="cs-CZ" dirty="0"/>
            </a:br>
            <a:r>
              <a:rPr lang="cs-CZ" dirty="0"/>
              <a:t>bledne, modrá, není fit.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Přežrala se, potvora – </a:t>
            </a:r>
            <a:br>
              <a:rPr lang="cs-CZ" dirty="0"/>
            </a:br>
            <a:r>
              <a:rPr lang="cs-CZ" dirty="0"/>
              <a:t>zavolejte doktora</a:t>
            </a:r>
            <a:r>
              <a:rPr lang="cs-CZ" dirty="0" smtClean="0"/>
              <a:t>!			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Ať jí řekne: Milá krávo, </a:t>
            </a:r>
            <a:br>
              <a:rPr lang="cs-CZ" dirty="0"/>
            </a:br>
            <a:r>
              <a:rPr lang="cs-CZ" dirty="0"/>
              <a:t>přejídat se není zdrávo</a:t>
            </a:r>
            <a:r>
              <a:rPr lang="cs-CZ" dirty="0" smtClean="0"/>
              <a:t>.		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Ten, kdo žere takhle moc, </a:t>
            </a:r>
            <a:br>
              <a:rPr lang="cs-CZ" dirty="0"/>
            </a:br>
            <a:r>
              <a:rPr lang="cs-CZ" dirty="0"/>
              <a:t>zakládá si na nemoc! 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11" descr="MC90019216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24380"/>
            <a:ext cx="3313361" cy="245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25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Něco nového…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latin typeface="Times New Roman" pitchFamily="18" charset="0"/>
              </a:rPr>
              <a:t>Vlastnosti postav nejsou často v bajkách  pojmenovány přímo, ale vyplývají až z jejich jednání a chování.</a:t>
            </a:r>
          </a:p>
          <a:p>
            <a:pPr algn="just"/>
            <a:r>
              <a:rPr lang="cs-CZ" b="1" dirty="0">
                <a:latin typeface="Times New Roman" pitchFamily="18" charset="0"/>
              </a:rPr>
              <a:t>Autor používá tzv. </a:t>
            </a:r>
            <a:r>
              <a:rPr lang="cs-CZ" b="1" u="sng" dirty="0">
                <a:latin typeface="Times New Roman" pitchFamily="18" charset="0"/>
              </a:rPr>
              <a:t>alegorie (jinotaje</a:t>
            </a:r>
            <a:r>
              <a:rPr lang="cs-CZ" b="1" dirty="0">
                <a:latin typeface="Times New Roman" pitchFamily="18" charset="0"/>
              </a:rPr>
              <a:t>).</a:t>
            </a:r>
          </a:p>
          <a:p>
            <a:pPr algn="just"/>
            <a:endParaRPr lang="cs-CZ" b="1" u="sng" dirty="0">
              <a:latin typeface="Times New Roman" pitchFamily="18" charset="0"/>
            </a:endParaRPr>
          </a:p>
          <a:p>
            <a:pPr algn="just"/>
            <a:endParaRPr lang="cs-CZ" b="1" u="sng" dirty="0">
              <a:latin typeface="Times New Roman" pitchFamily="18" charset="0"/>
            </a:endParaRPr>
          </a:p>
          <a:p>
            <a:pPr marL="0" indent="0" algn="just">
              <a:buNone/>
            </a:pPr>
            <a:endParaRPr lang="cs-CZ" b="1" u="sng" dirty="0">
              <a:latin typeface="Times New Roman" pitchFamily="18" charset="0"/>
            </a:endParaRPr>
          </a:p>
          <a:p>
            <a:pPr algn="just"/>
            <a:r>
              <a:rPr lang="cs-CZ" b="1" u="sng" dirty="0">
                <a:latin typeface="Times New Roman" pitchFamily="18" charset="0"/>
              </a:rPr>
              <a:t>alegorie</a:t>
            </a:r>
            <a:r>
              <a:rPr lang="cs-CZ" b="1" dirty="0">
                <a:latin typeface="Times New Roman" pitchFamily="18" charset="0"/>
              </a:rPr>
              <a:t>    =</a:t>
            </a:r>
            <a:r>
              <a:rPr lang="cs-CZ" dirty="0">
                <a:latin typeface="Times New Roman" pitchFamily="18" charset="0"/>
              </a:rPr>
              <a:t>	</a:t>
            </a:r>
            <a:r>
              <a:rPr lang="cs-CZ" b="1" dirty="0">
                <a:latin typeface="Times New Roman" pitchFamily="18" charset="0"/>
              </a:rPr>
              <a:t>způsob nepřímého, obrazného vyjádření děje, abstraktního pojmu nebo určité vlastnosti.</a:t>
            </a:r>
            <a:r>
              <a:rPr lang="cs-CZ" dirty="0">
                <a:latin typeface="Times New Roman" pitchFamily="18" charset="0"/>
              </a:rPr>
              <a:t>	</a:t>
            </a:r>
            <a:endParaRPr lang="cs-CZ" b="1" dirty="0">
              <a:latin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07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Stále něco nového…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u="sng" dirty="0">
                <a:latin typeface="Times New Roman" pitchFamily="18" charset="0"/>
              </a:rPr>
              <a:t>zvířecí jinotaje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</a:rPr>
              <a:t>= přirovnání ke zvířatům podle typických vlastností</a:t>
            </a:r>
          </a:p>
          <a:p>
            <a:pPr marL="0" indent="0" algn="just">
              <a:buNone/>
            </a:pPr>
            <a:endParaRPr lang="cs-CZ" b="1" dirty="0">
              <a:latin typeface="Times New Roman" pitchFamily="18" charset="0"/>
            </a:endParaRPr>
          </a:p>
          <a:p>
            <a:pPr algn="ctr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hladový jako vlk</a:t>
            </a:r>
          </a:p>
          <a:p>
            <a:pPr algn="ctr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moudrý jako sova</a:t>
            </a:r>
          </a:p>
          <a:p>
            <a:pPr algn="ctr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hloupý jako osel</a:t>
            </a:r>
          </a:p>
          <a:p>
            <a:pPr algn="ctr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pyšný jako páv</a:t>
            </a:r>
          </a:p>
          <a:p>
            <a:pPr algn="ctr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vychytralý jako liška</a:t>
            </a:r>
          </a:p>
          <a:p>
            <a:pPr algn="ctr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tlustý jako prase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0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Procvičení a příklady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Times New Roman" pitchFamily="18" charset="0"/>
              </a:rPr>
              <a:t>Přiřaď k sobě správně obě části </a:t>
            </a:r>
            <a:r>
              <a:rPr lang="cs-CZ" b="1" dirty="0" smtClean="0">
                <a:latin typeface="Times New Roman" pitchFamily="18" charset="0"/>
              </a:rPr>
              <a:t>přísloví:</a:t>
            </a:r>
            <a:endParaRPr lang="cs-CZ" b="1" dirty="0">
              <a:latin typeface="Times New Roman" pitchFamily="18" charset="0"/>
            </a:endParaRPr>
          </a:p>
          <a:p>
            <a:endParaRPr lang="cs-CZ" b="1" dirty="0">
              <a:latin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</a:rPr>
              <a:t>Komu se nelení,                              doma nejlíp.</a:t>
            </a:r>
          </a:p>
          <a:p>
            <a:r>
              <a:rPr lang="cs-CZ" dirty="0">
                <a:latin typeface="Times New Roman" pitchFamily="18" charset="0"/>
              </a:rPr>
              <a:t>Lepší vrabec v hrsti                        tomu se zelení.</a:t>
            </a:r>
          </a:p>
          <a:p>
            <a:r>
              <a:rPr lang="cs-CZ" dirty="0">
                <a:latin typeface="Times New Roman" pitchFamily="18" charset="0"/>
              </a:rPr>
              <a:t>Všude dobře                                    než holub na střeše.</a:t>
            </a:r>
          </a:p>
          <a:p>
            <a:r>
              <a:rPr lang="cs-CZ" dirty="0">
                <a:latin typeface="Times New Roman" pitchFamily="18" charset="0"/>
              </a:rPr>
              <a:t>Jak se do lesa volá,                         břehy mele.</a:t>
            </a:r>
          </a:p>
          <a:p>
            <a:r>
              <a:rPr lang="cs-CZ" dirty="0">
                <a:latin typeface="Times New Roman" pitchFamily="18" charset="0"/>
              </a:rPr>
              <a:t>Tichá voda                                      tak se z lesa ozývá.</a:t>
            </a:r>
          </a:p>
          <a:p>
            <a:r>
              <a:rPr lang="cs-CZ" dirty="0">
                <a:latin typeface="Times New Roman" pitchFamily="18" charset="0"/>
              </a:rPr>
              <a:t>Kdo jinému jámu kopá,                  nejsou koláče.</a:t>
            </a:r>
          </a:p>
          <a:p>
            <a:r>
              <a:rPr lang="cs-CZ" dirty="0">
                <a:latin typeface="Times New Roman" pitchFamily="18" charset="0"/>
              </a:rPr>
              <a:t>Bez práce                                        sám do ní padá.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23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Procvičujeme dále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atin typeface="Times New Roman" pitchFamily="18" charset="0"/>
              </a:rPr>
              <a:t>Znáš nějaké pranostiky vztahující se k měsíci:</a:t>
            </a:r>
          </a:p>
          <a:p>
            <a:r>
              <a:rPr lang="cs-CZ" dirty="0">
                <a:latin typeface="Times New Roman" pitchFamily="18" charset="0"/>
              </a:rPr>
              <a:t>ú</a:t>
            </a:r>
            <a:r>
              <a:rPr lang="cs-CZ" dirty="0" smtClean="0">
                <a:latin typeface="Times New Roman" pitchFamily="18" charset="0"/>
              </a:rPr>
              <a:t>nor 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</a:rPr>
              <a:t>březen</a:t>
            </a:r>
          </a:p>
          <a:p>
            <a:endParaRPr lang="cs-CZ" dirty="0">
              <a:latin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</a:rPr>
              <a:t>červen</a:t>
            </a:r>
          </a:p>
          <a:p>
            <a:pPr marL="0" indent="0">
              <a:buNone/>
            </a:pPr>
            <a:endParaRPr lang="cs-CZ" dirty="0" smtClean="0">
              <a:latin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</a:rPr>
              <a:t>září</a:t>
            </a:r>
            <a:endParaRPr lang="cs-CZ" dirty="0">
              <a:latin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92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Zkouška znalostí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cs-CZ" b="1" dirty="0"/>
              <a:t>Jaké tvrzení </a:t>
            </a:r>
            <a:r>
              <a:rPr lang="cs-CZ" b="1" dirty="0">
                <a:solidFill>
                  <a:schemeClr val="bg1"/>
                </a:solidFill>
              </a:rPr>
              <a:t>není</a:t>
            </a:r>
            <a:r>
              <a:rPr lang="cs-CZ" b="1" dirty="0"/>
              <a:t>  správné?</a:t>
            </a:r>
          </a:p>
          <a:p>
            <a:pPr marL="0" indent="0" fontAlgn="t">
              <a:buNone/>
            </a:pPr>
            <a:r>
              <a:rPr lang="cs-CZ" dirty="0"/>
              <a:t>a/   Za zakladatele bajky je považován Ezop.</a:t>
            </a:r>
          </a:p>
          <a:p>
            <a:pPr marL="0" indent="0" fontAlgn="t">
              <a:buNone/>
            </a:pPr>
            <a:r>
              <a:rPr lang="cs-CZ" dirty="0"/>
              <a:t>b/  Mezi tvůrce bajek patří Jiří Žáček, Jean de La </a:t>
            </a:r>
            <a:r>
              <a:rPr lang="cs-CZ" dirty="0" err="1"/>
              <a:t>Fontaine</a:t>
            </a:r>
            <a:r>
              <a:rPr lang="cs-CZ" dirty="0"/>
              <a:t> a Václav Havel.</a:t>
            </a:r>
          </a:p>
          <a:p>
            <a:pPr marL="0" indent="0" fontAlgn="t">
              <a:buNone/>
            </a:pPr>
            <a:r>
              <a:rPr lang="cs-CZ" dirty="0"/>
              <a:t>c/  Hlavními postavami jsou často zvířata.</a:t>
            </a:r>
          </a:p>
          <a:p>
            <a:pPr marL="0" indent="0" fontAlgn="t">
              <a:buNone/>
            </a:pPr>
            <a:r>
              <a:rPr lang="cs-CZ" dirty="0"/>
              <a:t>d/  Z bajek vyplývá mravní ponaučení</a:t>
            </a:r>
            <a:r>
              <a:rPr lang="cs-CZ" dirty="0" smtClean="0"/>
              <a:t>.</a:t>
            </a:r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r>
              <a:rPr lang="cs-CZ" b="1" dirty="0"/>
              <a:t>Pojem </a:t>
            </a:r>
            <a:r>
              <a:rPr lang="cs-CZ" b="1" dirty="0">
                <a:solidFill>
                  <a:schemeClr val="bg1"/>
                </a:solidFill>
              </a:rPr>
              <a:t>alegorie </a:t>
            </a:r>
            <a:r>
              <a:rPr lang="cs-CZ" b="1" dirty="0"/>
              <a:t>znamená:</a:t>
            </a:r>
          </a:p>
          <a:p>
            <a:pPr marL="0" indent="0" fontAlgn="t">
              <a:buNone/>
            </a:pPr>
            <a:r>
              <a:rPr lang="cs-CZ" dirty="0"/>
              <a:t>a/  přenesení významu na základě vnitřní souvislosti</a:t>
            </a:r>
          </a:p>
          <a:p>
            <a:pPr marL="0" indent="0" fontAlgn="t">
              <a:buNone/>
            </a:pPr>
            <a:r>
              <a:rPr lang="cs-CZ" dirty="0"/>
              <a:t>b/  zvukovou shodu hlásek na konci verše</a:t>
            </a:r>
          </a:p>
          <a:p>
            <a:pPr marL="0" indent="0" fontAlgn="t">
              <a:buNone/>
            </a:pPr>
            <a:r>
              <a:rPr lang="cs-CZ" dirty="0"/>
              <a:t>c/  nepřímé, obrazné vyjádření</a:t>
            </a:r>
          </a:p>
          <a:p>
            <a:pPr marL="0" indent="0" fontAlgn="t">
              <a:buNone/>
            </a:pPr>
            <a:r>
              <a:rPr lang="cs-CZ" dirty="0"/>
              <a:t>d/  vyjádření autorových pocitů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cs-CZ" b="1" dirty="0"/>
              <a:t>Doplň: Je pyšný jako …</a:t>
            </a:r>
          </a:p>
          <a:p>
            <a:pPr marL="0" indent="0" fontAlgn="t">
              <a:buNone/>
            </a:pPr>
            <a:r>
              <a:rPr lang="cs-CZ" dirty="0"/>
              <a:t>a/  páv</a:t>
            </a:r>
          </a:p>
          <a:p>
            <a:pPr marL="0" indent="0" fontAlgn="t">
              <a:buNone/>
            </a:pPr>
            <a:r>
              <a:rPr lang="cs-CZ" dirty="0"/>
              <a:t>b/  Pyšná princezna</a:t>
            </a:r>
          </a:p>
          <a:p>
            <a:pPr marL="0" indent="0" fontAlgn="t">
              <a:buNone/>
            </a:pPr>
            <a:r>
              <a:rPr lang="cs-CZ" dirty="0"/>
              <a:t>c/  opice</a:t>
            </a:r>
          </a:p>
          <a:p>
            <a:pPr marL="0" indent="0" fontAlgn="t">
              <a:buNone/>
            </a:pPr>
            <a:r>
              <a:rPr lang="cs-CZ" dirty="0"/>
              <a:t>d/   </a:t>
            </a:r>
            <a:r>
              <a:rPr lang="cs-CZ" dirty="0" smtClean="0"/>
              <a:t>karafiát</a:t>
            </a:r>
          </a:p>
          <a:p>
            <a:pPr marL="0" indent="0" fontAlgn="t">
              <a:buNone/>
            </a:pP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Které tvrzení je </a:t>
            </a:r>
            <a:r>
              <a:rPr lang="cs-CZ" b="1" dirty="0">
                <a:solidFill>
                  <a:schemeClr val="bg1"/>
                </a:solidFill>
              </a:rPr>
              <a:t>nesprávné</a:t>
            </a:r>
            <a:r>
              <a:rPr lang="cs-CZ" b="1" dirty="0"/>
              <a:t>?</a:t>
            </a:r>
          </a:p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bajkách autor často užívá:</a:t>
            </a:r>
          </a:p>
          <a:p>
            <a:pPr marL="0" indent="0">
              <a:buNone/>
            </a:pPr>
            <a:r>
              <a:rPr lang="cs-CZ" dirty="0"/>
              <a:t>a/  přímou řeč</a:t>
            </a:r>
          </a:p>
          <a:p>
            <a:pPr marL="0" indent="0">
              <a:buNone/>
            </a:pPr>
            <a:r>
              <a:rPr lang="cs-CZ" dirty="0"/>
              <a:t>b/  přísloví</a:t>
            </a:r>
          </a:p>
          <a:p>
            <a:pPr marL="0" indent="0">
              <a:buNone/>
            </a:pPr>
            <a:r>
              <a:rPr lang="cs-CZ" dirty="0"/>
              <a:t>c/  alegorii</a:t>
            </a:r>
          </a:p>
          <a:p>
            <a:pPr marL="0" indent="0">
              <a:buNone/>
            </a:pPr>
            <a:r>
              <a:rPr lang="cs-CZ" dirty="0"/>
              <a:t>d/  odborné názvy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93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Použité zdroje: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51845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sz="2300" dirty="0" smtClean="0">
                <a:solidFill>
                  <a:schemeClr val="bg1"/>
                </a:solidFill>
              </a:rPr>
              <a:t>http</a:t>
            </a:r>
            <a:r>
              <a:rPr lang="cs-CZ" sz="2300" dirty="0">
                <a:solidFill>
                  <a:schemeClr val="bg1"/>
                </a:solidFill>
              </a:rPr>
              <a:t>://cs.wikipedia.org/wiki/Bajka</a:t>
            </a: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</a:rPr>
              <a:t>http://cs.wikipedia.org/wiki/Ezop</a:t>
            </a: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cs-CZ" sz="2300" dirty="0" smtClean="0">
                <a:solidFill>
                  <a:schemeClr val="bg1"/>
                </a:solidFill>
                <a:hlinkClick r:id="rId2"/>
              </a:rPr>
              <a:t>cs.wikipedia.org/wiki/Ivan_Andrejevi%C4%8D_Krylov</a:t>
            </a:r>
            <a:endParaRPr lang="cs-CZ" sz="23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sz="2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300" smtClean="0">
                <a:solidFill>
                  <a:schemeClr val="bg1"/>
                </a:solidFill>
              </a:rPr>
              <a:t>Obrázky:</a:t>
            </a:r>
            <a:endParaRPr lang="cs-CZ" sz="23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</a:rPr>
              <a:t>http://cs.wikiquote.org/wiki/Soubor:Ivan_Krylov.jpg</a:t>
            </a: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</a:rPr>
              <a:t>http://commons.wikimedia.org/wiki/File:Jean-de-la-fontaine.jpg</a:t>
            </a: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</a:rPr>
              <a:t>http://commons.wikimedia.org/wiki/File:Ivan_Olbracht_1929.jpg?uselang=cs</a:t>
            </a:r>
          </a:p>
          <a:p>
            <a:pPr>
              <a:buFont typeface="Wingdings" pitchFamily="2" charset="2"/>
              <a:buChar char="v"/>
            </a:pPr>
            <a:endParaRPr lang="cs-CZ" sz="23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</a:rPr>
              <a:t>v</a:t>
            </a:r>
            <a:r>
              <a:rPr lang="cs-CZ" sz="2300" dirty="0" smtClean="0">
                <a:solidFill>
                  <a:schemeClr val="bg1"/>
                </a:solidFill>
              </a:rPr>
              <a:t>lastní fotografie</a:t>
            </a:r>
          </a:p>
          <a:p>
            <a:pPr>
              <a:buFont typeface="Wingdings" pitchFamily="2" charset="2"/>
              <a:buChar char="v"/>
            </a:pPr>
            <a:r>
              <a:rPr lang="cs-CZ" sz="2300" dirty="0" smtClean="0">
                <a:solidFill>
                  <a:schemeClr val="bg1"/>
                </a:solidFill>
              </a:rPr>
              <a:t>ostatní obrázky: www.office.</a:t>
            </a:r>
            <a:r>
              <a:rPr lang="cs-CZ" sz="2300" dirty="0" err="1" smtClean="0">
                <a:solidFill>
                  <a:schemeClr val="bg1"/>
                </a:solidFill>
              </a:rPr>
              <a:t>microsoft.com</a:t>
            </a:r>
            <a:endParaRPr lang="cs-CZ" sz="23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300" dirty="0" smtClean="0">
                <a:solidFill>
                  <a:schemeClr val="bg1"/>
                </a:solidFill>
              </a:rPr>
              <a:t>Ezop.: Nejznámější Ezopovy bajky</a:t>
            </a:r>
          </a:p>
          <a:p>
            <a:pPr>
              <a:buFont typeface="Wingdings" pitchFamily="2" charset="2"/>
              <a:buChar char="v"/>
            </a:pPr>
            <a:endParaRPr lang="cs-CZ" sz="23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300" dirty="0">
                <a:solidFill>
                  <a:schemeClr val="bg1"/>
                </a:solidFill>
              </a:rPr>
              <a:t>[cit. </a:t>
            </a:r>
            <a:r>
              <a:rPr lang="cs-CZ" sz="2300" dirty="0" smtClean="0">
                <a:solidFill>
                  <a:schemeClr val="bg1"/>
                </a:solidFill>
              </a:rPr>
              <a:t>2012-10-02].</a:t>
            </a:r>
            <a:endParaRPr lang="cs-CZ" sz="23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sz="2300" dirty="0"/>
          </a:p>
          <a:p>
            <a:pPr>
              <a:buFont typeface="Wingdings" pitchFamily="2" charset="2"/>
              <a:buChar char="v"/>
            </a:pPr>
            <a:endParaRPr lang="cs-CZ" sz="2300" dirty="0"/>
          </a:p>
          <a:p>
            <a:pPr>
              <a:buFont typeface="Wingdings" pitchFamily="2" charset="2"/>
              <a:buChar char="v"/>
            </a:pP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 </a:t>
            </a:r>
            <a:endParaRPr lang="cs-CZ" sz="2300" dirty="0"/>
          </a:p>
          <a:p>
            <a:pPr>
              <a:buFont typeface="Wingdings" pitchFamily="2" charset="2"/>
              <a:buChar char="v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813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15498" y="638333"/>
            <a:ext cx="51125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Základem </a:t>
            </a:r>
            <a:r>
              <a:rPr lang="cs-CZ" sz="2800" b="1" dirty="0">
                <a:solidFill>
                  <a:schemeClr val="bg1"/>
                </a:solidFill>
              </a:rPr>
              <a:t>bajky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je, že zvířata </a:t>
            </a:r>
            <a:r>
              <a:rPr lang="cs-CZ" sz="2800" dirty="0">
                <a:solidFill>
                  <a:schemeClr val="bg1"/>
                </a:solidFill>
              </a:rPr>
              <a:t>mluví a </a:t>
            </a:r>
            <a:r>
              <a:rPr lang="cs-CZ" sz="2800" dirty="0" smtClean="0">
                <a:solidFill>
                  <a:schemeClr val="bg1"/>
                </a:solidFill>
              </a:rPr>
              <a:t>konají jako </a:t>
            </a:r>
            <a:r>
              <a:rPr lang="cs-CZ" sz="2800" dirty="0">
                <a:solidFill>
                  <a:schemeClr val="bg1"/>
                </a:solidFill>
              </a:rPr>
              <a:t>lidé </a:t>
            </a:r>
            <a:r>
              <a:rPr lang="cs-CZ" sz="2800" dirty="0" smtClean="0">
                <a:solidFill>
                  <a:schemeClr val="bg1"/>
                </a:solidFill>
              </a:rPr>
              <a:t>a </a:t>
            </a:r>
            <a:r>
              <a:rPr lang="cs-CZ" sz="2800" dirty="0">
                <a:solidFill>
                  <a:schemeClr val="bg1"/>
                </a:solidFill>
              </a:rPr>
              <a:t>z tohoto jednání vyplyne nějaké poučení, či </a:t>
            </a:r>
            <a:r>
              <a:rPr lang="cs-CZ" sz="2800" dirty="0" smtClean="0">
                <a:solidFill>
                  <a:schemeClr val="bg1"/>
                </a:solidFill>
              </a:rPr>
              <a:t>kritika.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Zvířata </a:t>
            </a:r>
            <a:r>
              <a:rPr lang="cs-CZ" sz="2800" dirty="0">
                <a:solidFill>
                  <a:schemeClr val="bg1"/>
                </a:solidFill>
              </a:rPr>
              <a:t>tím získávají lidské vlastnosti, které se pro ně tímto stávají typické (např. liška je chytrá až vychytralá). 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Cílem </a:t>
            </a:r>
            <a:r>
              <a:rPr lang="cs-CZ" sz="2800" dirty="0">
                <a:solidFill>
                  <a:schemeClr val="bg1"/>
                </a:solidFill>
              </a:rPr>
              <a:t>bajky je kritizovat nějaké společenské nešvary, působit </a:t>
            </a:r>
            <a:r>
              <a:rPr lang="cs-CZ" sz="2800" dirty="0" smtClean="0">
                <a:solidFill>
                  <a:schemeClr val="bg1"/>
                </a:solidFill>
              </a:rPr>
              <a:t>                na </a:t>
            </a:r>
            <a:r>
              <a:rPr lang="cs-CZ" sz="2800" dirty="0">
                <a:solidFill>
                  <a:schemeClr val="bg1"/>
                </a:solidFill>
              </a:rPr>
              <a:t>lidi a vychovávat </a:t>
            </a:r>
            <a:r>
              <a:rPr lang="cs-CZ" sz="2800" dirty="0" smtClean="0">
                <a:solidFill>
                  <a:schemeClr val="bg1"/>
                </a:solidFill>
              </a:rPr>
              <a:t>je.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Bajky </a:t>
            </a:r>
            <a:r>
              <a:rPr lang="cs-CZ" sz="2800" dirty="0">
                <a:solidFill>
                  <a:schemeClr val="bg1"/>
                </a:solidFill>
              </a:rPr>
              <a:t>byly původně určeny </a:t>
            </a:r>
            <a:r>
              <a:rPr lang="cs-CZ" sz="2800" dirty="0" smtClean="0">
                <a:solidFill>
                  <a:schemeClr val="bg1"/>
                </a:solidFill>
              </a:rPr>
              <a:t>dospělým.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rcela\AppData\Local\Microsoft\Windows\Temporary Internet Files\Content.IE5\0690X3WD\MC9004264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384376" cy="28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rátké veršované nebo prozaické vyprávění příběhu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ystupují zde zvířata a věci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yplývá z ní mravní ponaučení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ěkteré bajky jsou staré až 3 tisíce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53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27584" y="711386"/>
            <a:ext cx="7383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Ezop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je </a:t>
            </a:r>
            <a:r>
              <a:rPr lang="cs-CZ" sz="2800" dirty="0">
                <a:solidFill>
                  <a:schemeClr val="bg1"/>
                </a:solidFill>
              </a:rPr>
              <a:t>považován za zakladatele řecké bajky </a:t>
            </a:r>
            <a:r>
              <a:rPr lang="cs-CZ" sz="2800" dirty="0" smtClean="0">
                <a:solidFill>
                  <a:schemeClr val="bg1"/>
                </a:solidFill>
              </a:rPr>
              <a:t>                      a </a:t>
            </a:r>
            <a:r>
              <a:rPr lang="cs-CZ" sz="2800" dirty="0">
                <a:solidFill>
                  <a:schemeClr val="bg1"/>
                </a:solidFill>
              </a:rPr>
              <a:t>patří </a:t>
            </a:r>
            <a:r>
              <a:rPr lang="cs-CZ" sz="2800" dirty="0" smtClean="0">
                <a:solidFill>
                  <a:schemeClr val="bg1"/>
                </a:solidFill>
              </a:rPr>
              <a:t>k </a:t>
            </a:r>
            <a:r>
              <a:rPr lang="cs-CZ" sz="2800" dirty="0">
                <a:solidFill>
                  <a:schemeClr val="bg1"/>
                </a:solidFill>
              </a:rPr>
              <a:t>nejznámějším bajkařům.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6814" y="2680176"/>
            <a:ext cx="3316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Ezopova </a:t>
            </a:r>
            <a:r>
              <a:rPr lang="cs-CZ" sz="2800" dirty="0">
                <a:solidFill>
                  <a:schemeClr val="bg1"/>
                </a:solidFill>
              </a:rPr>
              <a:t>tvorba se stala postupem času známou po celém světě (např. </a:t>
            </a:r>
            <a:r>
              <a:rPr lang="cs-CZ" sz="2800" i="1" dirty="0">
                <a:solidFill>
                  <a:schemeClr val="bg1"/>
                </a:solidFill>
              </a:rPr>
              <a:t>O silném lvu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i="1" dirty="0">
                <a:solidFill>
                  <a:schemeClr val="bg1"/>
                </a:solidFill>
              </a:rPr>
              <a:t>O pyšném orlu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i="1" dirty="0" smtClean="0">
                <a:solidFill>
                  <a:schemeClr val="bg1"/>
                </a:solidFill>
              </a:rPr>
              <a:t>O </a:t>
            </a:r>
            <a:r>
              <a:rPr lang="cs-CZ" sz="2800" i="1" dirty="0">
                <a:solidFill>
                  <a:schemeClr val="bg1"/>
                </a:solidFill>
              </a:rPr>
              <a:t>chytré lišce</a:t>
            </a:r>
            <a:r>
              <a:rPr lang="cs-CZ" sz="2800" dirty="0">
                <a:solidFill>
                  <a:schemeClr val="bg1"/>
                </a:solidFill>
              </a:rPr>
              <a:t> aj.).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65493"/>
            <a:ext cx="3713081" cy="4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Bidpaj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 jeho životě víme málo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ž</a:t>
            </a:r>
            <a:r>
              <a:rPr lang="cs-CZ" dirty="0" smtClean="0"/>
              <a:t>il asi ve 3. stol. n. l.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eho bajky byly součástí Patera nauk = učebnice pro prince, který se zde učil moudrosti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46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Světovou proslulost mu přinesly bajky, kterých </a:t>
            </a:r>
            <a:r>
              <a:rPr lang="cs-CZ" dirty="0" smtClean="0">
                <a:solidFill>
                  <a:schemeClr val="bg1"/>
                </a:solidFill>
              </a:rPr>
              <a:t>vytvořil </a:t>
            </a:r>
            <a:r>
              <a:rPr lang="cs-CZ" dirty="0">
                <a:solidFill>
                  <a:schemeClr val="bg1"/>
                </a:solidFill>
              </a:rPr>
              <a:t>kolem </a:t>
            </a:r>
            <a:r>
              <a:rPr lang="cs-CZ" dirty="0" smtClean="0">
                <a:solidFill>
                  <a:schemeClr val="bg1"/>
                </a:solidFill>
              </a:rPr>
              <a:t>200. </a:t>
            </a:r>
            <a:r>
              <a:rPr lang="cs-CZ" dirty="0">
                <a:solidFill>
                  <a:schemeClr val="bg1"/>
                </a:solidFill>
              </a:rPr>
              <a:t>Kritizují nejen zlé lidské vlastnosti, ale </a:t>
            </a:r>
            <a:r>
              <a:rPr lang="cs-CZ" dirty="0" smtClean="0">
                <a:solidFill>
                  <a:schemeClr val="bg1"/>
                </a:solidFill>
              </a:rPr>
              <a:t>nastavují </a:t>
            </a:r>
            <a:r>
              <a:rPr lang="cs-CZ" dirty="0">
                <a:solidFill>
                  <a:schemeClr val="bg1"/>
                </a:solidFill>
              </a:rPr>
              <a:t>zrcadlo tehdejší ruské společnosti, cara nevyjímaje.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53750"/>
            <a:ext cx="785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hlinkClick r:id="rId2" action="ppaction://hlinkfile" tooltip="Ivan Andrejevič Krylov"/>
              </a:rPr>
              <a:t>Ivan Andrejevič Krylov</a:t>
            </a:r>
            <a:r>
              <a:rPr lang="cs-CZ" sz="3200" dirty="0">
                <a:solidFill>
                  <a:schemeClr val="bg1"/>
                </a:solidFill>
              </a:rPr>
              <a:t> (1769–1844), Rusko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91" y="1756387"/>
            <a:ext cx="2781173" cy="334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7058"/>
            <a:ext cx="82296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Vlk a beránek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Hladový vlk spatřil malého beránka, jak pije u potoka. Vlk potřeboval najít důvod, pro nějž by mohl beránka sežrat. Vymýšlí si, že mu beránek kalí vodu, že byl na něj drzý , ale beránek mu jeho obvinění vyvrací. Vlk se rozzlobí a nehledá již další obvinění: „Už tím jsi vinen, že mám hlad,“ říká beránkovi a odnáší si ho v zubech.</a:t>
            </a:r>
          </a:p>
          <a:p>
            <a:pPr marL="0" indent="0">
              <a:buNone/>
            </a:pPr>
            <a:r>
              <a:rPr lang="cs-CZ" sz="2800" i="1" dirty="0"/>
              <a:t>Naučení</a:t>
            </a:r>
            <a:r>
              <a:rPr lang="cs-CZ" sz="2800" dirty="0">
                <a:solidFill>
                  <a:schemeClr val="bg1"/>
                </a:solidFill>
              </a:rPr>
              <a:t>: Kdo je bohatý, mocný a silný, je vždy v právu – slabý a chudý se spravedlnosti nedovolá.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123" name="Picture 3" descr="C:\Users\Marcela\AppData\Local\Microsoft\Windows\Temporary Internet Files\Content.IE5\3FLWODYQ\MC9004414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506"/>
            <a:ext cx="2899395" cy="207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rcela\AppData\Local\Microsoft\Windows\Temporary Internet Files\Content.IE5\6F8KXRNS\MM900040929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65" y="5013176"/>
            <a:ext cx="2160240" cy="14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553" y="620688"/>
            <a:ext cx="8229600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hlinkClick r:id="rId2" action="ppaction://hlinkfile" tooltip="Jean de La Fontaine"/>
              </a:rPr>
              <a:t>Jean </a:t>
            </a:r>
            <a:r>
              <a:rPr lang="cs-CZ" dirty="0">
                <a:hlinkClick r:id="rId2" action="ppaction://hlinkfile" tooltip="Jean de La Fontaine"/>
              </a:rPr>
              <a:t>de La Fontaine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(1621–1695), Francie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3568" y="2642459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Jeho bajky byly </a:t>
            </a:r>
            <a:r>
              <a:rPr lang="cs-CZ" sz="2800" dirty="0" smtClean="0">
                <a:solidFill>
                  <a:schemeClr val="bg1"/>
                </a:solidFill>
              </a:rPr>
              <a:t>spíše </a:t>
            </a:r>
            <a:r>
              <a:rPr lang="cs-CZ" sz="2800" dirty="0">
                <a:solidFill>
                  <a:schemeClr val="bg1"/>
                </a:solidFill>
              </a:rPr>
              <a:t>jako malá </a:t>
            </a:r>
            <a:r>
              <a:rPr lang="cs-CZ" sz="2800" dirty="0" smtClean="0">
                <a:solidFill>
                  <a:schemeClr val="bg1"/>
                </a:solidFill>
              </a:rPr>
              <a:t>dramata.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Zachytil obraz </a:t>
            </a:r>
            <a:r>
              <a:rPr lang="cs-CZ" sz="2800" dirty="0">
                <a:solidFill>
                  <a:schemeClr val="bg1"/>
                </a:solidFill>
              </a:rPr>
              <a:t>francouzské společnosti 17. </a:t>
            </a:r>
            <a:r>
              <a:rPr lang="cs-CZ" sz="2800" dirty="0" smtClean="0">
                <a:solidFill>
                  <a:schemeClr val="bg1"/>
                </a:solidFill>
              </a:rPr>
              <a:t>století.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965888" cy="41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obýval v klášteře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iloval četbu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ystudoval práva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vé bajky psal ve verších</a:t>
            </a:r>
          </a:p>
        </p:txBody>
      </p:sp>
    </p:spTree>
    <p:extLst>
      <p:ext uri="{BB962C8B-B14F-4D97-AF65-F5344CB8AC3E}">
        <p14:creationId xmlns:p14="http://schemas.microsoft.com/office/powerpoint/2010/main" val="2302927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724</Words>
  <Application>Microsoft Office PowerPoint</Application>
  <PresentationFormat>Předvádění na obrazovce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Motiv systému Office</vt:lpstr>
      <vt:lpstr>BAJKY – klasické a moderní</vt:lpstr>
      <vt:lpstr>Prezentace aplikace PowerPoint</vt:lpstr>
      <vt:lpstr>Prezentace aplikace PowerPoint</vt:lpstr>
      <vt:lpstr>Prezentace aplikace PowerPoint</vt:lpstr>
      <vt:lpstr>Bidpaj</vt:lpstr>
      <vt:lpstr>Ivan Andrejevič Krylov (1769–1844), Rusko</vt:lpstr>
      <vt:lpstr>Prezentace aplikace PowerPoint</vt:lpstr>
      <vt:lpstr>Prezentace aplikace PowerPoint</vt:lpstr>
      <vt:lpstr>Prezentace aplikace PowerPoint</vt:lpstr>
      <vt:lpstr> Český představitel  Ivan Olbracht (1882–1952) </vt:lpstr>
      <vt:lpstr>Rozdělení bajek pro náš účel</vt:lpstr>
      <vt:lpstr>Jiří Žáček</vt:lpstr>
      <vt:lpstr>Ukázka moderní bajky</vt:lpstr>
      <vt:lpstr>Něco nového…</vt:lpstr>
      <vt:lpstr>Stále něco nového…</vt:lpstr>
      <vt:lpstr>Procvičení a příklady</vt:lpstr>
      <vt:lpstr>Procvičujeme dále</vt:lpstr>
      <vt:lpstr>Zkouška znalostí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</dc:creator>
  <cp:lastModifiedBy>Bc. Lucie Homolková</cp:lastModifiedBy>
  <cp:revision>40</cp:revision>
  <dcterms:created xsi:type="dcterms:W3CDTF">2012-08-20T19:24:43Z</dcterms:created>
  <dcterms:modified xsi:type="dcterms:W3CDTF">2019-10-30T17:40:19Z</dcterms:modified>
</cp:coreProperties>
</file>