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81" r:id="rId2"/>
  </p:sldMasterIdLst>
  <p:notesMasterIdLst>
    <p:notesMasterId r:id="rId21"/>
  </p:notesMasterIdLst>
  <p:handoutMasterIdLst>
    <p:handoutMasterId r:id="rId22"/>
  </p:handoutMasterIdLst>
  <p:sldIdLst>
    <p:sldId id="272" r:id="rId3"/>
    <p:sldId id="294" r:id="rId4"/>
    <p:sldId id="291" r:id="rId5"/>
    <p:sldId id="292" r:id="rId6"/>
    <p:sldId id="293" r:id="rId7"/>
    <p:sldId id="287" r:id="rId8"/>
    <p:sldId id="296" r:id="rId9"/>
    <p:sldId id="297" r:id="rId10"/>
    <p:sldId id="288" r:id="rId11"/>
    <p:sldId id="295" r:id="rId12"/>
    <p:sldId id="299" r:id="rId13"/>
    <p:sldId id="298" r:id="rId14"/>
    <p:sldId id="303" r:id="rId15"/>
    <p:sldId id="304" r:id="rId16"/>
    <p:sldId id="282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5F78336-7180-4808-984E-0CFDF9F16556}">
          <p14:sldIdLst/>
        </p14:section>
        <p14:section name="Oddíl bez názvu" id="{C01378F3-33DF-466D-9270-234A5756BE4F}">
          <p14:sldIdLst>
            <p14:sldId id="272"/>
            <p14:sldId id="294"/>
            <p14:sldId id="291"/>
            <p14:sldId id="292"/>
            <p14:sldId id="293"/>
            <p14:sldId id="287"/>
            <p14:sldId id="296"/>
            <p14:sldId id="297"/>
            <p14:sldId id="288"/>
            <p14:sldId id="295"/>
            <p14:sldId id="299"/>
            <p14:sldId id="298"/>
            <p14:sldId id="303"/>
            <p14:sldId id="304"/>
            <p14:sldId id="282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711" autoAdjust="0"/>
  </p:normalViewPr>
  <p:slideViewPr>
    <p:cSldViewPr snapToGrid="0">
      <p:cViewPr varScale="1">
        <p:scale>
          <a:sx n="88" d="100"/>
          <a:sy n="88" d="100"/>
        </p:scale>
        <p:origin x="706" y="8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pPr/>
              <a:t>28.02.2019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Tento projekt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pPr/>
              <a:t>28.02.2019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Tento projekt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41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41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1" y="3633352"/>
            <a:ext cx="2627382" cy="125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Obdélní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Obdélní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Obdélní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805068"/>
            <a:ext cx="9601200" cy="1904337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2755129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1" y="3633352"/>
            <a:ext cx="2627382" cy="1253613"/>
          </a:xfrm>
          <a:prstGeom prst="rect">
            <a:avLst/>
          </a:prstGeom>
        </p:spPr>
      </p:pic>
      <p:sp>
        <p:nvSpPr>
          <p:cNvPr id="22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802772" y="6291470"/>
            <a:ext cx="7159752" cy="237744"/>
          </a:xfrm>
        </p:spPr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57" y="3587628"/>
            <a:ext cx="2627382" cy="125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72" y="5196694"/>
            <a:ext cx="5040000" cy="110133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99" y="5207144"/>
            <a:ext cx="5040000" cy="110133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72" y="5196694"/>
            <a:ext cx="5040000" cy="110133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brook-voda-velk%C3%BD-potok-idylick%C3%BD-225973/" TargetMode="External"/><Relationship Id="rId13" Type="http://schemas.openxmlformats.org/officeDocument/2006/relationships/hyperlink" Target="http://pixabay.com/cs/vodop%C3%A1d-kask%C3%A1da-plynouc%C3%AD-voda-469546/" TargetMode="External"/><Relationship Id="rId3" Type="http://schemas.openxmlformats.org/officeDocument/2006/relationships/hyperlink" Target="http://pixabay.com/cs/oblak-po%C4%8Das%C3%AD-zakalen%C3%BD-meteorologie-297786/" TargetMode="External"/><Relationship Id="rId7" Type="http://schemas.openxmlformats.org/officeDocument/2006/relationships/hyperlink" Target="http://pixabay.com/cs/potok-les-voda-byst%C5%99ina-kameny-514500/" TargetMode="External"/><Relationship Id="rId12" Type="http://schemas.openxmlformats.org/officeDocument/2006/relationships/hyperlink" Target="http://pixabay.com/cs/konev-zal%C3%A9v%C3%A1n%C3%AD-m%C5%AF%C5%BEe-ewer-za%C5%99%C3%ADzen%C3%AD-48877" TargetMode="External"/><Relationship Id="rId17" Type="http://schemas.openxmlformats.org/officeDocument/2006/relationships/hyperlink" Target="http://pixabay.com/cs/cumulonimbus-oblak-mraky-cumulus-262856" TargetMode="External"/><Relationship Id="rId2" Type="http://schemas.openxmlformats.org/officeDocument/2006/relationships/hyperlink" Target="http://pixabay.com/cs/oblak-po%C4%8Das%C3%AD-d%C3%A9%C5%A1%C5%A5-sr%C3%A1%C5%BEky-37011/" TargetMode="External"/><Relationship Id="rId16" Type="http://schemas.openxmlformats.org/officeDocument/2006/relationships/hyperlink" Target="http://pixabay.com/cs/vlny-cuyutlan-mexiko-oce%C3%A1n-mo%C5%99e-18514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sk%C3%A1ly-balvany-k%C3%A1men-48279/" TargetMode="External"/><Relationship Id="rId11" Type="http://schemas.openxmlformats.org/officeDocument/2006/relationships/hyperlink" Target="http://pixabay.com/cs/jeju-korea-oce%C3%A1n-p%C5%99%C3%ADmo%C5%99sk%C3%A1-krajina-74952" TargetMode="External"/><Relationship Id="rId5" Type="http://schemas.openxmlformats.org/officeDocument/2006/relationships/hyperlink" Target="http://pixabay.com/cs/pot%C5%AF%C4%8Dek-zelen%C3%A1-krajina-stromy-l%C3%A9to-373675/" TargetMode="External"/><Relationship Id="rId15" Type="http://schemas.openxmlformats.org/officeDocument/2006/relationships/hyperlink" Target="http://pixabay.com/cs/lij%C3%A1k-bou%C5%99ka-d%C3%A9%C5%A1%C5%A5-zachv%C4%9Bn%C3%AD-mokr%C3%BD-8821/" TargetMode="External"/><Relationship Id="rId10" Type="http://schemas.openxmlformats.org/officeDocument/2006/relationships/hyperlink" Target="http://pixabay.com/cs/oce%C3%A1n-povode%C5%88-mo%C5%99e-vlna-voda-571340" TargetMode="External"/><Relationship Id="rId4" Type="http://schemas.openxmlformats.org/officeDocument/2006/relationships/hyperlink" Target="http://pixabay.com/cs/slunce-po%C4%8Das%C3%AD-p%C5%99edpov%C4%9B%C4%8F-po%C4%8Das%C3%AD-157126/" TargetMode="External"/><Relationship Id="rId9" Type="http://schemas.openxmlformats.org/officeDocument/2006/relationships/hyperlink" Target="http://pixabay.com/cs/%C5%99eka-pe%C5%99eje-ticino-voda-p%C5%99%C3%ADrody-113264" TargetMode="External"/><Relationship Id="rId14" Type="http://schemas.openxmlformats.org/officeDocument/2006/relationships/hyperlink" Target="http://pixabay.com/cs/mraky-cumulus-obloha-sc%C3%A9na-s-oblaky-170135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9.jpeg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5" Type="http://schemas.openxmlformats.org/officeDocument/2006/relationships/image" Target="../media/image22.jpeg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1369" y="657898"/>
            <a:ext cx="10363200" cy="1829761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Koloběh vody v přírodě</a:t>
            </a:r>
            <a:endParaRPr lang="cs-CZ" sz="6000" b="0" i="0" dirty="0">
              <a:solidFill>
                <a:srgbClr val="624D38">
                  <a:lumMod val="75000"/>
                </a:srgb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eán, Povode&amp;ncaron;, Mo&amp;rcaron;e, Vlna, Voda, Sprej, Dovole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6" y="1142960"/>
            <a:ext cx="11621353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9" name="Mrak 18"/>
          <p:cNvSpPr/>
          <p:nvPr/>
        </p:nvSpPr>
        <p:spPr>
          <a:xfrm>
            <a:off x="265846" y="208478"/>
            <a:ext cx="3593799" cy="25888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A co v moři, tam je konec? Konec? Konec? Konec zvonec? </a:t>
            </a:r>
            <a:r>
              <a:rPr lang="cs-CZ" dirty="0"/>
              <a:t>Z</a:t>
            </a:r>
            <a:r>
              <a:rPr lang="cs-CZ" dirty="0" smtClean="0"/>
              <a:t> té veliké kaluže, voda už ven nemůže?</a:t>
            </a:r>
            <a:endParaRPr lang="cs-CZ" dirty="0"/>
          </a:p>
        </p:txBody>
      </p:sp>
      <p:sp>
        <p:nvSpPr>
          <p:cNvPr id="2" name="Šipka doleva 1">
            <a:hlinkClick r:id="" action="ppaction://hlinkshowjump?jump=previousslide"/>
          </p:cNvPr>
          <p:cNvSpPr/>
          <p:nvPr/>
        </p:nvSpPr>
        <p:spPr>
          <a:xfrm>
            <a:off x="348650" y="6019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10566908" y="6019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989133" y="5156106"/>
            <a:ext cx="219106" cy="33342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114192" y="5314326"/>
            <a:ext cx="247686" cy="333422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209904" y="5340185"/>
            <a:ext cx="219106" cy="33342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222099" y="4217605"/>
            <a:ext cx="219106" cy="33342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1" name="Mrak 20"/>
          <p:cNvSpPr/>
          <p:nvPr/>
        </p:nvSpPr>
        <p:spPr>
          <a:xfrm>
            <a:off x="7699829" y="1142960"/>
            <a:ext cx="3705101" cy="1654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Může. Zlaté sluníčko už si brousí drápky. </a:t>
            </a:r>
            <a:r>
              <a:rPr lang="cs-CZ" dirty="0"/>
              <a:t>U</a:t>
            </a:r>
            <a:r>
              <a:rPr lang="cs-CZ" dirty="0" smtClean="0"/>
              <a:t>kradne ti vodičko křišťálové kapky.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779522" y="4271220"/>
            <a:ext cx="219106" cy="33342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558007" y="3669838"/>
            <a:ext cx="219106" cy="3334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325040" y="4494844"/>
            <a:ext cx="219106" cy="33342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4781345" y="4592991"/>
            <a:ext cx="219106" cy="333422"/>
          </a:xfrm>
          <a:prstGeom prst="rect">
            <a:avLst/>
          </a:prstGeom>
        </p:spPr>
      </p:pic>
      <p:pic>
        <p:nvPicPr>
          <p:cNvPr id="2050" name="Picture 2" descr="Oceán, Povode&amp;ncaron;, Mo&amp;rcaron;e, Vlna, Voda, Sprej, Dovolen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9" b="-8132"/>
          <a:stretch/>
        </p:blipFill>
        <p:spPr bwMode="auto">
          <a:xfrm>
            <a:off x="246353" y="3530600"/>
            <a:ext cx="11621353" cy="308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lunce, Po&amp;ccaron;así, P&amp;rcaron;edpov&amp;ecaron;&amp;dcaron; Po&amp;ccaron;así, Slunný, Slune&amp;ccaron;ní Sv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56" y="0"/>
            <a:ext cx="2863915" cy="28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eva 1">
            <a:hlinkClick r:id="" action="ppaction://hlinkshowjump?jump=previousslide"/>
          </p:cNvPr>
          <p:cNvSpPr/>
          <p:nvPr/>
        </p:nvSpPr>
        <p:spPr>
          <a:xfrm>
            <a:off x="348996" y="60208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10795000" y="60208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7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6482 L -4.375E-6 -0.4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8333 L -0.0125 -0.45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00638 -0.49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6005E-7 -1.85185E-6 L 0.00117 -0.393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9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633E-6 -7.40741E-7 L 0.00586 -0.58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90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0586 -0.581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633E-6 -7.40741E-7 L 0.00586 -0.5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ju, Korea, Oceán, P&amp;rcaron;ímo&amp;rcaron;ská Krajina, Obloha, Mra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00301"/>
            <a:ext cx="11607793" cy="4045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054" name="Picture 6" descr="Mraky, Cumulus, Obloha, Scéna S Oblaky, Po&amp;ccaron;as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b="4891"/>
          <a:stretch/>
        </p:blipFill>
        <p:spPr bwMode="auto">
          <a:xfrm>
            <a:off x="431795" y="508001"/>
            <a:ext cx="11607797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rak 5"/>
          <p:cNvSpPr/>
          <p:nvPr/>
        </p:nvSpPr>
        <p:spPr>
          <a:xfrm>
            <a:off x="431800" y="792513"/>
            <a:ext cx="3652818" cy="2220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Zachumlá je dohromady, vyrostou z nich hory, hrady.</a:t>
            </a:r>
            <a:endParaRPr lang="cs-CZ" dirty="0"/>
          </a:p>
        </p:txBody>
      </p:sp>
      <p:sp>
        <p:nvSpPr>
          <p:cNvPr id="3" name="Šipka doleva 2">
            <a:hlinkClick r:id="" action="ppaction://hlinkshowjump?jump=previousslide"/>
          </p:cNvPr>
          <p:cNvSpPr/>
          <p:nvPr/>
        </p:nvSpPr>
        <p:spPr>
          <a:xfrm>
            <a:off x="489204" y="596074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>
            <a:hlinkClick r:id="" action="ppaction://hlinkshowjump?jump=nextslide"/>
          </p:cNvPr>
          <p:cNvSpPr/>
          <p:nvPr/>
        </p:nvSpPr>
        <p:spPr>
          <a:xfrm>
            <a:off x="10820400" y="59607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10972800" cy="1252537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340092" y="1709057"/>
            <a:ext cx="3336966" cy="2220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A je tu mráček, co má černý </a:t>
            </a:r>
            <a:r>
              <a:rPr lang="cs-CZ" dirty="0" err="1" smtClean="0"/>
              <a:t>fráček</a:t>
            </a:r>
            <a:r>
              <a:rPr lang="cs-CZ" dirty="0" smtClean="0"/>
              <a:t>, chundelatou čepici a konývku kropící.</a:t>
            </a:r>
            <a:endParaRPr lang="cs-CZ" dirty="0"/>
          </a:p>
        </p:txBody>
      </p:sp>
      <p:pic>
        <p:nvPicPr>
          <p:cNvPr id="2050" name="Picture 2" descr="Oblak, Po&amp;ccaron;así, Zakalený, Meteorologie, Cumulus, Klimat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90" y="409263"/>
            <a:ext cx="5211510" cy="2410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1352"/>
            <a:ext cx="4635500" cy="1999748"/>
          </a:xfrm>
          <a:prstGeom prst="rect">
            <a:avLst/>
          </a:prstGeom>
        </p:spPr>
      </p:pic>
      <p:pic>
        <p:nvPicPr>
          <p:cNvPr id="2" name="Picture 2" descr="Konev, Zalévání, M&amp;uring;&amp;zcaron;e, Ewer, Za&amp;rcaron;ízení, Zahradnictv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0657" flipH="1" flipV="1">
            <a:off x="5648323" y="864437"/>
            <a:ext cx="1774825" cy="19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rak 8"/>
          <p:cNvSpPr/>
          <p:nvPr/>
        </p:nvSpPr>
        <p:spPr>
          <a:xfrm>
            <a:off x="8525323" y="3040289"/>
            <a:ext cx="3336966" cy="2220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…ale to už znám!</a:t>
            </a:r>
          </a:p>
          <a:p>
            <a:r>
              <a:rPr lang="cs-CZ" dirty="0" smtClean="0"/>
              <a:t>Tak povídej sám!</a:t>
            </a:r>
          </a:p>
          <a:p>
            <a:r>
              <a:rPr lang="cs-CZ" dirty="0" smtClean="0"/>
              <a:t>Od samého začátku, </a:t>
            </a:r>
            <a:r>
              <a:rPr lang="cs-CZ" dirty="0"/>
              <a:t>n</a:t>
            </a:r>
            <a:r>
              <a:rPr lang="cs-CZ" dirty="0" smtClean="0"/>
              <a:t>ekonečnou pohádku, jak byl jeden mráček.</a:t>
            </a:r>
            <a:endParaRPr lang="cs-CZ" dirty="0"/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11042248" y="62032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eva 3">
            <a:hlinkClick r:id="" action="ppaction://hlinkshowjump?jump=previousslide"/>
          </p:cNvPr>
          <p:cNvSpPr/>
          <p:nvPr/>
        </p:nvSpPr>
        <p:spPr>
          <a:xfrm>
            <a:off x="340092" y="62032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>
            <a:hlinkClick r:id="" action="ppaction://hlinkshowjump?jump=firstslide"/>
          </p:cNvPr>
          <p:cNvSpPr/>
          <p:nvPr/>
        </p:nvSpPr>
        <p:spPr>
          <a:xfrm>
            <a:off x="8749284" y="570950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8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umulonimbus, Oblak, Mraky, Cumulus, Obloha, Dramatick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/>
          <a:stretch/>
        </p:blipFill>
        <p:spPr bwMode="auto">
          <a:xfrm>
            <a:off x="574675" y="1643062"/>
            <a:ext cx="3048000" cy="20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Hádej, hádej</a:t>
            </a:r>
            <a:r>
              <a:rPr lang="cs-CZ" smtClean="0"/>
              <a:t>, hadači…  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1026" name="Picture 2" descr="Liják, Bou&amp;rcaron;ka, Déš&amp;tcaron;, Zachv&amp;ecaron;ní, Mokrý, Voda, St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16" y="2003425"/>
            <a:ext cx="268816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rak 4"/>
          <p:cNvSpPr/>
          <p:nvPr/>
        </p:nvSpPr>
        <p:spPr>
          <a:xfrm>
            <a:off x="4648200" y="1792069"/>
            <a:ext cx="3943350" cy="2616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Vzácný bývá v poušti,</a:t>
            </a:r>
          </a:p>
          <a:p>
            <a:pPr algn="ctr"/>
            <a:r>
              <a:rPr lang="cs-CZ" dirty="0"/>
              <a:t>u</a:t>
            </a:r>
            <a:r>
              <a:rPr lang="cs-CZ" dirty="0" smtClean="0"/>
              <a:t> nás je ho dost.</a:t>
            </a:r>
          </a:p>
          <a:p>
            <a:pPr algn="ctr"/>
            <a:r>
              <a:rPr lang="cs-CZ" dirty="0" smtClean="0"/>
              <a:t>Z oblohy se spouští</a:t>
            </a:r>
          </a:p>
          <a:p>
            <a:pPr algn="ctr"/>
            <a:r>
              <a:rPr lang="cs-CZ" dirty="0"/>
              <a:t>d</a:t>
            </a:r>
            <a:r>
              <a:rPr lang="cs-CZ" dirty="0" smtClean="0"/>
              <a:t>ětem pro radost.</a:t>
            </a:r>
            <a:endParaRPr lang="cs-CZ" dirty="0"/>
          </a:p>
        </p:txBody>
      </p:sp>
      <p:sp>
        <p:nvSpPr>
          <p:cNvPr id="8" name="Mrak 7"/>
          <p:cNvSpPr/>
          <p:nvPr/>
        </p:nvSpPr>
        <p:spPr>
          <a:xfrm>
            <a:off x="0" y="1384300"/>
            <a:ext cx="3822700" cy="2438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plynou nad krajinou v bílých peřinách,</a:t>
            </a:r>
          </a:p>
          <a:p>
            <a:pPr algn="ctr"/>
            <a:r>
              <a:rPr lang="cs-CZ" dirty="0" smtClean="0"/>
              <a:t> nemusíš mít strach.</a:t>
            </a:r>
          </a:p>
          <a:p>
            <a:pPr algn="ctr"/>
            <a:r>
              <a:rPr lang="cs-CZ" dirty="0" smtClean="0"/>
              <a:t>Ale když je vítr honí </a:t>
            </a:r>
          </a:p>
          <a:p>
            <a:pPr algn="ctr"/>
            <a:r>
              <a:rPr lang="cs-CZ" dirty="0" smtClean="0"/>
              <a:t>a ony se zakaboní, </a:t>
            </a:r>
          </a:p>
          <a:p>
            <a:pPr algn="ctr"/>
            <a:r>
              <a:rPr lang="cs-CZ" dirty="0" smtClean="0"/>
              <a:t>honem pod deštník,</a:t>
            </a:r>
          </a:p>
          <a:p>
            <a:pPr algn="ctr"/>
            <a:r>
              <a:rPr lang="cs-CZ" dirty="0" smtClean="0"/>
              <a:t> jedou pro deštík</a:t>
            </a:r>
            <a:endParaRPr lang="cs-CZ" dirty="0"/>
          </a:p>
        </p:txBody>
      </p:sp>
      <p:pic>
        <p:nvPicPr>
          <p:cNvPr id="1028" name="Picture 4" descr="Vlny, Cuyutlan, Mexiko, Oceán, Mo&amp;rcaron;e, Bea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/>
        </p:blipFill>
        <p:spPr bwMode="auto">
          <a:xfrm>
            <a:off x="8716498" y="3048000"/>
            <a:ext cx="312830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rak 6"/>
          <p:cNvSpPr/>
          <p:nvPr/>
        </p:nvSpPr>
        <p:spPr>
          <a:xfrm>
            <a:off x="8268758" y="2800350"/>
            <a:ext cx="3822700" cy="2438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Vzhůru, dolů,</a:t>
            </a:r>
          </a:p>
          <a:p>
            <a:pPr algn="ctr"/>
            <a:r>
              <a:rPr lang="cs-CZ" dirty="0" smtClean="0"/>
              <a:t>vzhůru, dolů</a:t>
            </a:r>
          </a:p>
          <a:p>
            <a:pPr algn="ctr"/>
            <a:r>
              <a:rPr lang="cs-CZ" dirty="0"/>
              <a:t>b</a:t>
            </a:r>
            <a:r>
              <a:rPr lang="cs-CZ" dirty="0" smtClean="0"/>
              <a:t>ěží bílé sestry spolu. </a:t>
            </a:r>
            <a:endParaRPr lang="cs-CZ" dirty="0"/>
          </a:p>
          <a:p>
            <a:pPr algn="ctr"/>
            <a:r>
              <a:rPr lang="cs-CZ" dirty="0" smtClean="0"/>
              <a:t>Na hladině vod s větrem o závod.</a:t>
            </a:r>
            <a:endParaRPr lang="cs-CZ" dirty="0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11099800" y="619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130300" y="4344769"/>
            <a:ext cx="304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https://</a:t>
            </a:r>
            <a:r>
              <a:rPr lang="cs-CZ" dirty="0">
                <a:solidFill>
                  <a:prstClr val="black"/>
                </a:solidFill>
                <a:hlinkClick r:id="rId5" action="ppaction://hlinksldjump"/>
              </a:rPr>
              <a:t>www.youtube.com/watch?v=lza562uvNv8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2757" y="1346201"/>
            <a:ext cx="9877777" cy="37973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•    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Oblast: Dítě a svět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•      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Podoblast: Poznatky, sociální informovanost</a:t>
            </a:r>
          </a:p>
          <a:p>
            <a:pPr marL="4572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     Integrovaný blok: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eměkoule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cs-CZ" dirty="0">
                <a:latin typeface="Arial" pitchFamily="34" charset="0"/>
                <a:cs typeface="Arial" pitchFamily="34" charset="0"/>
              </a:rPr>
              <a:t>     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 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Téma: Koloběh vody v přírodě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•      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Dosažené konkretizované výstupy: Získat základní poznatky o zemi, co kolem sebe vidí, co prožívá, co mu bylo zprostředkováno či vysvětleno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Téma pro polytechnickou výchovu</a:t>
            </a:r>
            <a:endParaRPr lang="cs-CZ" b="1" dirty="0"/>
          </a:p>
        </p:txBody>
      </p:sp>
      <p:sp>
        <p:nvSpPr>
          <p:cNvPr id="6" name="Šipka doprava 5"/>
          <p:cNvSpPr/>
          <p:nvPr/>
        </p:nvSpPr>
        <p:spPr>
          <a:xfrm>
            <a:off x="10981307" y="6088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356" y="1146881"/>
            <a:ext cx="10781608" cy="370452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Snímek č.: 3 – 13 seznámí děti s koloběhem vody v přírodě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Snímek č.: 14 hádanky, odkaz na  písničku Prší, prší…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Navazuje práce s obrazovým materiálem a tabulkami a pracovními listy : procvičení vlnovky a svislé šikmé </a:t>
            </a:r>
            <a:r>
              <a:rPr lang="cs-CZ" smtClean="0">
                <a:latin typeface="Arial" pitchFamily="34" charset="0"/>
                <a:cs typeface="Arial" pitchFamily="34" charset="0"/>
              </a:rPr>
              <a:t>čáry- déšť.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02920" indent="-457200">
              <a:buFont typeface="+mj-lt"/>
              <a:buAutoNum type="arabicPeriod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354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Metodický postup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700" dirty="0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10960100" y="61341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58983" y="2024473"/>
            <a:ext cx="976948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943" lvl="1" indent="0">
              <a:spcBef>
                <a:spcPts val="100"/>
              </a:spcBef>
              <a:spcAft>
                <a:spcPts val="100"/>
              </a:spcAft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>
                <a:latin typeface="Arial" pitchFamily="34" charset="0"/>
                <a:cs typeface="Arial" pitchFamily="34" charset="0"/>
              </a:rPr>
              <a:t>pixabay.com/</a:t>
            </a:r>
            <a:r>
              <a:rPr lang="cs-CZ" sz="8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800" dirty="0">
                <a:latin typeface="Arial" pitchFamily="34" charset="0"/>
                <a:cs typeface="Arial" pitchFamily="34" charset="0"/>
              </a:rPr>
              <a:t>/mraky-slunn%C3%BD-tepl%C3%BD-z%C3%A1platy-po%C4%8Das%C3%AD-37009</a:t>
            </a:r>
            <a:r>
              <a:rPr lang="cs-CZ" sz="8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2"/>
              </a:rPr>
              <a:t>://pixabay.com/cs/oblak-po%C4%8Das%C3%AD-d%C3%A9%C5%A1%C5%A5-sr%C3%A1%C5%BEky-37011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3"/>
              </a:rPr>
              <a:t>://pixabay.com/cs/oblak-po%C4%8Das%C3%AD-zakalen%C3%BD-meteorologie-297786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4"/>
              </a:rPr>
              <a:t>://pixabay.com/cs/slunce-po%C4%8Das%C3%AD-p%C5%99edpov%C4%9B%C4%8F-po%C4%8Das%C3%AD-157126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5"/>
              </a:rPr>
              <a:t>://pixabay.com/cs/pot%C5%AF%C4%8Dek-zelen%C3%A1-krajina-stromy-l%C3%A9to-373675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6"/>
              </a:rPr>
              <a:t>://pixabay.com/cs/sk%C3%A1ly-balvany-k%C3%A1men-48279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6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7"/>
              </a:rPr>
              <a:t>://pixabay.com/cs/potok-les-voda-byst%C5%99ina-kameny-514500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8"/>
              </a:rPr>
              <a:t>://pixabay.com/cs/brook-voda-velk%C3%BD-potok-idylick%C3%BD-225973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9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9"/>
              </a:rPr>
              <a:t>://pixabay.com/cs/%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9"/>
              </a:rPr>
              <a:t>C5%99eka-pe%C5%99eje-ticino-voda-p%C5%99%C3%ADrody-113264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800" dirty="0" smtClean="0">
                <a:latin typeface="Arial" pitchFamily="34" charset="0"/>
                <a:cs typeface="Arial" pitchFamily="34" charset="0"/>
              </a:rPr>
              <a:t>pixabay.com/cs/voda-tekouc%C3%AD-whitewater-splash-195926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0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0"/>
              </a:rPr>
              <a:t>://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0"/>
              </a:rPr>
              <a:t>pixabay.com/cs/oce%C3%A1n-povode%C5%88-mo%C5%99e-vlna-voda-571340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1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1"/>
              </a:rPr>
              <a:t>://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1"/>
              </a:rPr>
              <a:t>pixabay.com/cs/jeju-korea-oce%C3%A1n-p%C5%99%C3%ADmo%C5%99sk%C3%A1-krajina-74952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2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2"/>
              </a:rPr>
              <a:t>://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2"/>
              </a:rPr>
              <a:t>pixabay.com/cs/konev-zal%C3%A9v%C3%A1n%C3%AD-m%C5%AF%C5%BEe-ewer-za%C5%99%C3%ADzen%C3%AD-48877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3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3"/>
              </a:rPr>
              <a:t>://pixabay.com/cs/vodop%C3%A1d-kask%C3%A1da-plynouc%C3%AD-voda-469546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3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4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4"/>
              </a:rPr>
              <a:t>://pixabay.com/cs/mraky-cumulus-obloha-sc%C3%A9na-s-oblaky-170135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4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5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5"/>
              </a:rPr>
              <a:t>://pixabay.com/cs/lij%C3%A1k-bou%C5%99ka-d%C3%A9%C5%A1%C5%A5-zachv%C4%9Bn%C3%AD-mokr%C3%BD-8821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5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6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6"/>
              </a:rPr>
              <a:t>://pixabay.com/cs/vlny-cuyutlan-mexiko-oce%C3%A1n-mo%C5%99e-185141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6"/>
              </a:rPr>
              <a:t>/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  <a:hlinkClick r:id="rId17"/>
              </a:rPr>
              <a:t>http</a:t>
            </a:r>
            <a:r>
              <a:rPr lang="cs-CZ" sz="800" dirty="0">
                <a:latin typeface="Arial" pitchFamily="34" charset="0"/>
                <a:cs typeface="Arial" pitchFamily="34" charset="0"/>
                <a:hlinkClick r:id="rId17"/>
              </a:rPr>
              <a:t>://</a:t>
            </a:r>
            <a:r>
              <a:rPr lang="cs-CZ" sz="800" dirty="0" smtClean="0">
                <a:latin typeface="Arial" pitchFamily="34" charset="0"/>
                <a:cs typeface="Arial" pitchFamily="34" charset="0"/>
                <a:hlinkClick r:id="rId17"/>
              </a:rPr>
              <a:t>pixabay.com/cs/cumulonimbus-oblak-mraky-cumulus-262856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cs-CZ" sz="800" dirty="0" smtClean="0">
                <a:latin typeface="Arial" pitchFamily="34" charset="0"/>
                <a:cs typeface="Arial" pitchFamily="34" charset="0"/>
              </a:rPr>
              <a:t>Použitý text : Václav Fischer - Pohádka o mráčku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endParaRPr lang="cs-CZ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1943" lvl="1" indent="0">
              <a:spcBef>
                <a:spcPts val="100"/>
              </a:spcBef>
              <a:spcAft>
                <a:spcPts val="1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24000"/>
          </a:xfrm>
        </p:spPr>
        <p:txBody>
          <a:bodyPr>
            <a:normAutofit/>
          </a:bodyPr>
          <a:lstStyle/>
          <a:p>
            <a:r>
              <a:rPr lang="cs-CZ" b="1" dirty="0" smtClean="0"/>
              <a:t>Použité zdroje</a:t>
            </a:r>
            <a:endParaRPr lang="cs-CZ" b="1" dirty="0"/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10827004" y="6031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1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Projekt CZ.1.07/1.3.00/48.0075 je spolufinancován Evropským sociálním fondem a státním rozpočtem České republiky.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" name="Skupina 4"/>
          <p:cNvGrpSpPr/>
          <p:nvPr/>
        </p:nvGrpSpPr>
        <p:grpSpPr>
          <a:xfrm>
            <a:off x="1921043" y="1118399"/>
            <a:ext cx="7513903" cy="4066669"/>
            <a:chOff x="3057284" y="750955"/>
            <a:chExt cx="4242876" cy="3500865"/>
          </a:xfrm>
        </p:grpSpPr>
        <p:sp>
          <p:nvSpPr>
            <p:cNvPr id="6" name="Volný tvar 5"/>
            <p:cNvSpPr/>
            <p:nvPr/>
          </p:nvSpPr>
          <p:spPr>
            <a:xfrm>
              <a:off x="3057284" y="221659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Vnímat vliv techniky na společnost a přírodu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77271" y="147732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Směrovat 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děti k získávání základních pracovních dovedností a návyků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058097" y="753932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 smtClean="0">
                  <a:solidFill>
                    <a:schemeClr val="tx1"/>
                  </a:solidFill>
                </a:rPr>
                <a:t>Chápat </a:t>
              </a:r>
              <a:r>
                <a:rPr lang="cs-CZ" sz="1600" b="1" dirty="0">
                  <a:solidFill>
                    <a:schemeClr val="tx1"/>
                  </a:solidFill>
                </a:rPr>
                <a:t>p</a:t>
              </a:r>
              <a:r>
                <a:rPr lang="cs-CZ" sz="1600" b="1" dirty="0" smtClean="0">
                  <a:solidFill>
                    <a:schemeClr val="tx1"/>
                  </a:solidFill>
                </a:rPr>
                <a:t>ostavení techniky a technických oborů v životě lidstva jako devízu</a:t>
              </a:r>
              <a:endParaRPr lang="cs-CZ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5695633" y="75095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Učit děti základním poznatkům o technice</a:t>
              </a: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695633" y="2135474"/>
              <a:ext cx="1604527" cy="1441328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Vést děti ke kooperativnímu hodnocení a sebehodnocení</a:t>
              </a: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375646" y="2935523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Podpořit rozvoj myšlenkového potenciálu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dětí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2925799" y="160794"/>
            <a:ext cx="45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         Cíle </a:t>
            </a:r>
            <a:r>
              <a:rPr lang="cs-CZ" sz="2800" b="1" dirty="0">
                <a:solidFill>
                  <a:srgbClr val="0070C0"/>
                </a:solidFill>
              </a:rPr>
              <a:t>polytechnické </a:t>
            </a:r>
            <a:r>
              <a:rPr lang="cs-CZ" sz="2800" b="1" dirty="0" smtClean="0">
                <a:solidFill>
                  <a:srgbClr val="0070C0"/>
                </a:solidFill>
              </a:rPr>
              <a:t>                                                                      </a:t>
            </a:r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 smtClean="0">
                <a:solidFill>
                  <a:srgbClr val="0070C0"/>
                </a:solidFill>
              </a:rPr>
              <a:t>                  výchovy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1369" y="657898"/>
            <a:ext cx="10363200" cy="2161501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/>
            </a:r>
            <a:br>
              <a:rPr lang="cs-CZ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</a:br>
            <a:r>
              <a:rPr lang="cs-CZ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 Pohádka o mráčku</a:t>
            </a:r>
            <a:br>
              <a:rPr lang="cs-CZ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</a:br>
            <a:r>
              <a:rPr lang="cs-CZ" sz="2700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Text</a:t>
            </a:r>
            <a:r>
              <a:rPr lang="cs-CZ" sz="270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: podle Václava Fischera</a:t>
            </a:r>
            <a:endParaRPr lang="cs-CZ" sz="2700" b="0" i="0" dirty="0">
              <a:solidFill>
                <a:srgbClr val="624D38">
                  <a:lumMod val="75000"/>
                </a:srgbClr>
              </a:solidFill>
              <a:latin typeface="Century Gothic"/>
            </a:endParaRPr>
          </a:p>
        </p:txBody>
      </p:sp>
      <p:pic>
        <p:nvPicPr>
          <p:cNvPr id="3074" name="Picture 2" descr="Mraky, Slunný, Teplý, Záplaty, Po&amp;ccaron;así, &amp;Ccaron;áste&amp;ccaron;n&amp;e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59" y="2002418"/>
            <a:ext cx="3433020" cy="31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10984375" y="6192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4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ush, Tráva, Rosa, Louka, Kapi&amp;ccaron;ka Rosy, Kapání,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1" y="2984376"/>
            <a:ext cx="9995999" cy="22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Pohádka o mráčku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938152" y="2303813"/>
            <a:ext cx="3336966" cy="2220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Byl jeden mráček, měl černý </a:t>
            </a:r>
            <a:r>
              <a:rPr lang="cs-CZ" dirty="0" err="1" smtClean="0"/>
              <a:t>fráček</a:t>
            </a:r>
            <a:r>
              <a:rPr lang="cs-CZ" dirty="0" smtClean="0"/>
              <a:t>, chundelatou čepici a konývku kropící.</a:t>
            </a:r>
            <a:endParaRPr lang="cs-CZ" dirty="0"/>
          </a:p>
        </p:txBody>
      </p:sp>
      <p:pic>
        <p:nvPicPr>
          <p:cNvPr id="2050" name="Picture 2" descr="Oblak, Po&amp;ccaron;así, Zakalený, Meteorologie, Cumulus, Klimat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90" y="409263"/>
            <a:ext cx="5211510" cy="2410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1352"/>
            <a:ext cx="4635500" cy="1999748"/>
          </a:xfrm>
          <a:prstGeom prst="rect">
            <a:avLst/>
          </a:prstGeom>
        </p:spPr>
      </p:pic>
      <p:pic>
        <p:nvPicPr>
          <p:cNvPr id="2" name="Picture 2" descr="Konev, Zalévání, M&amp;uring;&amp;zcaron;e, Ewer, Za&amp;rcaron;ízení, Zahradnictv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0657" flipH="1" flipV="1">
            <a:off x="5648323" y="864437"/>
            <a:ext cx="1774825" cy="19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leva 2">
            <a:hlinkClick r:id="" action="ppaction://hlinkshowjump?jump=previousslide"/>
          </p:cNvPr>
          <p:cNvSpPr/>
          <p:nvPr/>
        </p:nvSpPr>
        <p:spPr>
          <a:xfrm>
            <a:off x="254642" y="608828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>
            <a:hlinkClick r:id="" action="ppaction://hlinkshowjump?jump=nextslide"/>
          </p:cNvPr>
          <p:cNvSpPr/>
          <p:nvPr/>
        </p:nvSpPr>
        <p:spPr>
          <a:xfrm>
            <a:off x="10984375" y="60882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ush, Tráva, Rosa, Louka, Kapi&amp;ccaron;ka Rosy, Kapání,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" y="3025375"/>
            <a:ext cx="11055927" cy="22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044284" y="1916988"/>
            <a:ext cx="219106" cy="33342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034070" y="2427820"/>
            <a:ext cx="219106" cy="3334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230811" y="2464913"/>
            <a:ext cx="219106" cy="3334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4894903" y="3270492"/>
            <a:ext cx="219106" cy="33342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095082" y="2882111"/>
            <a:ext cx="219106" cy="3334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380191" y="3055540"/>
            <a:ext cx="219106" cy="33342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" name="Picture 6" descr="Slunce, Po&amp;ccaron;así, P&amp;rcaron;edpov&amp;ecaron;&amp;dcaron; Po&amp;ccaron;así, Slunný, Slune&amp;ccaron;ní Sv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11" y="-209870"/>
            <a:ext cx="3962471" cy="39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89" y="336247"/>
            <a:ext cx="5078874" cy="3022601"/>
          </a:xfrm>
          <a:prstGeom prst="rect">
            <a:avLst/>
          </a:prstGeom>
        </p:spPr>
      </p:pic>
      <p:pic>
        <p:nvPicPr>
          <p:cNvPr id="15" name="Picture 2" descr="Konev, Zalévání, M&amp;uring;&amp;zcaron;e, Ewer, Za&amp;rcaron;ízení, Zahradnictv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0657" flipH="1" flipV="1">
            <a:off x="5171509" y="676093"/>
            <a:ext cx="1774825" cy="19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rak 18"/>
          <p:cNvSpPr/>
          <p:nvPr/>
        </p:nvSpPr>
        <p:spPr>
          <a:xfrm>
            <a:off x="232228" y="239680"/>
            <a:ext cx="3593799" cy="25888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Když se slunce schovalo, z konývky hned krápalo. První, druhá, třetí kapka po nebi si kráčí, ťapká a pak všechny kec, spadnou na kopec.</a:t>
            </a:r>
            <a:endParaRPr lang="cs-CZ" dirty="0"/>
          </a:p>
        </p:txBody>
      </p:sp>
      <p:sp>
        <p:nvSpPr>
          <p:cNvPr id="2" name="Šipka doprava 1">
            <a:hlinkClick r:id="" action="ppaction://hlinkshowjump?jump=nextslide"/>
          </p:cNvPr>
          <p:cNvSpPr/>
          <p:nvPr/>
        </p:nvSpPr>
        <p:spPr>
          <a:xfrm>
            <a:off x="10787605" y="6192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eva 3">
            <a:hlinkClick r:id="" action="ppaction://hlinkshowjump?jump=previousslide"/>
          </p:cNvPr>
          <p:cNvSpPr/>
          <p:nvPr/>
        </p:nvSpPr>
        <p:spPr>
          <a:xfrm>
            <a:off x="324092" y="61924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ush, Tráva, Rosa, Louka, Kapi&amp;ccaron;ka Rosy, Kapání,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2956956"/>
            <a:ext cx="11055927" cy="22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9" name="Mrak 18"/>
          <p:cNvSpPr/>
          <p:nvPr/>
        </p:nvSpPr>
        <p:spPr>
          <a:xfrm>
            <a:off x="130628" y="1163781"/>
            <a:ext cx="3593799" cy="25888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Neuhodily se mnoho? Kdepak. Vůbec!  </a:t>
            </a:r>
            <a:r>
              <a:rPr lang="cs-CZ" dirty="0"/>
              <a:t>T</a:t>
            </a:r>
            <a:r>
              <a:rPr lang="cs-CZ" dirty="0" smtClean="0"/>
              <a:t>o je toho – spadnout měkce do trávy nedaleko Vltavy.</a:t>
            </a:r>
            <a:endParaRPr lang="cs-CZ" dirty="0"/>
          </a:p>
        </p:txBody>
      </p:sp>
      <p:pic>
        <p:nvPicPr>
          <p:cNvPr id="2" name="Picture 4" descr="Oblak, Po&amp;ccaron;así, Déš&amp;tcaron;, Srá&amp;zcaron;ky, Rainclouds, Rain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7" y="0"/>
            <a:ext cx="6096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eva 3">
            <a:hlinkClick r:id="" action="ppaction://hlinkshowjump?jump=previousslide"/>
          </p:cNvPr>
          <p:cNvSpPr/>
          <p:nvPr/>
        </p:nvSpPr>
        <p:spPr>
          <a:xfrm>
            <a:off x="302234" y="61230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10810754" y="6123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3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ush, Tráva, Rosa, Louka, Kapi&amp;ccaron;ka Rosy, Kapání,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6" y="3000243"/>
            <a:ext cx="11546964" cy="2216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Mrak 62"/>
          <p:cNvSpPr/>
          <p:nvPr/>
        </p:nvSpPr>
        <p:spPr>
          <a:xfrm>
            <a:off x="6712462" y="1622477"/>
            <a:ext cx="2618792" cy="15259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/>
          </a:p>
        </p:txBody>
      </p:sp>
      <p:sp>
        <p:nvSpPr>
          <p:cNvPr id="65" name="Mrak 64"/>
          <p:cNvSpPr/>
          <p:nvPr/>
        </p:nvSpPr>
        <p:spPr>
          <a:xfrm>
            <a:off x="2719039" y="1776310"/>
            <a:ext cx="2367311" cy="13368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4448175" y="763500"/>
            <a:ext cx="3336966" cy="2220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Trávu, která poprosí, kapky deště orosí.</a:t>
            </a:r>
          </a:p>
          <a:p>
            <a:r>
              <a:rPr lang="cs-CZ" dirty="0" smtClean="0"/>
              <a:t> A ostatní tajemně sestupují do země.</a:t>
            </a:r>
            <a:endParaRPr lang="cs-CZ" dirty="0"/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966290" y="2033172"/>
            <a:ext cx="219106" cy="333422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7167566" y="3043624"/>
            <a:ext cx="152462" cy="257279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4574549" y="2310741"/>
            <a:ext cx="219106" cy="33342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4406596" y="3048111"/>
            <a:ext cx="219106" cy="333422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707552" y="3693565"/>
            <a:ext cx="152462" cy="257279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077309" y="2601155"/>
            <a:ext cx="219106" cy="333422"/>
          </a:xfrm>
          <a:prstGeom prst="rect">
            <a:avLst/>
          </a:prstGeom>
        </p:spPr>
      </p:pic>
      <p:pic>
        <p:nvPicPr>
          <p:cNvPr id="59" name="Obrázek 5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305901" y="2426926"/>
            <a:ext cx="219106" cy="333422"/>
          </a:xfrm>
          <a:prstGeom prst="rect">
            <a:avLst/>
          </a:prstGeom>
        </p:spPr>
      </p:pic>
      <p:sp>
        <p:nvSpPr>
          <p:cNvPr id="2" name="Šipka doleva 1">
            <a:hlinkClick r:id="" action="ppaction://hlinkshowjump?jump=previousslide"/>
          </p:cNvPr>
          <p:cNvSpPr/>
          <p:nvPr/>
        </p:nvSpPr>
        <p:spPr>
          <a:xfrm>
            <a:off x="283086" y="612376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10851642" y="6123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4" descr="Skály, Balvany, Kám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2100" y="5020965"/>
            <a:ext cx="6972300" cy="13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Rush, Tráva, Rosa, Louka, Kapi&amp;ccaron;ka Rosy, Kapání,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18" y="2181309"/>
            <a:ext cx="4695947" cy="303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rak 44"/>
          <p:cNvSpPr/>
          <p:nvPr/>
        </p:nvSpPr>
        <p:spPr>
          <a:xfrm>
            <a:off x="6389906" y="336847"/>
            <a:ext cx="3593799" cy="1531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pic>
        <p:nvPicPr>
          <p:cNvPr id="7174" name="Picture 6" descr="Potok, Les, Voda, Byst&amp;rcaron;ina, Kameny, Vody, Potoka, B&amp;rcaron;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19" y="3756317"/>
            <a:ext cx="4695947" cy="248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7172" name="Picture 4" descr="Skály, Balvany, Ká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29" y="3157277"/>
            <a:ext cx="1082624" cy="7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rak 18"/>
          <p:cNvSpPr/>
          <p:nvPr/>
        </p:nvSpPr>
        <p:spPr>
          <a:xfrm>
            <a:off x="2366186" y="463300"/>
            <a:ext cx="3593799" cy="1531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Pod zemí je kámen, pod kamenem pramen a ten hlodá, hlodá, až vytryskne voda.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26" y="1102455"/>
            <a:ext cx="2677825" cy="12576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473522" y="2003107"/>
            <a:ext cx="219106" cy="3334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6787162" y="1887688"/>
            <a:ext cx="158063" cy="2739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018386" y="1977815"/>
            <a:ext cx="219106" cy="33342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760179" y="2530027"/>
            <a:ext cx="152462" cy="25727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29" b="89776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7941" y="3829891"/>
            <a:ext cx="2810267" cy="2855339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6316599" y="3076497"/>
            <a:ext cx="158063" cy="27399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200601" y="2883678"/>
            <a:ext cx="219106" cy="33342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646267" y="1676776"/>
            <a:ext cx="152462" cy="257279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762280" y="2078974"/>
            <a:ext cx="219106" cy="333422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833821" y="3980426"/>
            <a:ext cx="219106" cy="333422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494098" y="3339901"/>
            <a:ext cx="219106" cy="333422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559505" y="2454908"/>
            <a:ext cx="152462" cy="257279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6674798" y="3259733"/>
            <a:ext cx="152462" cy="257279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963556" y="2105462"/>
            <a:ext cx="152462" cy="257279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914448" y="2163709"/>
            <a:ext cx="152462" cy="257279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7112077" y="2558497"/>
            <a:ext cx="219106" cy="333422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655082" y="2553554"/>
            <a:ext cx="219106" cy="333422"/>
          </a:xfrm>
          <a:prstGeom prst="rect">
            <a:avLst/>
          </a:prstGeom>
        </p:spPr>
      </p:pic>
      <p:pic>
        <p:nvPicPr>
          <p:cNvPr id="46" name="Picture 4" descr="Skály, Balvany, Ká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5483" y="3506612"/>
            <a:ext cx="1308395" cy="7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256226" y="1490881"/>
            <a:ext cx="219106" cy="333422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430781" y="2125636"/>
            <a:ext cx="219106" cy="333422"/>
          </a:xfrm>
          <a:prstGeom prst="rect">
            <a:avLst/>
          </a:prstGeom>
        </p:spPr>
      </p:pic>
      <p:sp>
        <p:nvSpPr>
          <p:cNvPr id="4" name="Šipka doleva 3">
            <a:hlinkClick r:id="" action="ppaction://hlinkshowjump?jump=previousslide"/>
          </p:cNvPr>
          <p:cNvSpPr/>
          <p:nvPr/>
        </p:nvSpPr>
        <p:spPr>
          <a:xfrm>
            <a:off x="344173" y="60535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10914926" y="60535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Picture 4" descr="Skály, Balvany, Ká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75" y="3050389"/>
            <a:ext cx="2196699" cy="7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ot&amp;uring;&amp;ccaron;ek, Zelená, Krajina, Stromy, Léto, Okolí Rybní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2576" y="1144724"/>
            <a:ext cx="3391375" cy="27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ot&amp;uring;&amp;ccaron;ek, Zelená, Krajina, Stromy, Léto, Okolí Rybní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00" y="1144725"/>
            <a:ext cx="4327772" cy="27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Obrázek 18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8" y="573851"/>
            <a:ext cx="1855507" cy="113577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5288767" y="6331980"/>
            <a:ext cx="1549101" cy="365125"/>
          </a:xfrm>
        </p:spPr>
        <p:txBody>
          <a:bodyPr/>
          <a:lstStyle/>
          <a:p>
            <a:fld id="{CA8D9AD5-F248-4919-864A-CFD76CC027D6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6086875" y="1863467"/>
            <a:ext cx="158063" cy="27399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598314" y="1470624"/>
            <a:ext cx="219106" cy="333422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103099" y="2316108"/>
            <a:ext cx="219106" cy="33342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420765" y="1941323"/>
            <a:ext cx="219106" cy="33342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7368474" y="1941323"/>
            <a:ext cx="219106" cy="333422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840770" y="1530286"/>
            <a:ext cx="219106" cy="333422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7031285" y="2403233"/>
            <a:ext cx="152462" cy="257279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7822135" y="2261165"/>
            <a:ext cx="219106" cy="333422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212536" y="2551056"/>
            <a:ext cx="152462" cy="257279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5666683" y="2660807"/>
            <a:ext cx="219106" cy="333422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603080" y="2578697"/>
            <a:ext cx="219106" cy="333422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8323187" y="1913057"/>
            <a:ext cx="152462" cy="257279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8962330" y="2339584"/>
            <a:ext cx="219106" cy="333422"/>
          </a:xfrm>
          <a:prstGeom prst="rect">
            <a:avLst/>
          </a:prstGeom>
        </p:spPr>
      </p:pic>
      <p:sp>
        <p:nvSpPr>
          <p:cNvPr id="185" name="Mrak 184"/>
          <p:cNvSpPr/>
          <p:nvPr/>
        </p:nvSpPr>
        <p:spPr>
          <a:xfrm>
            <a:off x="0" y="216328"/>
            <a:ext cx="4076700" cy="1973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…Voda zkouší první krůček, zahraje si na potůček.</a:t>
            </a:r>
          </a:p>
          <a:p>
            <a:r>
              <a:rPr lang="cs-CZ" dirty="0" smtClean="0"/>
              <a:t>Přidá do kroku a je v potoku.</a:t>
            </a:r>
          </a:p>
          <a:p>
            <a:r>
              <a:rPr lang="cs-CZ" dirty="0" smtClean="0"/>
              <a:t>Potok do potoka vtéká,</a:t>
            </a:r>
          </a:p>
          <a:p>
            <a:r>
              <a:rPr lang="cs-CZ" dirty="0"/>
              <a:t>z</a:t>
            </a:r>
            <a:r>
              <a:rPr lang="cs-CZ" dirty="0" smtClean="0"/>
              <a:t>ašumí a je tu řeka</a:t>
            </a:r>
            <a:endParaRPr lang="cs-CZ" dirty="0"/>
          </a:p>
        </p:txBody>
      </p:sp>
      <p:pic>
        <p:nvPicPr>
          <p:cNvPr id="186" name="Obrázek 18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09" y="167189"/>
            <a:ext cx="3523520" cy="1833275"/>
          </a:xfrm>
          <a:prstGeom prst="rect">
            <a:avLst/>
          </a:prstGeom>
        </p:spPr>
      </p:pic>
      <p:pic>
        <p:nvPicPr>
          <p:cNvPr id="187" name="Obrázek 18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72" y="712560"/>
            <a:ext cx="2294161" cy="1395055"/>
          </a:xfrm>
          <a:prstGeom prst="rect">
            <a:avLst/>
          </a:prstGeom>
        </p:spPr>
      </p:pic>
      <p:pic>
        <p:nvPicPr>
          <p:cNvPr id="46" name="Picture 2" descr="Skály, Balvany, Kám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2592" y="2074160"/>
            <a:ext cx="801221" cy="5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kály, Balvany, Kám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1393" y="2178565"/>
            <a:ext cx="801221" cy="5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odopád, Kaskáda, Plynoucí Voda, Podzim, Řeka, Huntav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00" y="3890497"/>
            <a:ext cx="6898151" cy="27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29" b="89776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7" r="4800"/>
          <a:stretch/>
        </p:blipFill>
        <p:spPr>
          <a:xfrm flipH="1">
            <a:off x="5080000" y="2482820"/>
            <a:ext cx="2027514" cy="2667536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29" b="89776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6641" r="16531" b="7210"/>
          <a:stretch/>
        </p:blipFill>
        <p:spPr>
          <a:xfrm>
            <a:off x="7107516" y="2624752"/>
            <a:ext cx="1604684" cy="23407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4" b="89776" l="12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99" y="4537276"/>
            <a:ext cx="8436665" cy="1736203"/>
          </a:xfrm>
          <a:prstGeom prst="rect">
            <a:avLst/>
          </a:prstGeom>
        </p:spPr>
      </p:pic>
      <p:sp>
        <p:nvSpPr>
          <p:cNvPr id="3" name="Šipka doleva 2">
            <a:hlinkClick r:id="" action="ppaction://hlinkshowjump?jump=previousslide"/>
          </p:cNvPr>
          <p:cNvSpPr/>
          <p:nvPr/>
        </p:nvSpPr>
        <p:spPr>
          <a:xfrm>
            <a:off x="381964" y="603116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>
            <a:hlinkClick r:id="" action="ppaction://hlinkshowjump?jump=nextslide"/>
          </p:cNvPr>
          <p:cNvSpPr/>
          <p:nvPr/>
        </p:nvSpPr>
        <p:spPr>
          <a:xfrm>
            <a:off x="10731917" y="6031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5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25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2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25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25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25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25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36" y="162811"/>
            <a:ext cx="1855507" cy="1135772"/>
          </a:xfrm>
          <a:prstGeom prst="rect">
            <a:avLst/>
          </a:prstGeom>
        </p:spPr>
      </p:pic>
      <p:pic>
        <p:nvPicPr>
          <p:cNvPr id="24" name="Picture 2" descr="Skály, Balvany, Ká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5" y="1366859"/>
            <a:ext cx="1812268" cy="12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84" y="9083"/>
            <a:ext cx="1855507" cy="1135772"/>
          </a:xfrm>
          <a:prstGeom prst="rect">
            <a:avLst/>
          </a:prstGeom>
        </p:spPr>
      </p:pic>
      <p:pic>
        <p:nvPicPr>
          <p:cNvPr id="2" name="Picture 2" descr="Voda, Tekoucí, Whitewater, Splash, Šplouchání, Vl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1" y="3440604"/>
            <a:ext cx="11546964" cy="16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Rush, Tráva, Rosa, Louka, Kapi&amp;ccaron;ka Rosy, Kapání, Vo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6" y="2487005"/>
            <a:ext cx="11546964" cy="99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189461" y="465446"/>
            <a:ext cx="3336966" cy="2220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.</a:t>
            </a:r>
          </a:p>
          <a:p>
            <a:r>
              <a:rPr lang="cs-CZ" dirty="0" smtClean="0"/>
              <a:t>A ta řeka s úhoři běží, běží do moří.</a:t>
            </a:r>
            <a:endParaRPr lang="cs-CZ" dirty="0"/>
          </a:p>
        </p:txBody>
      </p:sp>
      <p:pic>
        <p:nvPicPr>
          <p:cNvPr id="8" name="Picture 2" descr="Skály, Balvany, Kám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1620" y="482220"/>
            <a:ext cx="3074513" cy="21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02" y="73380"/>
            <a:ext cx="1999247" cy="115760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7253437" y="1109745"/>
            <a:ext cx="152462" cy="25727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4520061" y="1151296"/>
            <a:ext cx="152462" cy="25727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29" b="89776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76" t="2890" r="18936" b="10348"/>
          <a:stretch/>
        </p:blipFill>
        <p:spPr>
          <a:xfrm>
            <a:off x="4545015" y="2338965"/>
            <a:ext cx="2822124" cy="123213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77" y="287485"/>
            <a:ext cx="1400371" cy="857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18" y="302672"/>
            <a:ext cx="1855507" cy="113577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40" y="581074"/>
            <a:ext cx="1400371" cy="857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702678" y="1375823"/>
            <a:ext cx="219106" cy="33342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958147" y="1725155"/>
            <a:ext cx="219106" cy="33342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7038586" y="549458"/>
            <a:ext cx="219106" cy="33342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030394" y="943211"/>
            <a:ext cx="219106" cy="33342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407017" y="2172254"/>
            <a:ext cx="219106" cy="333422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7541237" y="2062502"/>
            <a:ext cx="152462" cy="257279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6063716" y="1750201"/>
            <a:ext cx="152462" cy="25727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29" b="89776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76" t="2890" r="18936" b="10348"/>
          <a:stretch/>
        </p:blipFill>
        <p:spPr>
          <a:xfrm flipH="1">
            <a:off x="4795343" y="2299769"/>
            <a:ext cx="2822124" cy="1140835"/>
          </a:xfrm>
          <a:prstGeom prst="rect">
            <a:avLst/>
          </a:prstGeom>
        </p:spPr>
      </p:pic>
      <p:pic>
        <p:nvPicPr>
          <p:cNvPr id="28" name="Picture 2" descr="Skály, Balvany, Ká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9566" y="1306799"/>
            <a:ext cx="1812268" cy="12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67" y="465446"/>
            <a:ext cx="1400371" cy="85737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7643284" y="1384161"/>
            <a:ext cx="244832" cy="372570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100000" l="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15">
            <a:off x="5261356" y="813664"/>
            <a:ext cx="152462" cy="257279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3758035" y="1156105"/>
            <a:ext cx="219106" cy="333422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4286876" y="1773119"/>
            <a:ext cx="244832" cy="37257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3758036" y="1156105"/>
            <a:ext cx="219106" cy="333422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6855078" y="1528223"/>
            <a:ext cx="219106" cy="333422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14" b="94286" l="4348" r="8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948">
            <a:off x="7007478" y="1680623"/>
            <a:ext cx="219106" cy="3334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34" y="1490174"/>
            <a:ext cx="3476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okumenty\mrak\Bez názvu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2079647"/>
            <a:ext cx="7486800" cy="28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eva 3">
            <a:hlinkClick r:id="" action="ppaction://hlinkshowjump?jump=previousslide"/>
          </p:cNvPr>
          <p:cNvSpPr/>
          <p:nvPr/>
        </p:nvSpPr>
        <p:spPr>
          <a:xfrm>
            <a:off x="323246" y="59501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10769346" y="5950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9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577</Words>
  <Application>Microsoft Office PowerPoint</Application>
  <PresentationFormat>Širokoúhlá obrazovka</PresentationFormat>
  <Paragraphs>104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Symbol</vt:lpstr>
      <vt:lpstr>Times New Roman</vt:lpstr>
      <vt:lpstr>Vlnění</vt:lpstr>
      <vt:lpstr>Koloběh vody v přírodě</vt:lpstr>
      <vt:lpstr>  Pohádka o mráčku Text: podle Václava Fischera</vt:lpstr>
      <vt:lpstr>Pohádka o mráčku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Hádej, hádej, hadači…  </vt:lpstr>
      <vt:lpstr>Téma pro polytechnickou výchovu</vt:lpstr>
      <vt:lpstr>Metodický postup </vt:lpstr>
      <vt:lpstr>Použité 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2014-08-05T12:38:58Z</dcterms:created>
  <dcterms:modified xsi:type="dcterms:W3CDTF">2019-02-28T09:19:45Z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