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2253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3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cs-CZ" smtClean="0"/>
              <a:t>17.5.2015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cs-CZ" smtClean="0"/>
              <a:t>17.5.2015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cs-CZ" smtClean="0"/>
              <a:t>17.5.2015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K%C5%99es%C5%A5anstv%C3%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300" y="88900"/>
            <a:ext cx="7315200" cy="2743200"/>
          </a:xfr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1500" b="0" i="0" baseline="0" dirty="0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Křesťanství</a:t>
            </a:r>
            <a:endParaRPr lang="cs-CZ" sz="11500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244" y="4089400"/>
            <a:ext cx="6629400" cy="167132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400" b="0" i="0" dirty="0" smtClean="0"/>
              <a:t>K. Hrubá, T. Kropáčová, D. Korpanová,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400" b="0" i="0" dirty="0" smtClean="0"/>
              <a:t>N. Čiháková, L. Zárybnická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HT2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2014/15</a:t>
            </a:r>
            <a:endParaRPr lang="cs-CZ" sz="2400" b="0" i="0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304800" y="414020"/>
            <a:ext cx="8102600" cy="5808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4000" dirty="0" smtClean="0">
                <a:latin typeface="Times New Roman" panose="02020603050405020304" pitchFamily="18" charset="0"/>
              </a:rPr>
              <a:t>zákl. kniha BIBLE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4000" dirty="0" smtClean="0">
                <a:latin typeface="Times New Roman" panose="02020603050405020304" pitchFamily="18" charset="0"/>
              </a:rPr>
              <a:t>má jednoho boha</a:t>
            </a:r>
            <a:endParaRPr lang="cs-CZ" altLang="cs-CZ" sz="40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sleduje život Ježíše z Nazaretu, kterého chápe jako mesiáše (Krista) a spasitele světa (Božího syna)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vzniklo z Židovství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počátky zachycuje Nový zákon – část Bible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59" y="1671319"/>
            <a:ext cx="3088642" cy="23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5700" y="0"/>
            <a:ext cx="9601200" cy="1257300"/>
          </a:xfrm>
        </p:spPr>
        <p:txBody>
          <a:bodyPr/>
          <a:lstStyle/>
          <a:p>
            <a:pPr algn="ctr"/>
            <a:r>
              <a:rPr lang="cs-CZ" sz="6600" dirty="0" smtClean="0"/>
              <a:t>Historie</a:t>
            </a:r>
            <a:endParaRPr lang="cs-CZ" sz="6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14300" y="1739901"/>
            <a:ext cx="11912600" cy="49657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3900" dirty="0">
                <a:latin typeface="Times New Roman" panose="02020603050405020304" pitchFamily="18" charset="0"/>
              </a:rPr>
              <a:t>kolem roku 30 působil v Nazaretu židovský prorok Ježíš, který léčil nemocné a působil jako pocestný kazatel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3900" dirty="0">
                <a:latin typeface="Times New Roman" panose="02020603050405020304" pitchFamily="18" charset="0"/>
              </a:rPr>
              <a:t>postupně kole sebe shromáždil skupinu 12 učedníků -</a:t>
            </a:r>
            <a:r>
              <a:rPr lang="en-US" altLang="cs-CZ" sz="3900" dirty="0">
                <a:latin typeface="Times New Roman" panose="02020603050405020304" pitchFamily="18" charset="0"/>
              </a:rPr>
              <a:t>&gt; </a:t>
            </a:r>
            <a:r>
              <a:rPr lang="cs-CZ" altLang="cs-CZ" sz="3900" dirty="0" smtClean="0">
                <a:latin typeface="Times New Roman" panose="02020603050405020304" pitchFamily="18" charset="0"/>
              </a:rPr>
              <a:t>apoštolů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3900" dirty="0">
                <a:latin typeface="Times New Roman" panose="02020603050405020304" pitchFamily="18" charset="0"/>
              </a:rPr>
              <a:t>původně se snažil reformovat Židovství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3900" dirty="0">
                <a:latin typeface="Times New Roman" panose="02020603050405020304" pitchFamily="18" charset="0"/>
              </a:rPr>
              <a:t>na Velikonoce (=židovský svátek Pesach) dorazil do Jeruzaléma, kde kázal tak nepřesvědčivě -</a:t>
            </a:r>
            <a:r>
              <a:rPr lang="en-US" altLang="cs-CZ" sz="3900" dirty="0">
                <a:latin typeface="Times New Roman" panose="02020603050405020304" pitchFamily="18" charset="0"/>
              </a:rPr>
              <a:t>&gt; </a:t>
            </a:r>
            <a:r>
              <a:rPr lang="cs-CZ" altLang="cs-CZ" sz="3900" dirty="0">
                <a:latin typeface="Times New Roman" panose="02020603050405020304" pitchFamily="18" charset="0"/>
              </a:rPr>
              <a:t>byl zadržen, odsouzen a popraven 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Vznik církve</a:t>
            </a:r>
            <a:endParaRPr lang="cs-CZ" sz="6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90500" y="1905000"/>
            <a:ext cx="116713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podle evangelií Bůh Ježíše vzkřísil </a:t>
            </a:r>
            <a:endParaRPr lang="cs-CZ" altLang="cs-CZ" sz="4000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4000" dirty="0" smtClean="0">
                <a:latin typeface="Times New Roman" panose="02020603050405020304" pitchFamily="18" charset="0"/>
              </a:rPr>
              <a:t>ti</a:t>
            </a:r>
            <a:r>
              <a:rPr lang="cs-CZ" altLang="cs-CZ" sz="4000" dirty="0">
                <a:latin typeface="Times New Roman" panose="02020603050405020304" pitchFamily="18" charset="0"/>
              </a:rPr>
              <a:t>, kteří v Ježíše věřili, se již od počátků scházeli ve sborech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Křesťanství se začalo šířit po celém světě s cílem zachytit Ježíšovo působení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Times New Roman" panose="02020603050405020304" pitchFamily="18" charset="0"/>
              </a:rPr>
              <a:t>vzniká </a:t>
            </a:r>
            <a:r>
              <a:rPr lang="cs-CZ" altLang="cs-CZ" sz="4000" b="1" dirty="0">
                <a:latin typeface="Times New Roman" panose="02020603050405020304" pitchFamily="18" charset="0"/>
              </a:rPr>
              <a:t>NOVÝ ZÁKON</a:t>
            </a:r>
            <a:endParaRPr lang="cs-CZ" altLang="cs-CZ" sz="40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dirty="0" smtClean="0"/>
              <a:t>Nový zákon</a:t>
            </a:r>
            <a:endParaRPr lang="cs-CZ" sz="6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292100" y="1892300"/>
            <a:ext cx="9601200" cy="42672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3200" b="1" dirty="0">
                <a:latin typeface="Times New Roman" panose="02020603050405020304" pitchFamily="18" charset="0"/>
              </a:rPr>
              <a:t>Skládá se celkem z 27 knih: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i="1" dirty="0">
                <a:latin typeface="Times New Roman" panose="02020603050405020304" pitchFamily="18" charset="0"/>
              </a:rPr>
              <a:t>4 evangelia</a:t>
            </a:r>
            <a:r>
              <a:rPr lang="cs-CZ" altLang="cs-CZ" sz="3200" dirty="0">
                <a:latin typeface="Times New Roman" panose="02020603050405020304" pitchFamily="18" charset="0"/>
              </a:rPr>
              <a:t>: Matouš, Marek, Lukáš, Jan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Times New Roman" panose="02020603050405020304" pitchFamily="18" charset="0"/>
              </a:rPr>
              <a:t>	(popisují kázání, působení, mučení a vzkříšení Ježíše)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i="1" dirty="0">
                <a:latin typeface="Times New Roman" panose="02020603050405020304" pitchFamily="18" charset="0"/>
              </a:rPr>
              <a:t>Skutky apoštolů</a:t>
            </a:r>
            <a:r>
              <a:rPr lang="cs-CZ" altLang="cs-CZ" sz="3200" dirty="0">
                <a:latin typeface="Times New Roman" panose="02020603050405020304" pitchFamily="18" charset="0"/>
              </a:rPr>
              <a:t> (popis vzniku církve v Jeruzalémě)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i="1" dirty="0">
                <a:latin typeface="Times New Roman" panose="02020603050405020304" pitchFamily="18" charset="0"/>
              </a:rPr>
              <a:t>21 dopisů</a:t>
            </a:r>
            <a:r>
              <a:rPr lang="cs-CZ" altLang="cs-CZ" sz="3200" dirty="0">
                <a:latin typeface="Times New Roman" panose="02020603050405020304" pitchFamily="18" charset="0"/>
              </a:rPr>
              <a:t> (epištol) z počátku křesťanství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>
                <a:latin typeface="Times New Roman" panose="02020603050405020304" pitchFamily="18" charset="0"/>
              </a:rPr>
              <a:t>Knihu </a:t>
            </a:r>
            <a:r>
              <a:rPr lang="cs-CZ" altLang="cs-CZ" sz="3200" i="1" dirty="0">
                <a:latin typeface="Times New Roman" panose="02020603050405020304" pitchFamily="18" charset="0"/>
              </a:rPr>
              <a:t>Zjevení Janova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076" y="2085976"/>
            <a:ext cx="2676524" cy="267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06500" y="419100"/>
            <a:ext cx="9601200" cy="1257300"/>
          </a:xfrm>
        </p:spPr>
        <p:txBody>
          <a:bodyPr/>
          <a:lstStyle/>
          <a:p>
            <a:pPr algn="ctr"/>
            <a:r>
              <a:rPr lang="cs-CZ" sz="5400" dirty="0" smtClean="0"/>
              <a:t>Křest</a:t>
            </a:r>
            <a:endParaRPr lang="cs-CZ" sz="5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206500" y="1905000"/>
            <a:ext cx="9690100" cy="42672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Times New Roman" panose="02020603050405020304" pitchFamily="18" charset="0"/>
              </a:rPr>
              <a:t>Křesťanem se člověk stává po </a:t>
            </a:r>
            <a:r>
              <a:rPr lang="cs-CZ" altLang="cs-CZ" sz="3600" i="1" dirty="0">
                <a:latin typeface="Times New Roman" panose="02020603050405020304" pitchFamily="18" charset="0"/>
              </a:rPr>
              <a:t>křtu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Times New Roman" panose="02020603050405020304" pitchFamily="18" charset="0"/>
              </a:rPr>
              <a:t>člověk by se měl účastnit života církve a šířit pokoj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Times New Roman" panose="02020603050405020304" pitchFamily="18" charset="0"/>
              </a:rPr>
              <a:t>vrcholem křesťanské bohoslužby je slavení </a:t>
            </a:r>
            <a:r>
              <a:rPr lang="cs-CZ" altLang="cs-CZ" sz="3600" i="1" dirty="0">
                <a:latin typeface="Times New Roman" panose="02020603050405020304" pitchFamily="18" charset="0"/>
              </a:rPr>
              <a:t>eucharistie = </a:t>
            </a:r>
            <a:r>
              <a:rPr lang="cs-CZ" altLang="cs-CZ" sz="3600" dirty="0">
                <a:latin typeface="Times New Roman" panose="02020603050405020304" pitchFamily="18" charset="0"/>
              </a:rPr>
              <a:t>mše, večeře Páně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3600" dirty="0">
                <a:latin typeface="Times New Roman" panose="02020603050405020304" pitchFamily="18" charset="0"/>
                <a:sym typeface="Wingdings" panose="05000000000000000000" pitchFamily="2" charset="2"/>
              </a:rPr>
              <a:t> svátost, kterou uznávají téměř všechny   </a:t>
            </a:r>
          </a:p>
          <a:p>
            <a:pPr marL="0" indent="0">
              <a:buNone/>
            </a:pPr>
            <a:r>
              <a:rPr lang="cs-CZ" altLang="cs-CZ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církve </a:t>
            </a:r>
            <a:r>
              <a:rPr lang="cs-CZ" altLang="cs-CZ" sz="3600" dirty="0">
                <a:latin typeface="Times New Roman" panose="02020603050405020304" pitchFamily="18" charset="0"/>
                <a:sym typeface="Wingdings" panose="05000000000000000000" pitchFamily="2" charset="2"/>
              </a:rPr>
              <a:t>(společné stolování)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dirty="0" smtClean="0"/>
              <a:t>Symboly</a:t>
            </a:r>
            <a:endParaRPr lang="cs-CZ" sz="7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57300" y="1879600"/>
            <a:ext cx="96012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Times New Roman" panose="02020603050405020304" pitchFamily="18" charset="0"/>
              </a:rPr>
              <a:t>Kříž</a:t>
            </a:r>
            <a:r>
              <a:rPr lang="cs-CZ" altLang="cs-CZ" sz="2400" dirty="0">
                <a:latin typeface="Times New Roman" panose="02020603050405020304" pitchFamily="18" charset="0"/>
              </a:rPr>
              <a:t>: nejznámější symbol, který vznikl díky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Ježíšově </a:t>
            </a:r>
            <a:r>
              <a:rPr lang="cs-CZ" altLang="cs-CZ" sz="2400" dirty="0">
                <a:latin typeface="Times New Roman" panose="02020603050405020304" pitchFamily="18" charset="0"/>
              </a:rPr>
              <a:t>ukřižování</a:t>
            </a:r>
            <a:endParaRPr lang="cs-CZ" altLang="cs-CZ" sz="2400" b="1" u="sng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Times New Roman" panose="02020603050405020304" pitchFamily="18" charset="0"/>
              </a:rPr>
              <a:t>Ichthys:</a:t>
            </a:r>
            <a:r>
              <a:rPr lang="cs-CZ" altLang="cs-CZ" sz="2400" dirty="0">
                <a:latin typeface="Times New Roman" panose="02020603050405020304" pitchFamily="18" charset="0"/>
              </a:rPr>
              <a:t> primitivní nákres ryby, protože Ježíš byl původem rybář a svých 12 apoštolů označil za „rybáře lidí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endParaRPr lang="cs-CZ" altLang="cs-CZ" sz="2400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Times New Roman" panose="02020603050405020304" pitchFamily="18" charset="0"/>
              </a:rPr>
              <a:t>Prsten</a:t>
            </a:r>
            <a:r>
              <a:rPr lang="cs-CZ" altLang="cs-CZ" sz="2400" b="1" dirty="0">
                <a:latin typeface="Times New Roman" panose="02020603050405020304" pitchFamily="18" charset="0"/>
              </a:rPr>
              <a:t>:</a:t>
            </a:r>
            <a:r>
              <a:rPr lang="cs-CZ" altLang="cs-CZ" sz="2400" dirty="0">
                <a:latin typeface="Times New Roman" panose="02020603050405020304" pitchFamily="18" charset="0"/>
              </a:rPr>
              <a:t> nosí ho mladí křesťané, kteří tak dávají najevo, že vydrží čistí až do svatby (v celibátu)</a:t>
            </a:r>
          </a:p>
          <a:p>
            <a:pPr marL="0" indent="0">
              <a:buNone/>
            </a:pPr>
            <a:endParaRPr lang="cs-CZ" altLang="cs-CZ" sz="2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87" y="3177482"/>
            <a:ext cx="3893314" cy="11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66800" y="927100"/>
            <a:ext cx="96012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Times New Roman" panose="02020603050405020304" pitchFamily="18" charset="0"/>
              </a:rPr>
              <a:t>Beránek: </a:t>
            </a:r>
            <a:r>
              <a:rPr lang="cs-CZ" altLang="cs-CZ" sz="2400" dirty="0">
                <a:latin typeface="Times New Roman" panose="02020603050405020304" pitchFamily="18" charset="0"/>
              </a:rPr>
              <a:t>tento symbol je spjat s obětí Ježíše a Starým zákonem, kde se obětní beránek pomazával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krví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4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Times New Roman" panose="02020603050405020304" pitchFamily="18" charset="0"/>
              </a:rPr>
              <a:t>Holubice</a:t>
            </a:r>
            <a:r>
              <a:rPr lang="cs-CZ" altLang="cs-CZ" sz="2400" b="1" dirty="0">
                <a:latin typeface="Times New Roman" panose="02020603050405020304" pitchFamily="18" charset="0"/>
              </a:rPr>
              <a:t>: </a:t>
            </a:r>
            <a:r>
              <a:rPr lang="cs-CZ" altLang="cs-CZ" sz="2400" dirty="0">
                <a:latin typeface="Times New Roman" panose="02020603050405020304" pitchFamily="18" charset="0"/>
              </a:rPr>
              <a:t>označuje Ducha svatého</a:t>
            </a:r>
          </a:p>
          <a:p>
            <a:endParaRPr lang="cs-CZ" altLang="cs-CZ" sz="24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44" y="1390778"/>
            <a:ext cx="3316511" cy="29080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49" y="3876173"/>
            <a:ext cx="1714500" cy="21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89000" y="533400"/>
            <a:ext cx="9601200" cy="1257300"/>
          </a:xfrm>
        </p:spPr>
        <p:txBody>
          <a:bodyPr/>
          <a:lstStyle/>
          <a:p>
            <a:pPr algn="ctr"/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Zdroje: </a:t>
            </a:r>
          </a:p>
          <a:p>
            <a:pPr>
              <a:buNone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Wikipedie</a:t>
            </a:r>
            <a:r>
              <a:rPr lang="cs-CZ" altLang="cs-CZ" sz="2400" dirty="0">
                <a:latin typeface="Times New Roman" panose="02020603050405020304" pitchFamily="18" charset="0"/>
              </a:rPr>
              <a:t>, otevřená encyklopedie (online), 15.1.2001, (cit. 2012-9-13),</a:t>
            </a:r>
          </a:p>
          <a:p>
            <a:pPr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dostupné z </a:t>
            </a:r>
            <a:r>
              <a:rPr lang="cs-CZ" altLang="cs-CZ" sz="2400" dirty="0">
                <a:latin typeface="Times New Roman" panose="02020603050405020304" pitchFamily="18" charset="0"/>
                <a:hlinkClick r:id="rId2"/>
              </a:rPr>
              <a:t>http://cs.wikipedia.org/wiki/K%C5%99es%C5%A5anstv%C3%AD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65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modro-béžovým přechodem (širokoúhlá)</Template>
  <TotalTime>0</TotalTime>
  <Words>314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Franklin Gothic Medium</vt:lpstr>
      <vt:lpstr>Times New Roman</vt:lpstr>
      <vt:lpstr>Wingdings</vt:lpstr>
      <vt:lpstr>Blue Tan Gradient 16x9</vt:lpstr>
      <vt:lpstr>Křesťanství</vt:lpstr>
      <vt:lpstr>Prezentace aplikace PowerPoint</vt:lpstr>
      <vt:lpstr>Historie</vt:lpstr>
      <vt:lpstr>Vznik církve</vt:lpstr>
      <vt:lpstr>Nový zákon</vt:lpstr>
      <vt:lpstr>Křest</vt:lpstr>
      <vt:lpstr>Symboly</vt:lpstr>
      <vt:lpstr>Prezentace aplikace PowerPoint</vt:lpstr>
      <vt:lpstr>Děkujeme za pozornost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2015-05-17T14:24:13Z</dcterms:created>
  <dcterms:modified xsi:type="dcterms:W3CDTF">2015-05-17T15:56:24Z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