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9590-4051-4932-91C6-FC49BD231A8A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5F4A-ADE6-4E7D-93CE-A4A40BC3C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6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9590-4051-4932-91C6-FC49BD231A8A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5F4A-ADE6-4E7D-93CE-A4A40BC3C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83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9590-4051-4932-91C6-FC49BD231A8A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5F4A-ADE6-4E7D-93CE-A4A40BC3C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75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9590-4051-4932-91C6-FC49BD231A8A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5F4A-ADE6-4E7D-93CE-A4A40BC3C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13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9590-4051-4932-91C6-FC49BD231A8A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5F4A-ADE6-4E7D-93CE-A4A40BC3C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63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9590-4051-4932-91C6-FC49BD231A8A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5F4A-ADE6-4E7D-93CE-A4A40BC3C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03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9590-4051-4932-91C6-FC49BD231A8A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5F4A-ADE6-4E7D-93CE-A4A40BC3C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6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9590-4051-4932-91C6-FC49BD231A8A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5F4A-ADE6-4E7D-93CE-A4A40BC3C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53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9590-4051-4932-91C6-FC49BD231A8A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5F4A-ADE6-4E7D-93CE-A4A40BC3C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5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9590-4051-4932-91C6-FC49BD231A8A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5F4A-ADE6-4E7D-93CE-A4A40BC3C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44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9590-4051-4932-91C6-FC49BD231A8A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5F4A-ADE6-4E7D-93CE-A4A40BC3C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00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D9590-4051-4932-91C6-FC49BD231A8A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5F4A-ADE6-4E7D-93CE-A4A40BC3C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95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66057" y="522528"/>
            <a:ext cx="99567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altLang="cs-CZ" sz="3200" b="1" dirty="0" smtClean="0"/>
              <a:t> Národ</a:t>
            </a:r>
            <a:endParaRPr lang="cs-CZ" altLang="cs-CZ" sz="3200" dirty="0" smtClean="0"/>
          </a:p>
          <a:p>
            <a:pPr>
              <a:buFontTx/>
              <a:buNone/>
            </a:pPr>
            <a:r>
              <a:rPr lang="cs-CZ" altLang="cs-CZ" sz="3200" dirty="0" smtClean="0"/>
              <a:t>    Osobité a uvědomělé kulturní a politické společenství, na jehož utváření mají největší vliv společné dějiny a společné území.</a:t>
            </a:r>
          </a:p>
          <a:p>
            <a:pPr>
              <a:buFontTx/>
              <a:buNone/>
            </a:pPr>
            <a:r>
              <a:rPr lang="cs-CZ" altLang="cs-CZ" sz="3200" dirty="0" smtClean="0"/>
              <a:t>    Typy kritérií:</a:t>
            </a:r>
          </a:p>
          <a:p>
            <a:r>
              <a:rPr lang="cs-CZ" altLang="cs-CZ" sz="3200" b="1" dirty="0"/>
              <a:t>kritéria kultury:</a:t>
            </a:r>
            <a:r>
              <a:rPr lang="cs-CZ" altLang="cs-CZ" sz="3200" dirty="0"/>
              <a:t> spisovný jazyk, společné náboženství, dějinná zkušenost (tradice)</a:t>
            </a:r>
          </a:p>
          <a:p>
            <a:r>
              <a:rPr lang="cs-CZ" altLang="cs-CZ" sz="3200" b="1" dirty="0"/>
              <a:t>kritéria politické existence</a:t>
            </a:r>
            <a:r>
              <a:rPr lang="cs-CZ" altLang="cs-CZ" sz="3200" dirty="0"/>
              <a:t>: mají vlastní stát nebo autonomní postavení v mnohonárodním či federativním státě</a:t>
            </a:r>
          </a:p>
          <a:p>
            <a:r>
              <a:rPr lang="cs-CZ" altLang="cs-CZ" sz="3200" b="1" dirty="0"/>
              <a:t>psychologická kritéria</a:t>
            </a:r>
            <a:r>
              <a:rPr lang="cs-CZ" altLang="cs-CZ" sz="3200" dirty="0"/>
              <a:t>: subjekty sdílejí společné vědomí o své příslušnosti k určitému národu</a:t>
            </a:r>
          </a:p>
        </p:txBody>
      </p:sp>
    </p:spTree>
    <p:extLst>
      <p:ext uri="{BB962C8B-B14F-4D97-AF65-F5344CB8AC3E}">
        <p14:creationId xmlns:p14="http://schemas.microsoft.com/office/powerpoint/2010/main" val="118159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698172" y="1158465"/>
            <a:ext cx="78957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cs-CZ" sz="3200" b="1" dirty="0"/>
              <a:t> Národnost</a:t>
            </a:r>
            <a:r>
              <a:rPr lang="cs-CZ" sz="3200" i="1" dirty="0"/>
              <a:t> </a:t>
            </a:r>
            <a:r>
              <a:rPr lang="cs-CZ" sz="3200" dirty="0"/>
              <a:t>– příslušnost k určitému národu nebo etniku; chápána ve dvojím smyslu pojmu „národ“:</a:t>
            </a:r>
          </a:p>
          <a:p>
            <a:pPr>
              <a:defRPr/>
            </a:pPr>
            <a:r>
              <a:rPr lang="cs-CZ" sz="3200" b="1" dirty="0"/>
              <a:t>1. v etnickém </a:t>
            </a:r>
            <a:r>
              <a:rPr lang="cs-CZ" sz="3200" dirty="0"/>
              <a:t>–</a:t>
            </a:r>
            <a:r>
              <a:rPr lang="cs-CZ" sz="3200" b="1" dirty="0"/>
              <a:t> </a:t>
            </a:r>
            <a:r>
              <a:rPr lang="cs-CZ" sz="3200" dirty="0"/>
              <a:t>soubor osob obvykle se společným jazykem, historií, tradicí a zvyky, územím a národním hospodářstvím</a:t>
            </a:r>
          </a:p>
          <a:p>
            <a:pPr>
              <a:defRPr/>
            </a:pPr>
            <a:r>
              <a:rPr lang="cs-CZ" sz="3200" b="1" dirty="0"/>
              <a:t>2. v politickém </a:t>
            </a:r>
            <a:r>
              <a:rPr lang="cs-CZ" sz="3200" dirty="0"/>
              <a:t>–</a:t>
            </a:r>
            <a:r>
              <a:rPr lang="cs-CZ" sz="3200" b="1" dirty="0"/>
              <a:t> </a:t>
            </a:r>
            <a:r>
              <a:rPr lang="cs-CZ" sz="3200" dirty="0"/>
              <a:t>soubor občanů určitého státu, tedy soubor osob se státní příslušností tohoto státu</a:t>
            </a:r>
          </a:p>
        </p:txBody>
      </p:sp>
    </p:spTree>
    <p:extLst>
      <p:ext uri="{BB962C8B-B14F-4D97-AF65-F5344CB8AC3E}">
        <p14:creationId xmlns:p14="http://schemas.microsoft.com/office/powerpoint/2010/main" val="182489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468313" y="961242"/>
            <a:ext cx="10373858" cy="535223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cs-CZ" sz="3200" b="1" dirty="0" smtClean="0"/>
              <a:t>    Národnostní menšina</a:t>
            </a:r>
            <a:endParaRPr lang="cs-CZ" sz="3200" dirty="0" smtClean="0"/>
          </a:p>
          <a:p>
            <a:pPr>
              <a:defRPr/>
            </a:pPr>
            <a:r>
              <a:rPr lang="cs-CZ" sz="3200" dirty="0" smtClean="0"/>
              <a:t>podřízená skupina, jejíž příslušníci mají významně méně kontroly nebo moci nad vlastními životy než příslušníci dominantní nebo většinové skupiny</a:t>
            </a:r>
          </a:p>
          <a:p>
            <a:pPr>
              <a:defRPr/>
            </a:pPr>
            <a:r>
              <a:rPr lang="cs-CZ" sz="3200" dirty="0" smtClean="0"/>
              <a:t>v moderní a postmoderní společnosti je příznačné, že jednotlivec může být současně příslušníkem menšinové skupiny a vedle toho v určitém ohledu také příslušníkem většinové skupiny</a:t>
            </a:r>
          </a:p>
          <a:p>
            <a:pPr>
              <a:defRPr/>
            </a:pPr>
            <a:r>
              <a:rPr lang="cs-CZ" sz="3200" b="1" dirty="0" smtClean="0"/>
              <a:t>národnostní struktura státu</a:t>
            </a:r>
            <a:r>
              <a:rPr lang="cs-CZ" sz="3200" dirty="0" smtClean="0"/>
              <a:t> = jaké menšiny žijí ve státě; zjišťuje sčítání lidu (</a:t>
            </a:r>
            <a:r>
              <a:rPr lang="cs-CZ" sz="3200" smtClean="0"/>
              <a:t>první 1921</a:t>
            </a:r>
            <a:r>
              <a:rPr lang="cs-CZ" sz="3200"/>
              <a:t>)</a:t>
            </a:r>
            <a:endParaRPr lang="cs-CZ" sz="3200" dirty="0" smtClean="0"/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2412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625" y="1285875"/>
            <a:ext cx="8229600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cs-CZ" altLang="cs-CZ" sz="3200" b="1" dirty="0" smtClean="0"/>
              <a:t>Možnosti, jak se vyrovnat s přítomností menšin:</a:t>
            </a:r>
          </a:p>
          <a:p>
            <a:pPr>
              <a:buFontTx/>
              <a:buNone/>
            </a:pPr>
            <a:r>
              <a:rPr lang="cs-CZ" altLang="cs-CZ" sz="3200" b="1" dirty="0" smtClean="0"/>
              <a:t> Strategie v oblasti kulturní</a:t>
            </a:r>
            <a:endParaRPr lang="cs-CZ" altLang="cs-CZ" sz="3200" dirty="0" smtClean="0"/>
          </a:p>
          <a:p>
            <a:r>
              <a:rPr lang="cs-CZ" altLang="cs-CZ" sz="3200" b="1" dirty="0" smtClean="0"/>
              <a:t>segregační přístup</a:t>
            </a:r>
            <a:r>
              <a:rPr lang="cs-CZ" altLang="cs-CZ" sz="3200" dirty="0" smtClean="0"/>
              <a:t> vede k izolaci kultury menšiny, ta je často označena za inferiorní a je s ní v dané společnosti podle toho zacházeno</a:t>
            </a:r>
          </a:p>
          <a:p>
            <a:r>
              <a:rPr lang="cs-CZ" altLang="cs-CZ" sz="3200" b="1" dirty="0" smtClean="0"/>
              <a:t>asimilační přístup</a:t>
            </a:r>
            <a:r>
              <a:rPr lang="cs-CZ" altLang="cs-CZ" sz="3200" dirty="0" smtClean="0"/>
              <a:t> vychází z předpokladu, že menšina převezme kulturu, životní styl většiny; to v důsledku znamená, že musí opustit své hodnoty, tradice a zvyky</a:t>
            </a:r>
          </a:p>
          <a:p>
            <a:pPr>
              <a:buFontTx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27221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428625" y="627267"/>
            <a:ext cx="10355489" cy="566719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3200" b="1" dirty="0" smtClean="0"/>
              <a:t>kulturní pluralismus</a:t>
            </a:r>
            <a:r>
              <a:rPr lang="cs-CZ" sz="3200" dirty="0" smtClean="0"/>
              <a:t> vychází z toho, že v různých společnostech se mohou vyskytovat různé menšinové skupiny – každá z těchto skupin si ve větší nebo menší míře zachovává své kulturní charakteristiky, ty mají být podle tohoto přístupu posilovány a ceněny</a:t>
            </a:r>
          </a:p>
          <a:p>
            <a:pPr>
              <a:buFontTx/>
              <a:buNone/>
              <a:defRPr/>
            </a:pPr>
            <a:endParaRPr lang="cs-CZ" sz="3200" dirty="0" smtClean="0"/>
          </a:p>
          <a:p>
            <a:pPr>
              <a:defRPr/>
            </a:pPr>
            <a:r>
              <a:rPr lang="cs-CZ" sz="3200" b="1" dirty="0" smtClean="0"/>
              <a:t>strategie tavicího kotle</a:t>
            </a:r>
            <a:r>
              <a:rPr lang="cs-CZ" sz="3200" dirty="0" smtClean="0"/>
              <a:t> předpokládá, že různé kultury, které vstupují do určitého národního společenství, s sebou přinášejí něco cenného; každá vstupní kultura se má rozpustit v kultuře, která se neustále přetváří střetáváním vstupujících kulturních společenství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956641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91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Pružinová</dc:creator>
  <cp:lastModifiedBy>PRUZINOVAJ</cp:lastModifiedBy>
  <cp:revision>3</cp:revision>
  <dcterms:created xsi:type="dcterms:W3CDTF">2016-01-14T19:10:07Z</dcterms:created>
  <dcterms:modified xsi:type="dcterms:W3CDTF">2016-12-14T08:46:28Z</dcterms:modified>
</cp:coreProperties>
</file>