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D62BA7-754C-4E41-AD6B-C52C4B8D5765}" type="datetimeFigureOut">
              <a:rPr lang="cs-CZ" smtClean="0"/>
              <a:pPr/>
              <a:t>17. 1. 2017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4F40B5-D9F1-4006-9BE6-89E18951BB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osef_Lada" TargetMode="External"/><Relationship Id="rId2" Type="http://schemas.openxmlformats.org/officeDocument/2006/relationships/hyperlink" Target="http://cs.wikipedia.org/wiki/Mikol%C3%A1%C5%A1_Ale%C5%A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Pustevn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124601187-bydleni-je-hra/412236100081009/" TargetMode="External"/><Relationship Id="rId2" Type="http://schemas.openxmlformats.org/officeDocument/2006/relationships/hyperlink" Target="http://www.marianne.cz/clanek/5617/tapetu_do_bytu_podivejte_se_na_nove_trendy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rkovic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9413"/>
            <a:ext cx="57626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86000" y="1605791"/>
            <a:ext cx="4572000" cy="45697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Datum: </a:t>
            </a:r>
            <a:r>
              <a:rPr lang="cs-CZ" altLang="cs-CZ" sz="1100" b="1" i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12.6.2013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Projekt:</a:t>
            </a: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cs-CZ" altLang="cs-CZ" sz="11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Kvalitní výuka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Registrační číslo:</a:t>
            </a: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cs-CZ" altLang="cs-CZ" sz="1100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CZ.1.07/1.5.00/34.0731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Číslo DUM:</a:t>
            </a: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cs-CZ" altLang="cs-CZ" sz="11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VY_32_INOVACE_080</a:t>
            </a: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	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 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Jméno autora:</a:t>
            </a: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 Blanka </a:t>
            </a:r>
            <a:r>
              <a:rPr lang="cs-CZ" altLang="cs-CZ" sz="1100" b="1" dirty="0" err="1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Zbožínková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 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Název práce:</a:t>
            </a: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cs-CZ" altLang="cs-CZ" sz="1100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Lidové umění a užitá tvorba </a:t>
            </a:r>
            <a:r>
              <a:rPr lang="cs-CZ" altLang="cs-CZ" sz="1100" dirty="0" smtClean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2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Předmět</a:t>
            </a:r>
            <a:r>
              <a:rPr lang="cs-CZ" altLang="cs-CZ" sz="1100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:</a:t>
            </a:r>
            <a:r>
              <a:rPr lang="cs-CZ" altLang="cs-CZ" sz="1100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 Občanská nauka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 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Ročník:</a:t>
            </a: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cs-CZ" altLang="cs-CZ" sz="1100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3.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 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Časová dotace</a:t>
            </a:r>
            <a:r>
              <a:rPr lang="cs-CZ" altLang="cs-CZ" sz="1100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:</a:t>
            </a:r>
            <a:r>
              <a:rPr lang="cs-CZ" altLang="cs-CZ" sz="1100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 15 minut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 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Vzdělávací cíl</a:t>
            </a:r>
            <a:r>
              <a:rPr lang="cs-CZ" altLang="cs-CZ" sz="1100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:</a:t>
            </a:r>
            <a:r>
              <a:rPr lang="cs-CZ" altLang="cs-CZ" sz="1100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 Vztah k lidové tvořivosti, tradicím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Pomůcky</a:t>
            </a:r>
            <a:r>
              <a:rPr lang="cs-CZ" altLang="cs-CZ" sz="1100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:</a:t>
            </a:r>
            <a:r>
              <a:rPr lang="cs-CZ" altLang="cs-CZ" sz="1100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 Učebnice, psací potřeby, sešit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Poznámka:</a:t>
            </a:r>
            <a:r>
              <a:rPr lang="cs-CZ" altLang="cs-CZ" sz="1100" dirty="0">
                <a:solidFill>
                  <a:srgbClr val="000000"/>
                </a:solidFill>
                <a:latin typeface="Arial" pitchFamily="34" charset="0"/>
                <a:cs typeface="Calibri" pitchFamily="34" charset="0"/>
              </a:rPr>
              <a:t> DUM je součástí tematického celku „Kultura“. Mezipředmětové vztahy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1100" b="1" i="1" dirty="0">
                <a:solidFill>
                  <a:srgbClr val="000000"/>
                </a:solidFill>
                <a:latin typeface="TimesNewRomanPSMT"/>
                <a:cs typeface="Calibri" pitchFamily="34" charset="0"/>
              </a:rPr>
              <a:t>Inovace:</a:t>
            </a:r>
            <a:r>
              <a:rPr lang="cs-CZ" altLang="cs-CZ" sz="1100" b="1" dirty="0">
                <a:solidFill>
                  <a:srgbClr val="000000"/>
                </a:solidFill>
                <a:latin typeface="TimesNewRomanPSMT"/>
                <a:cs typeface="Calibri" pitchFamily="34" charset="0"/>
              </a:rPr>
              <a:t> </a:t>
            </a:r>
            <a:r>
              <a:rPr lang="cs-CZ" altLang="cs-CZ" sz="1100" dirty="0">
                <a:solidFill>
                  <a:srgbClr val="000000"/>
                </a:solidFill>
                <a:latin typeface="TimesNewRomanPSMT"/>
                <a:cs typeface="Calibri" pitchFamily="34" charset="0"/>
              </a:rPr>
              <a:t>Zapojení audiovizuální techniky do výuky, práce s internetem</a:t>
            </a:r>
            <a:endParaRPr lang="cs-CZ" altLang="cs-CZ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0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cs.wikipedia.org/wiki/Mikol%C3%A1%C5%A1_Ale%C5%A1#mediaviewer/File:Ales_Portrait.jpg</a:t>
            </a:r>
          </a:p>
          <a:p>
            <a:r>
              <a:rPr lang="cs-CZ" sz="2200" dirty="0" smtClean="0">
                <a:hlinkClick r:id="rId3"/>
              </a:rPr>
              <a:t>http</a:t>
            </a:r>
            <a:r>
              <a:rPr lang="cs-CZ" sz="2200" dirty="0">
                <a:hlinkClick r:id="rId3"/>
              </a:rPr>
              <a:t>://cs.wikipedia.org/wiki/Josef_Lada#mediaviewer/File:%C5%98%C3%AD%C4%8Dany_-_sm%C4%9Brovka_na_Hrusice_-_Mike%C5%A1_-_</a:t>
            </a:r>
            <a:r>
              <a:rPr lang="cs-CZ" sz="2200" dirty="0" smtClean="0">
                <a:hlinkClick r:id="rId3"/>
              </a:rPr>
              <a:t>1c.jpg</a:t>
            </a:r>
            <a:endParaRPr lang="cs-CZ" sz="2200" dirty="0" smtClean="0"/>
          </a:p>
          <a:p>
            <a:r>
              <a:rPr lang="cs-CZ" sz="2200" dirty="0">
                <a:hlinkClick r:id="rId3"/>
              </a:rPr>
              <a:t>http://</a:t>
            </a:r>
            <a:r>
              <a:rPr lang="cs-CZ" sz="2200" dirty="0" smtClean="0">
                <a:hlinkClick r:id="rId3"/>
              </a:rPr>
              <a:t>cs.wikipedia.org/wiki/Josef_Lada#mediaviewer/File:Hrusice_CZ_Josef_Lada_bust_323.jpg</a:t>
            </a:r>
            <a:endParaRPr lang="cs-CZ" sz="2200" dirty="0" smtClean="0"/>
          </a:p>
          <a:p>
            <a:r>
              <a:rPr lang="cs-CZ" sz="2200" dirty="0">
                <a:hlinkClick r:id="rId4"/>
              </a:rPr>
              <a:t>http://cs.wikipedia.org/wiki/Pustevny#mediaviewer/File:Pustevny,_Libu%C5%A1%C3%ADn_(vlevo)_</a:t>
            </a:r>
            <a:r>
              <a:rPr lang="cs-CZ" sz="2200" dirty="0" smtClean="0">
                <a:hlinkClick r:id="rId4"/>
              </a:rPr>
              <a:t>a_Mam%C4%9Bnka.JPG</a:t>
            </a:r>
            <a:endParaRPr lang="cs-CZ" sz="2200" dirty="0" smtClean="0"/>
          </a:p>
          <a:p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cs.wikipedia.org/wiki/Mikol%C3%A1%C5%A1_Ale%C5%A1#mediaviewer/File:Mikolas_ales_zizka.jpg</a:t>
            </a:r>
            <a:endParaRPr lang="cs-CZ" sz="2200" dirty="0" smtClean="0"/>
          </a:p>
          <a:p>
            <a:endParaRPr lang="cs-CZ" sz="2200" dirty="0" smtClean="0"/>
          </a:p>
          <a:p>
            <a:endParaRPr lang="cs-CZ" sz="2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03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http://cs.wikipedia.org/wiki/Host%C3%BDn#mediaviewer/File:Host%C3%BDn,_k%C5%99%C3%AD%C5%BEov%C3%A1_cesta_04.jpg</a:t>
            </a:r>
          </a:p>
        </p:txBody>
      </p:sp>
    </p:spTree>
    <p:extLst>
      <p:ext uri="{BB962C8B-B14F-4D97-AF65-F5344CB8AC3E}">
        <p14:creationId xmlns:p14="http://schemas.microsoft.com/office/powerpoint/2010/main" val="327879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Užitá tvorba? Co je to!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To jsou všechny produkty, výtvory, které užíváme v běžném životě – nábytek, doplňky, nádoby, textilie, interiér (malba, tapety, dekorační látky) exteriér (fasáda, doplňky, okna, krytina), umělecké předměty, oděv …</a:t>
            </a:r>
          </a:p>
          <a:p>
            <a:r>
              <a:rPr lang="cs-CZ" dirty="0" smtClean="0"/>
              <a:t>V našem případě si klademe otázku, jak lidové umění ovlivňuje tvorbu současných či minulých architektů, designérů, umělců, výtvarníků, návrhářů či řemeslníků?</a:t>
            </a:r>
          </a:p>
        </p:txBody>
      </p:sp>
    </p:spTree>
    <p:extLst>
      <p:ext uri="{BB962C8B-B14F-4D97-AF65-F5344CB8AC3E}">
        <p14:creationId xmlns:p14="http://schemas.microsoft.com/office/powerpoint/2010/main" val="24667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</a:rPr>
              <a:t>Nejlépe se učí z ukázek: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http://www.marianne.cz/clanek/5617/tapetu_do_bytu_podivejte_se_na_nove_trendy.html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http://www.ceskatelevize.cz/porady/1124601187-bydleni-je-hra/412236100081009/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59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Hledejte, bádejte, studujte!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Vyhledejte architekty, umělce, kteří jsou proslulí svou tvorbou inspirovanou lidovým uměním</a:t>
            </a:r>
          </a:p>
          <a:p>
            <a:pPr eaLnBrk="1" hangingPunct="1"/>
            <a:r>
              <a:rPr lang="cs-CZ" dirty="0" smtClean="0"/>
              <a:t>Já: </a:t>
            </a:r>
            <a:r>
              <a:rPr lang="cs-CZ" dirty="0" smtClean="0">
                <a:hlinkClick r:id="rId2"/>
              </a:rPr>
              <a:t>http://www.jurkovic.cz/</a:t>
            </a:r>
            <a:r>
              <a:rPr lang="cs-CZ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290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61288" cy="1135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200" dirty="0" smtClean="0">
                <a:latin typeface="Arial" charset="0"/>
              </a:rPr>
              <a:t/>
            </a:r>
            <a:br>
              <a:rPr lang="cs-CZ" sz="3200" dirty="0" smtClean="0">
                <a:latin typeface="Arial" charset="0"/>
              </a:rPr>
            </a:br>
            <a:r>
              <a:rPr lang="cs-CZ" sz="3200" dirty="0" smtClean="0">
                <a:latin typeface="Arial" charset="0"/>
              </a:rPr>
              <a:t>Typický příklad architekta, který se nechal </a:t>
            </a:r>
            <a:r>
              <a:rPr lang="cs-CZ" sz="3200" dirty="0" err="1" smtClean="0">
                <a:latin typeface="Arial" charset="0"/>
              </a:rPr>
              <a:t>krááásně</a:t>
            </a:r>
            <a:r>
              <a:rPr lang="cs-CZ" sz="3200" dirty="0" smtClean="0">
                <a:latin typeface="Arial" charset="0"/>
              </a:rPr>
              <a:t> unést krásou lidové tvořivosti… </a:t>
            </a:r>
            <a:r>
              <a:rPr lang="cs-CZ" sz="3200" dirty="0" smtClean="0">
                <a:latin typeface="Arial" charset="0"/>
                <a:sym typeface="Wingdings" pitchFamily="2" charset="2"/>
              </a:rPr>
              <a:t></a:t>
            </a:r>
            <a:endParaRPr lang="cs-CZ" sz="3200" dirty="0" smtClean="0">
              <a:latin typeface="Arial" charset="0"/>
            </a:endParaRPr>
          </a:p>
        </p:txBody>
      </p:sp>
      <p:sp>
        <p:nvSpPr>
          <p:cNvPr id="13316" name="AutoShape 5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17" name="AutoShape 7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18" name="AutoShape 10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319" name="AutoShape 12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1914525" cy="14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44" y="1739660"/>
            <a:ext cx="6502400" cy="48768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99992" y="6093296"/>
            <a:ext cx="44644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Maměnka a Libušín (Pustevny)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3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Nemá to chybu!!! – zastavení křížové cesty na Hostýně: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sp>
        <p:nvSpPr>
          <p:cNvPr id="3" name="Obdélník 2"/>
          <p:cNvSpPr/>
          <p:nvPr/>
        </p:nvSpPr>
        <p:spPr>
          <a:xfrm>
            <a:off x="1187624" y="6093296"/>
            <a:ext cx="54006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-další skvosty v Luhačovicích, Brně, Novém Městě n. Metují…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17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Kdo je to?</a:t>
            </a:r>
          </a:p>
        </p:txBody>
      </p:sp>
      <p:pic>
        <p:nvPicPr>
          <p:cNvPr id="15365" name="Picture 9" descr="ANd9GcRH9z03H75k157i9ZXGw9JJ1C3vxep6bn_e9KeiRTkoaKe4GB-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8075" y="1628800"/>
            <a:ext cx="42481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6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Hádej!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Hrusice, Dobrý voják Švejk, Velká kniha říkadel, Říkadla našeho </a:t>
            </a:r>
            <a:r>
              <a:rPr lang="cs-CZ" dirty="0" err="1" smtClean="0"/>
              <a:t>Kadla</a:t>
            </a:r>
            <a:r>
              <a:rPr lang="cs-CZ" dirty="0" smtClean="0"/>
              <a:t>…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505744"/>
            <a:ext cx="4075674" cy="44379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8648" y="3027655"/>
            <a:ext cx="2946174" cy="39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7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 a ještě jeden úkol: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Najděte výrobky, nástroje, nábytek typický pro Tvůj rodný kraj! (Vamberecká krajka, dudy, Kunštátská keramika atd.)</a:t>
            </a:r>
          </a:p>
          <a:p>
            <a:pPr eaLnBrk="1" hangingPunct="1">
              <a:defRPr/>
            </a:pPr>
            <a:r>
              <a:rPr lang="cs-CZ" dirty="0" smtClean="0"/>
              <a:t>S ukázkami, popř. ochutnávkami se těšíme příště </a:t>
            </a:r>
            <a:r>
              <a:rPr lang="cs-CZ" dirty="0" smtClean="0">
                <a:sym typeface="Wingdings" pitchFamily="2" charset="2"/>
              </a:rPr>
              <a:t></a:t>
            </a:r>
            <a:r>
              <a:rPr lang="cs-CZ" dirty="0" smtClean="0"/>
              <a:t>!!!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36053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248</Words>
  <Application>Microsoft Office PowerPoint</Application>
  <PresentationFormat>Předvádění na obrazovce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TimesNewRomanPSMT</vt:lpstr>
      <vt:lpstr>Verdana</vt:lpstr>
      <vt:lpstr>Wingdings</vt:lpstr>
      <vt:lpstr>Wingdings 2</vt:lpstr>
      <vt:lpstr>Slunovrat</vt:lpstr>
      <vt:lpstr>Prezentace aplikace PowerPoint</vt:lpstr>
      <vt:lpstr>Užitá tvorba? Co je to!</vt:lpstr>
      <vt:lpstr>Nejlépe se učí z ukázek:</vt:lpstr>
      <vt:lpstr>Hledejte, bádejte, studujte!</vt:lpstr>
      <vt:lpstr> Typický příklad architekta, který se nechal krááásně unést krásou lidové tvořivosti… </vt:lpstr>
      <vt:lpstr>Nemá to chybu!!! – zastavení křížové cesty na Hostýně:</vt:lpstr>
      <vt:lpstr>Kdo je to?</vt:lpstr>
      <vt:lpstr>Hádej!</vt:lpstr>
      <vt:lpstr>- a ještě jeden úkol:</vt:lpstr>
      <vt:lpstr>Zdroje:</vt:lpstr>
      <vt:lpstr>Zdroje:</vt:lpstr>
    </vt:vector>
  </TitlesOfParts>
  <Company>SUPŠ Jihlava - Helenín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Blanka Zbožínková</dc:creator>
  <cp:lastModifiedBy>PRUZINOVAJ</cp:lastModifiedBy>
  <cp:revision>9</cp:revision>
  <dcterms:created xsi:type="dcterms:W3CDTF">2013-07-02T11:29:05Z</dcterms:created>
  <dcterms:modified xsi:type="dcterms:W3CDTF">2017-01-17T07:12:05Z</dcterms:modified>
</cp:coreProperties>
</file>