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76" r:id="rId7"/>
    <p:sldId id="270" r:id="rId8"/>
    <p:sldId id="271" r:id="rId9"/>
    <p:sldId id="277" r:id="rId10"/>
    <p:sldId id="279" r:id="rId11"/>
    <p:sldId id="262" r:id="rId12"/>
    <p:sldId id="278" r:id="rId13"/>
    <p:sldId id="272" r:id="rId14"/>
    <p:sldId id="263" r:id="rId15"/>
    <p:sldId id="280" r:id="rId16"/>
    <p:sldId id="273" r:id="rId17"/>
    <p:sldId id="274" r:id="rId18"/>
    <p:sldId id="267" r:id="rId19"/>
    <p:sldId id="268" r:id="rId20"/>
    <p:sldId id="269" r:id="rId21"/>
    <p:sldId id="264" r:id="rId22"/>
    <p:sldId id="265" r:id="rId23"/>
    <p:sldId id="26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MATURITNÍ PRÁCE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83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1. Vysvětlit veškeré pojmy</a:t>
            </a:r>
          </a:p>
          <a:p>
            <a:r>
              <a:rPr lang="cs-CZ" sz="3200" dirty="0" smtClean="0"/>
              <a:t>2. Věnovat se konkrétní formě a druhu vámi vybraného CR</a:t>
            </a:r>
          </a:p>
          <a:p>
            <a:r>
              <a:rPr lang="cs-CZ" sz="3200" dirty="0" smtClean="0"/>
              <a:t>3. </a:t>
            </a:r>
            <a:r>
              <a:rPr lang="cs-CZ" sz="3200" dirty="0"/>
              <a:t>Charakterizovat předpoklady vámi vybrané oblasti</a:t>
            </a:r>
          </a:p>
          <a:p>
            <a:r>
              <a:rPr lang="cs-CZ" sz="3200" dirty="0" smtClean="0"/>
              <a:t>4. Popsat Vaše zastávky (památky) v rámci zájezdu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 TEORETICKÁ ČÁST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 TEORETICKÁ ČÁST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Max. 4 </a:t>
            </a:r>
            <a:r>
              <a:rPr lang="cs-CZ" sz="3200" smtClean="0"/>
              <a:t>strany textu </a:t>
            </a:r>
            <a:r>
              <a:rPr lang="cs-CZ" sz="3200" dirty="0" smtClean="0"/>
              <a:t>v závislosti na tématu MP</a:t>
            </a:r>
          </a:p>
          <a:p>
            <a:r>
              <a:rPr lang="cs-CZ" sz="3200" dirty="0" smtClean="0"/>
              <a:t>Měli byste se zaměřit na téma své práce, konkrétní název</a:t>
            </a:r>
          </a:p>
          <a:p>
            <a:r>
              <a:rPr lang="cs-CZ" sz="3200" b="1" dirty="0" smtClean="0"/>
              <a:t>1. Vysvětlit veškeré pojmy</a:t>
            </a:r>
          </a:p>
          <a:p>
            <a:r>
              <a:rPr lang="en-US" sz="3200" dirty="0" smtClean="0"/>
              <a:t>Nap</a:t>
            </a:r>
            <a:r>
              <a:rPr lang="cs-CZ" sz="3200" dirty="0" smtClean="0"/>
              <a:t>ř. cestovní ruch, zájezd,kongres, veletrh, výstava, památka UNESCO, Národní park apod.</a:t>
            </a:r>
          </a:p>
          <a:p>
            <a:r>
              <a:rPr lang="cs-CZ" sz="3200" dirty="0"/>
              <a:t>konkrétní </a:t>
            </a:r>
            <a:r>
              <a:rPr lang="cs-CZ" sz="3200" b="1" dirty="0"/>
              <a:t>druh a formu </a:t>
            </a:r>
            <a:r>
              <a:rPr lang="cs-CZ" sz="3200" dirty="0"/>
              <a:t>vašeho CR v </a:t>
            </a:r>
            <a:r>
              <a:rPr lang="cs-CZ" sz="3200" dirty="0" smtClean="0"/>
              <a:t>práci – vinařský, kongresový, vzdělávací, kulturně-poznávací, dobrodružný, </a:t>
            </a:r>
          </a:p>
          <a:p>
            <a:r>
              <a:rPr lang="cs-CZ" sz="3200" dirty="0" smtClean="0"/>
              <a:t>Skupinový, domácí, krátkodobý, organizovaný apod.</a:t>
            </a:r>
          </a:p>
        </p:txBody>
      </p:sp>
    </p:spTree>
    <p:extLst>
      <p:ext uri="{BB962C8B-B14F-4D97-AF65-F5344CB8AC3E}">
        <p14:creationId xmlns:p14="http://schemas.microsoft.com/office/powerpoint/2010/main" val="61921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</a:t>
            </a:r>
            <a:r>
              <a:rPr lang="cs-CZ" sz="3200" dirty="0" smtClean="0"/>
              <a:t>harakterizujte předpoklady vámi vybraného cestovního ruchu ve zvolené oblasti</a:t>
            </a:r>
          </a:p>
          <a:p>
            <a:r>
              <a:rPr lang="cs-CZ" sz="3200" dirty="0" smtClean="0"/>
              <a:t>Lokalizační – přírodní, kulturně-</a:t>
            </a:r>
            <a:r>
              <a:rPr lang="cs-CZ" sz="3200" dirty="0" err="1" smtClean="0"/>
              <a:t>hstorické</a:t>
            </a:r>
            <a:endParaRPr lang="cs-CZ" sz="3200" dirty="0" smtClean="0"/>
          </a:p>
          <a:p>
            <a:r>
              <a:rPr lang="cs-CZ" sz="3200" dirty="0" smtClean="0"/>
              <a:t>Selektivní </a:t>
            </a:r>
          </a:p>
          <a:p>
            <a:r>
              <a:rPr lang="cs-CZ" sz="3200" dirty="0" smtClean="0"/>
              <a:t>Realizační  - doprava, materiálně technické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7092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Dále teoreticky </a:t>
            </a:r>
            <a:r>
              <a:rPr lang="cs-CZ" sz="3200" dirty="0" smtClean="0"/>
              <a:t>popište </a:t>
            </a:r>
            <a:r>
              <a:rPr lang="cs-CZ" sz="3200" dirty="0"/>
              <a:t>Vaše zastávky na cestě</a:t>
            </a:r>
            <a:r>
              <a:rPr lang="cs-CZ" sz="3200" dirty="0" smtClean="0"/>
              <a:t>. Např. Národní park Šumava, zámek Telč, Tančící dům.</a:t>
            </a:r>
          </a:p>
          <a:p>
            <a:endParaRPr lang="cs-CZ" sz="3200" dirty="0" smtClean="0"/>
          </a:p>
          <a:p>
            <a:r>
              <a:rPr lang="cs-CZ" sz="3200" dirty="0" smtClean="0"/>
              <a:t>Obrázky můžete přikládat k jednotlivým památkám</a:t>
            </a:r>
          </a:p>
          <a:p>
            <a:r>
              <a:rPr lang="cs-CZ" sz="3200" dirty="0" smtClean="0"/>
              <a:t>Pozor </a:t>
            </a:r>
            <a:r>
              <a:rPr lang="cs-CZ" sz="3200" dirty="0"/>
              <a:t>na veškeré citace a </a:t>
            </a:r>
            <a:r>
              <a:rPr lang="cs-CZ" sz="3200" dirty="0" smtClean="0"/>
              <a:t>parafráze – vždy podle normy a v celé práci stejný styl</a:t>
            </a:r>
            <a:endParaRPr lang="cs-CZ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39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PRAKTICKÁ ČÁST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 první osobě množného čísla – my jako CK</a:t>
            </a:r>
          </a:p>
          <a:p>
            <a:r>
              <a:rPr lang="cs-CZ" sz="3200" dirty="0" smtClean="0"/>
              <a:t>Popis konkrétního zájezdu</a:t>
            </a:r>
          </a:p>
          <a:p>
            <a:r>
              <a:rPr lang="cs-CZ" sz="3200" dirty="0" smtClean="0"/>
              <a:t>Popište zajištění stravovacích, ubytovacích, dopravních a dalších služeb včetně konkrétních ubytovacích i stravovacích zařízení</a:t>
            </a:r>
          </a:p>
          <a:p>
            <a:r>
              <a:rPr lang="cs-CZ" sz="3200" dirty="0" smtClean="0"/>
              <a:t>Uveďte storno podmínky zajištěných služeb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9032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Přizpůsobte trasu s ohledem na zájmy, potřeby a bezpečnost </a:t>
            </a:r>
            <a:r>
              <a:rPr lang="cs-CZ" sz="3200" dirty="0" smtClean="0"/>
              <a:t>klientů- hlavně pokud se jedná o cestující s dětmi, seniory, handicapované osoby apod.</a:t>
            </a:r>
            <a:endParaRPr lang="cs-CZ" sz="3200" dirty="0"/>
          </a:p>
          <a:p>
            <a:r>
              <a:rPr lang="cs-CZ" sz="3200" dirty="0"/>
              <a:t>Vytvořte časový plán zájezdu - </a:t>
            </a:r>
            <a:r>
              <a:rPr lang="cs-CZ" sz="3200" b="1" dirty="0"/>
              <a:t>Itinerář v tabulce </a:t>
            </a:r>
          </a:p>
          <a:p>
            <a:r>
              <a:rPr lang="cs-CZ" sz="3200" dirty="0"/>
              <a:t>Autobusová doprava v tabulce vč. Ujetých km a cen parkování</a:t>
            </a:r>
          </a:p>
          <a:p>
            <a:r>
              <a:rPr lang="cs-CZ" sz="3200" dirty="0"/>
              <a:t>Vytvořte trasu zájezdu </a:t>
            </a:r>
            <a:r>
              <a:rPr lang="cs-CZ" sz="3200" b="1" dirty="0"/>
              <a:t>včetně mapy</a:t>
            </a:r>
            <a:r>
              <a:rPr lang="cs-CZ" sz="32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05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845" y="712817"/>
            <a:ext cx="10233800" cy="4351338"/>
          </a:xfrm>
        </p:spPr>
        <p:txBody>
          <a:bodyPr/>
          <a:lstStyle/>
          <a:p>
            <a:r>
              <a:rPr lang="cs-CZ" sz="3200" dirty="0" smtClean="0"/>
              <a:t>Tabulka č.1</a:t>
            </a:r>
            <a:r>
              <a:rPr lang="cs-CZ" sz="3200" dirty="0"/>
              <a:t> </a:t>
            </a:r>
            <a:r>
              <a:rPr lang="cs-CZ" sz="3200" dirty="0" smtClean="0"/>
              <a:t>- Itinerář zájezdu</a:t>
            </a:r>
          </a:p>
          <a:p>
            <a:r>
              <a:rPr lang="cs-CZ" sz="3200" dirty="0" smtClean="0"/>
              <a:t>Představte si, že ho odevzdádáte klientovi, aby věděl, co ho bude během dne čekat za program</a:t>
            </a:r>
          </a:p>
          <a:p>
            <a:r>
              <a:rPr lang="cs-CZ" sz="3200" dirty="0" smtClean="0"/>
              <a:t>Tabulky můžete zpracovávat po dnech nebo na závěr do jedné výsledné. </a:t>
            </a:r>
            <a:r>
              <a:rPr lang="cs-CZ" sz="3200" b="1" dirty="0" smtClean="0"/>
              <a:t>Přiložte MAPU</a:t>
            </a:r>
          </a:p>
          <a:p>
            <a:r>
              <a:rPr lang="cs-CZ" dirty="0" smtClean="0"/>
              <a:t>Itinerář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787940"/>
              </p:ext>
            </p:extLst>
          </p:nvPr>
        </p:nvGraphicFramePr>
        <p:xfrm>
          <a:off x="1205783" y="3928693"/>
          <a:ext cx="96999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302"/>
                <a:gridCol w="1544129"/>
                <a:gridCol w="1690777"/>
                <a:gridCol w="513271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Program pobytu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30.6.2020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Cesta</a:t>
                      </a:r>
                      <a:r>
                        <a:rPr lang="cs-CZ" baseline="0" dirty="0" smtClean="0"/>
                        <a:t> na  zámek Červená Lhota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Příjezd na zámek, toaleta,</a:t>
                      </a:r>
                      <a:r>
                        <a:rPr lang="cs-CZ" baseline="0" dirty="0" smtClean="0"/>
                        <a:t> občerstvení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Prohlídka zámku</a:t>
                      </a:r>
                      <a:r>
                        <a:rPr lang="cs-CZ" baseline="0" dirty="0" smtClean="0"/>
                        <a:t> Červená Lhota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Oběd v zámecké restauraci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6740" y="6314536"/>
            <a:ext cx="2871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MP Krahulíková,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62974" y="6167887"/>
            <a:ext cx="1697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smtClean="0"/>
              <a:t>Zdroj: vlastní zpracování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113287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70" y="661060"/>
            <a:ext cx="11145327" cy="4351338"/>
          </a:xfrm>
        </p:spPr>
        <p:txBody>
          <a:bodyPr/>
          <a:lstStyle/>
          <a:p>
            <a:r>
              <a:rPr lang="cs-CZ" dirty="0" smtClean="0"/>
              <a:t>Další tabulka, která je nezbytná v praktické části je tabulka pro dopravu</a:t>
            </a:r>
          </a:p>
          <a:p>
            <a:r>
              <a:rPr lang="cs-CZ" dirty="0" smtClean="0"/>
              <a:t>Jedná se zejména o přesuny autobusem včetně kilometrů a parkování, tyto údaje se vám budou hodit v další části MP věnované kalkulacím</a:t>
            </a:r>
            <a:endParaRPr lang="cs-CZ" sz="3200" dirty="0"/>
          </a:p>
          <a:p>
            <a:r>
              <a:rPr lang="cs-CZ" dirty="0" smtClean="0"/>
              <a:t>Tabulka č.2</a:t>
            </a:r>
            <a:r>
              <a:rPr lang="cs-CZ" dirty="0"/>
              <a:t> </a:t>
            </a:r>
            <a:r>
              <a:rPr lang="cs-CZ" dirty="0" smtClean="0"/>
              <a:t>– autobusová přeprava</a:t>
            </a:r>
            <a:endParaRPr lang="cs-CZ" sz="32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732816"/>
              </p:ext>
            </p:extLst>
          </p:nvPr>
        </p:nvGraphicFramePr>
        <p:xfrm>
          <a:off x="877501" y="2686488"/>
          <a:ext cx="10259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363"/>
                <a:gridCol w="925900"/>
                <a:gridCol w="1405908"/>
                <a:gridCol w="1380034"/>
                <a:gridCol w="940147"/>
                <a:gridCol w="1069525"/>
                <a:gridCol w="1129903"/>
                <a:gridCol w="2061420"/>
              </a:tblGrid>
              <a:tr h="614296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odjezd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příjezd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r>
                        <a:rPr lang="cs-CZ" baseline="0" dirty="0" smtClean="0"/>
                        <a:t> 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parkovné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Činnost</a:t>
                      </a:r>
                      <a:r>
                        <a:rPr lang="cs-CZ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14296">
                <a:tc>
                  <a:txBody>
                    <a:bodyPr/>
                    <a:lstStyle/>
                    <a:p>
                      <a:r>
                        <a:rPr lang="cs-CZ" dirty="0" smtClean="0"/>
                        <a:t>30.6.2019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Kolín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Telč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9:20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....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zdarma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Doprava do místa, Prohlídka zámku</a:t>
                      </a:r>
                      <a:endParaRPr lang="en-US" dirty="0"/>
                    </a:p>
                  </a:txBody>
                  <a:tcPr/>
                </a:tc>
              </a:tr>
              <a:tr h="6142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Telč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Třebíč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15:20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....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90Kč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Návštěva</a:t>
                      </a:r>
                      <a:r>
                        <a:rPr lang="cs-CZ" baseline="0" dirty="0" smtClean="0"/>
                        <a:t> Baziliky, ubytování </a:t>
                      </a:r>
                      <a:endParaRPr lang="en-US" dirty="0"/>
                    </a:p>
                  </a:txBody>
                  <a:tcPr/>
                </a:tc>
              </a:tr>
              <a:tr h="877566">
                <a:tc>
                  <a:txBody>
                    <a:bodyPr/>
                    <a:lstStyle/>
                    <a:p>
                      <a:r>
                        <a:rPr lang="cs-CZ" dirty="0" smtClean="0"/>
                        <a:t>1.7.2019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Třebíč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Žďár  nad Sázavou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9:45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....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110 kč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Prohlídka kostela, </a:t>
                      </a:r>
                    </a:p>
                    <a:p>
                      <a:r>
                        <a:rPr lang="cs-CZ" dirty="0" smtClean="0"/>
                        <a:t>ubytování, </a:t>
                      </a:r>
                    </a:p>
                    <a:p>
                      <a:r>
                        <a:rPr lang="cs-CZ" dirty="0" smtClean="0"/>
                        <a:t>volné</a:t>
                      </a:r>
                      <a:r>
                        <a:rPr lang="cs-CZ" baseline="0" dirty="0" smtClean="0"/>
                        <a:t> odpoledne</a:t>
                      </a:r>
                      <a:endParaRPr lang="en-US" dirty="0"/>
                    </a:p>
                  </a:txBody>
                  <a:tcPr/>
                </a:tc>
              </a:tr>
              <a:tr h="614296">
                <a:tc>
                  <a:txBody>
                    <a:bodyPr/>
                    <a:lstStyle/>
                    <a:p>
                      <a:r>
                        <a:rPr lang="cs-CZ" dirty="0" smtClean="0"/>
                        <a:t>2.7.2019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Žďár</a:t>
                      </a:r>
                      <a:r>
                        <a:rPr lang="cs-CZ" baseline="0" dirty="0" smtClean="0"/>
                        <a:t> nad Sázavou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Kolín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13:05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....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Doprava zpět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77501" y="6280832"/>
            <a:ext cx="1697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i="1" dirty="0"/>
              <a:t>Zdroj: vlastní zpracování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73259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 PŘEDBĚŽNÁ KALKULACE ZÁJEZDU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V tabulce</a:t>
            </a:r>
          </a:p>
          <a:p>
            <a:endParaRPr lang="cs-CZ" sz="3200" dirty="0"/>
          </a:p>
          <a:p>
            <a:r>
              <a:rPr lang="cs-CZ" sz="3200" dirty="0" smtClean="0"/>
              <a:t>Nepřímé náklady</a:t>
            </a:r>
          </a:p>
          <a:p>
            <a:r>
              <a:rPr lang="cs-CZ" sz="3200" dirty="0" smtClean="0"/>
              <a:t>Přímé náklady</a:t>
            </a:r>
          </a:p>
          <a:p>
            <a:r>
              <a:rPr lang="cs-CZ" sz="3200" dirty="0" smtClean="0"/>
              <a:t>Přirážka CK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ýpočet ceny na osobu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80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</a:t>
            </a:r>
            <a:r>
              <a:rPr lang="cs-CZ" dirty="0"/>
              <a:t> </a:t>
            </a:r>
            <a:r>
              <a:rPr lang="cs-CZ" dirty="0" smtClean="0"/>
              <a:t>VÝSLEDNÁ KALKULACE ZÁJEZDU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Výpočet nové kalkulace vč. upraveného počtu účastníků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28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5289426" cy="435133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Titulní strana</a:t>
            </a:r>
          </a:p>
          <a:p>
            <a:r>
              <a:rPr lang="cs-CZ" sz="3200" dirty="0" smtClean="0"/>
              <a:t>Čestné prohlášení</a:t>
            </a:r>
          </a:p>
          <a:p>
            <a:r>
              <a:rPr lang="cs-CZ" sz="3200" dirty="0" smtClean="0"/>
              <a:t>Poděkování</a:t>
            </a:r>
            <a:r>
              <a:rPr lang="en-US" sz="3200" dirty="0" smtClean="0"/>
              <a:t> </a:t>
            </a:r>
            <a:r>
              <a:rPr lang="cs-CZ" sz="3200" dirty="0" smtClean="0"/>
              <a:t>(nepovinné)</a:t>
            </a:r>
          </a:p>
          <a:p>
            <a:r>
              <a:rPr lang="cs-CZ" sz="3200" dirty="0" smtClean="0"/>
              <a:t>Seznam ilustrací (nepovinné)</a:t>
            </a:r>
          </a:p>
          <a:p>
            <a:r>
              <a:rPr lang="cs-CZ" sz="3200" dirty="0" smtClean="0"/>
              <a:t>Slovník termínů (nepovinné)</a:t>
            </a:r>
          </a:p>
          <a:p>
            <a:r>
              <a:rPr lang="cs-CZ" sz="3200" dirty="0" smtClean="0"/>
              <a:t>Úvod</a:t>
            </a:r>
          </a:p>
          <a:p>
            <a:r>
              <a:rPr lang="cs-CZ" sz="3200" dirty="0" smtClean="0"/>
              <a:t>Obsah</a:t>
            </a:r>
            <a:endParaRPr lang="cs-CZ" sz="3200" dirty="0"/>
          </a:p>
          <a:p>
            <a:endParaRPr lang="cs-CZ" sz="32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1825625"/>
            <a:ext cx="52894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 smtClean="0"/>
              <a:t>1. kapitola – teor. </a:t>
            </a:r>
            <a:r>
              <a:rPr lang="cs-CZ" sz="3200" dirty="0"/>
              <a:t>č</a:t>
            </a:r>
            <a:r>
              <a:rPr lang="cs-CZ" sz="3200" dirty="0" smtClean="0"/>
              <a:t>ást</a:t>
            </a:r>
          </a:p>
          <a:p>
            <a:r>
              <a:rPr lang="cs-CZ" sz="3200" dirty="0" smtClean="0"/>
              <a:t>2. kapitola – praktická část</a:t>
            </a:r>
          </a:p>
          <a:p>
            <a:r>
              <a:rPr lang="cs-CZ" sz="3200" dirty="0" smtClean="0"/>
              <a:t>3. kapitola – předběžná kalkulace zájezdu</a:t>
            </a:r>
          </a:p>
          <a:p>
            <a:r>
              <a:rPr lang="cs-CZ" sz="3200" dirty="0" smtClean="0"/>
              <a:t>4. kapitola – výsledná kalkulace  zájezdu</a:t>
            </a:r>
          </a:p>
          <a:p>
            <a:r>
              <a:rPr lang="cs-CZ" sz="3200" dirty="0" smtClean="0"/>
              <a:t>Leták </a:t>
            </a:r>
          </a:p>
          <a:p>
            <a:r>
              <a:rPr lang="cs-CZ" sz="3200" dirty="0" smtClean="0"/>
              <a:t>Závěr</a:t>
            </a:r>
          </a:p>
          <a:p>
            <a:r>
              <a:rPr lang="cs-CZ" sz="3200" dirty="0" smtClean="0"/>
              <a:t>Seznam použité literatury</a:t>
            </a:r>
          </a:p>
          <a:p>
            <a:r>
              <a:rPr lang="cs-CZ" sz="3200" dirty="0" smtClean="0"/>
              <a:t>Přílohy </a:t>
            </a:r>
          </a:p>
        </p:txBody>
      </p:sp>
    </p:spTree>
    <p:extLst>
      <p:ext uri="{BB962C8B-B14F-4D97-AF65-F5344CB8AC3E}">
        <p14:creationId xmlns:p14="http://schemas.microsoft.com/office/powerpoint/2010/main" val="965700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Píšeme v 1. osobě jednotného čísla – já</a:t>
            </a:r>
          </a:p>
          <a:p>
            <a:r>
              <a:rPr lang="cs-CZ" sz="3200" dirty="0" smtClean="0"/>
              <a:t>Celkové shrnutí</a:t>
            </a:r>
          </a:p>
          <a:p>
            <a:r>
              <a:rPr lang="cs-CZ" sz="3200" dirty="0" smtClean="0"/>
              <a:t>Zhodnocení cíle práce</a:t>
            </a:r>
          </a:p>
          <a:p>
            <a:r>
              <a:rPr lang="cs-CZ" sz="3200" dirty="0" smtClean="0"/>
              <a:t>Srovnání předběžné a výsledné kalkulace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48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LITERATURY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Seřadit dle abecedního seznamu A-Z</a:t>
            </a:r>
          </a:p>
          <a:p>
            <a:r>
              <a:rPr lang="cs-CZ" sz="3200" dirty="0" smtClean="0"/>
              <a:t>Podle normy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4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Mapy, tabulky, fotky</a:t>
            </a:r>
          </a:p>
          <a:p>
            <a:r>
              <a:rPr lang="cs-CZ" sz="3200" dirty="0" smtClean="0"/>
              <a:t>Mapy musí obsahovat číslo, autora a zdroj.</a:t>
            </a:r>
          </a:p>
          <a:p>
            <a:r>
              <a:rPr lang="cs-CZ" sz="3200" dirty="0" smtClean="0"/>
              <a:t>Obrázek č. 1: Mapa Příbram – Praha nad mapou</a:t>
            </a:r>
          </a:p>
          <a:p>
            <a:r>
              <a:rPr lang="cs-CZ" sz="3200" i="1" dirty="0" smtClean="0"/>
              <a:t>Zdroj: Google mapy</a:t>
            </a:r>
            <a:r>
              <a:rPr lang="cs-CZ" sz="3200" dirty="0" smtClean="0"/>
              <a:t>  - pod obrázkem, kurzívou</a:t>
            </a:r>
          </a:p>
          <a:p>
            <a:r>
              <a:rPr lang="cs-CZ" sz="3200" dirty="0" smtClean="0"/>
              <a:t>Možno vkládat přímo do textu, pokud je to nezbytné nebo do příloh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7401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Oprava chyb v textu</a:t>
            </a:r>
          </a:p>
          <a:p>
            <a:r>
              <a:rPr lang="cs-CZ" sz="3200" dirty="0" smtClean="0"/>
              <a:t>Přidává se list papíru s názvem do hotové práce v kroužkové vazbě</a:t>
            </a:r>
          </a:p>
          <a:p>
            <a:r>
              <a:rPr lang="cs-CZ" sz="3200" dirty="0" smtClean="0"/>
              <a:t>Errata 14b. Tučně</a:t>
            </a:r>
          </a:p>
          <a:p>
            <a:endParaRPr lang="cs-CZ" sz="3200" dirty="0"/>
          </a:p>
          <a:p>
            <a:r>
              <a:rPr lang="cs-CZ" sz="3200" dirty="0" smtClean="0"/>
              <a:t>Strana  	řádek		chybné	správně</a:t>
            </a:r>
          </a:p>
          <a:p>
            <a:r>
              <a:rPr lang="cs-CZ" sz="3200" dirty="0" smtClean="0"/>
              <a:t>12		6			publikace	prezentace</a:t>
            </a:r>
          </a:p>
          <a:p>
            <a:r>
              <a:rPr lang="cs-CZ" sz="3200" dirty="0" smtClean="0"/>
              <a:t>5		13			za pokoj	za osobu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5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Zarovnání do bloku</a:t>
            </a:r>
          </a:p>
          <a:p>
            <a:r>
              <a:rPr lang="cs-CZ" sz="3200" dirty="0" smtClean="0"/>
              <a:t>Kapitoly začínají na nové stránce</a:t>
            </a:r>
          </a:p>
          <a:p>
            <a:r>
              <a:rPr lang="cs-CZ" sz="3200" dirty="0" smtClean="0"/>
              <a:t>V názvech kapitol nepoužívat zkratky</a:t>
            </a:r>
          </a:p>
          <a:p>
            <a:r>
              <a:rPr lang="cs-CZ" sz="3200" dirty="0" smtClean="0"/>
              <a:t>Zkratky uvádět  tak, že napíši název a do závorky uvedu zkratku (dále jen CR)</a:t>
            </a:r>
          </a:p>
          <a:p>
            <a:r>
              <a:rPr lang="cs-CZ" sz="3200" dirty="0" smtClean="0"/>
              <a:t>Dále se řídíte doporučením z webových stránek školy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683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Viz normy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Řídíte se </a:t>
            </a:r>
            <a:r>
              <a:rPr lang="cs-CZ" sz="3200" dirty="0"/>
              <a:t>doporučením z webových stránek školy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2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Píšeme v 1. osobě- já</a:t>
            </a:r>
          </a:p>
          <a:p>
            <a:r>
              <a:rPr lang="cs-CZ" sz="3200" dirty="0" smtClean="0"/>
              <a:t>Má motivovat budoucího čtenáře k četbě</a:t>
            </a:r>
          </a:p>
          <a:p>
            <a:r>
              <a:rPr lang="cs-CZ" sz="3200" dirty="0" smtClean="0"/>
              <a:t>Podávají se informace o CK, profil CK...</a:t>
            </a:r>
          </a:p>
          <a:p>
            <a:r>
              <a:rPr lang="cs-CZ" sz="3200" dirty="0" smtClean="0"/>
              <a:t>Načrtnout strukturu práce a cílovou skupinu</a:t>
            </a:r>
          </a:p>
          <a:p>
            <a:r>
              <a:rPr lang="cs-CZ" sz="3200" dirty="0" smtClean="0"/>
              <a:t>Poslední odstavec věnujte cíli své práce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924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439946"/>
            <a:ext cx="10233800" cy="6297283"/>
          </a:xfrm>
        </p:spPr>
        <p:txBody>
          <a:bodyPr>
            <a:normAutofit fontScale="55000" lnSpcReduction="20000"/>
          </a:bodyPr>
          <a:lstStyle/>
          <a:p>
            <a:r>
              <a:rPr lang="cs-CZ" sz="3600" dirty="0"/>
              <a:t>Dovolte mi, abych Vám představila svoji cestovní kancelář Kristýna Lojková, která se specializuje především na oblast Itálie a to jak na letní, tak i na zimní dovolené. Jedná se především o poznávací zájezdy, zájezdy pobytové, ale také zájezdy, které Vám zajistí aktivní dovolenou.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cs-CZ" sz="3600" dirty="0"/>
              <a:t>Obchodní jméno: </a:t>
            </a:r>
            <a:r>
              <a:rPr lang="cs-CZ" sz="3600" dirty="0" smtClean="0"/>
              <a:t>Cestovní </a:t>
            </a:r>
            <a:r>
              <a:rPr lang="cs-CZ" sz="3600" dirty="0"/>
              <a:t>kancelář Kristýna Lojková	</a:t>
            </a:r>
            <a:endParaRPr lang="en-US" sz="3600" dirty="0"/>
          </a:p>
          <a:p>
            <a:r>
              <a:rPr lang="cs-CZ" sz="3600" dirty="0"/>
              <a:t>Sídlo: </a:t>
            </a:r>
            <a:r>
              <a:rPr lang="cs-CZ" sz="3600" dirty="0" smtClean="0"/>
              <a:t>Silurská </a:t>
            </a:r>
            <a:r>
              <a:rPr lang="cs-CZ" sz="3600" dirty="0"/>
              <a:t>33, 261 01 Příbram</a:t>
            </a:r>
            <a:endParaRPr lang="en-US" sz="3600" dirty="0"/>
          </a:p>
          <a:p>
            <a:r>
              <a:rPr lang="cs-CZ" sz="3600" dirty="0"/>
              <a:t>tel.: </a:t>
            </a:r>
            <a:r>
              <a:rPr lang="cs-CZ" sz="3600" dirty="0" smtClean="0"/>
              <a:t>+420 725 111 222</a:t>
            </a:r>
            <a:endParaRPr lang="en-US" sz="3600" dirty="0"/>
          </a:p>
          <a:p>
            <a:r>
              <a:rPr lang="cs-CZ" sz="3600" dirty="0"/>
              <a:t>e-mail: </a:t>
            </a:r>
            <a:r>
              <a:rPr lang="cs-CZ" sz="3600" dirty="0" smtClean="0"/>
              <a:t>....</a:t>
            </a:r>
          </a:p>
          <a:p>
            <a:r>
              <a:rPr lang="cs-CZ" sz="3600" dirty="0" smtClean="0"/>
              <a:t>IČO</a:t>
            </a:r>
            <a:r>
              <a:rPr lang="cs-CZ" sz="3600" dirty="0"/>
              <a:t>: 005 438 23</a:t>
            </a:r>
            <a:endParaRPr lang="en-US" sz="3600" dirty="0"/>
          </a:p>
          <a:p>
            <a:r>
              <a:rPr lang="cs-CZ" sz="3600" dirty="0"/>
              <a:t>DIČ: neplátce DPH</a:t>
            </a:r>
            <a:endParaRPr lang="en-US" sz="3600" dirty="0"/>
          </a:p>
          <a:p>
            <a:r>
              <a:rPr lang="cs-CZ" sz="3600" dirty="0"/>
              <a:t>Bankovní spojení: MUB banka 200100118/2001</a:t>
            </a:r>
            <a:endParaRPr lang="en-US" sz="3600" dirty="0"/>
          </a:p>
          <a:p>
            <a:r>
              <a:rPr lang="cs-CZ" sz="3600" dirty="0"/>
              <a:t>Zastoupení: Kristýna Lojková</a:t>
            </a:r>
            <a:endParaRPr lang="en-US" sz="3600" dirty="0"/>
          </a:p>
          <a:p>
            <a:r>
              <a:rPr lang="cs-CZ" sz="3600" dirty="0"/>
              <a:t>Neplátce DPH: Ano</a:t>
            </a:r>
            <a:endParaRPr lang="en-US" sz="3600" dirty="0"/>
          </a:p>
          <a:p>
            <a:r>
              <a:rPr lang="cs-CZ" sz="3600" dirty="0"/>
              <a:t>Forma podnikání: Fyzická osoba zapsána v živnostenském rejstříku - OSVČ</a:t>
            </a:r>
            <a:endParaRPr lang="en-US" sz="3600" dirty="0"/>
          </a:p>
          <a:p>
            <a:r>
              <a:rPr lang="cs-CZ" sz="3600" dirty="0"/>
              <a:t>CK je povinna předkládat všem klientům při sepsání smlouvy o zájezdu tyto důležité dokumenty: Všeobecné podmínky vč. Reklamačního řádu, Koncesní listinu, Pojištění CK, Garanční fond a Žádost o souhlas klienta se zpracováním jeho osobních údajů, kterou svým podpisem potvrdí či nikoliv (GDPR).  </a:t>
            </a:r>
            <a:endParaRPr lang="en-US" sz="3600" dirty="0"/>
          </a:p>
          <a:p>
            <a:endParaRPr lang="cs-CZ" dirty="0" smtClean="0"/>
          </a:p>
          <a:p>
            <a:r>
              <a:rPr lang="cs-CZ" dirty="0" smtClean="0"/>
              <a:t>Zdroj: MP Kristýna Lojková,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21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069675"/>
            <a:ext cx="10233800" cy="5590367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/>
              <a:t>Dovolte mi, abych Vám představila svoji cestovní kancelář pod jménem Ing. Vladimíra Matysová (dále jen CK) se sídlem trvalého bydliště, IČ a DIČ, ve stejnojmenném zastoupení Ing. Vladimíra Matysová v pozici majitele, firma je neplátce DPH.</a:t>
            </a:r>
          </a:p>
          <a:p>
            <a:endParaRPr lang="cs-CZ" sz="3200" dirty="0" smtClean="0"/>
          </a:p>
          <a:p>
            <a:r>
              <a:rPr lang="cs-CZ" sz="3200" dirty="0" smtClean="0"/>
              <a:t>Povinností CK je předkládat všem klientům při sepsání smlouvy o zájezdu tyto důležité dokumenty: Všeobecné podmínky vč. reklamačního řádu, koncestní listinu, pojištění CK, garanační fond a žádost o souhas klienta se zpracováním jeho osobních údajů, kterou svým podpisem potvrdí nebo nikoliv (GDPR)</a:t>
            </a:r>
          </a:p>
          <a:p>
            <a:r>
              <a:rPr lang="cs-CZ" sz="1200" dirty="0" smtClean="0"/>
              <a:t>Zdroj: pokyny pro zpracování maturitní práce (Ing. Vladimíra Matysová, 2019)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0833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Dále v úvodu stručně načrtnete strukturu práce (průběh zájezdu, včetně všech jeho výhod) a cílovou skupinu</a:t>
            </a:r>
          </a:p>
          <a:p>
            <a:r>
              <a:rPr lang="cs-CZ" sz="3200" dirty="0" smtClean="0"/>
              <a:t>V posledním odstavci vymezíte cíl práce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79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Názvy kapitol - příklad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261"/>
            <a:ext cx="10233800" cy="5443268"/>
          </a:xfrm>
        </p:spPr>
        <p:txBody>
          <a:bodyPr>
            <a:normAutofit/>
          </a:bodyPr>
          <a:lstStyle/>
          <a:p>
            <a:r>
              <a:rPr lang="cs-CZ" b="1" dirty="0" smtClean="0"/>
              <a:t>1 TEORETICKÁ ČÁST </a:t>
            </a:r>
            <a:r>
              <a:rPr lang="cs-CZ" dirty="0" smtClean="0"/>
              <a:t>– velikost písma 16, tučně</a:t>
            </a:r>
          </a:p>
          <a:p>
            <a:r>
              <a:rPr lang="cs-CZ" dirty="0" smtClean="0"/>
              <a:t>Začíná vždy na nové stránce</a:t>
            </a:r>
          </a:p>
          <a:p>
            <a:r>
              <a:rPr lang="cs-CZ" dirty="0" smtClean="0"/>
              <a:t>Např. Úvod, názvy kapitol, závěr, seznam použité literatury, přílohy</a:t>
            </a:r>
          </a:p>
          <a:p>
            <a:endParaRPr lang="cs-CZ" dirty="0" smtClean="0"/>
          </a:p>
          <a:p>
            <a:r>
              <a:rPr lang="cs-CZ" b="1" dirty="0" smtClean="0"/>
              <a:t>1.1 Předpoklady rozvoje cestovního ruchu ve středočeském kraji – </a:t>
            </a:r>
            <a:r>
              <a:rPr lang="cs-CZ" dirty="0" smtClean="0"/>
              <a:t>velikost písma 14, tučně</a:t>
            </a:r>
          </a:p>
          <a:p>
            <a:r>
              <a:rPr lang="cs-CZ" dirty="0" smtClean="0"/>
              <a:t>Jedná se názvy podkapitol, názvy příloh</a:t>
            </a:r>
          </a:p>
          <a:p>
            <a:endParaRPr lang="cs-CZ" dirty="0" smtClean="0"/>
          </a:p>
          <a:p>
            <a:r>
              <a:rPr lang="cs-CZ" dirty="0" smtClean="0"/>
              <a:t>1.1.1 </a:t>
            </a:r>
            <a:r>
              <a:rPr lang="cs-CZ" b="1" dirty="0" smtClean="0"/>
              <a:t>Materiálně-technické předpoklady oblasti </a:t>
            </a:r>
            <a:r>
              <a:rPr lang="cs-CZ" dirty="0" smtClean="0"/>
              <a:t>– velikost písma 12, tučně</a:t>
            </a:r>
          </a:p>
          <a:p>
            <a:r>
              <a:rPr lang="cs-CZ" sz="1200" dirty="0"/>
              <a:t>Zdroj: pokyny pro zpracování maturitní práce (Ing. Vladimíra Matysová, 2019)</a:t>
            </a:r>
            <a:endParaRPr lang="en-US" sz="1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56682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414</TotalTime>
  <Words>991</Words>
  <Application>Microsoft Office PowerPoint</Application>
  <PresentationFormat>Širokoúhlá obrazovka</PresentationFormat>
  <Paragraphs>191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Corbel</vt:lpstr>
      <vt:lpstr>Depth</vt:lpstr>
      <vt:lpstr>MATURITNÍ PRÁCE</vt:lpstr>
      <vt:lpstr>STRUKTURA PRÁCE</vt:lpstr>
      <vt:lpstr>Úprava textu</vt:lpstr>
      <vt:lpstr>citace</vt:lpstr>
      <vt:lpstr>Úvod </vt:lpstr>
      <vt:lpstr>Prezentace aplikace PowerPoint</vt:lpstr>
      <vt:lpstr>Prezentace aplikace PowerPoint</vt:lpstr>
      <vt:lpstr>Prezentace aplikace PowerPoint</vt:lpstr>
      <vt:lpstr>Názvy kapitol - příklad</vt:lpstr>
      <vt:lpstr>1 TEORETICKÁ ČÁST </vt:lpstr>
      <vt:lpstr>1 TEORETICKÁ ČÁST </vt:lpstr>
      <vt:lpstr>Prezentace aplikace PowerPoint</vt:lpstr>
      <vt:lpstr>Prezentace aplikace PowerPoint</vt:lpstr>
      <vt:lpstr>2 PRAKTICKÁ ČÁST </vt:lpstr>
      <vt:lpstr>Prezentace aplikace PowerPoint</vt:lpstr>
      <vt:lpstr>Prezentace aplikace PowerPoint</vt:lpstr>
      <vt:lpstr>Prezentace aplikace PowerPoint</vt:lpstr>
      <vt:lpstr>3 PŘEDBĚŽNÁ KALKULACE ZÁJEZDU</vt:lpstr>
      <vt:lpstr>4 VÝSLEDNÁ KALKULACE ZÁJEZDU </vt:lpstr>
      <vt:lpstr>ZÁVĚR</vt:lpstr>
      <vt:lpstr>SEZNAM LITERATURY</vt:lpstr>
      <vt:lpstr>PŘÍLOHY</vt:lpstr>
      <vt:lpstr>ERRATA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MATURITNÍ PRÁCE</dc:title>
  <dc:creator>Tereza Husarova</dc:creator>
  <cp:lastModifiedBy>Hana Trinerová</cp:lastModifiedBy>
  <cp:revision>32</cp:revision>
  <dcterms:created xsi:type="dcterms:W3CDTF">2019-11-03T12:47:04Z</dcterms:created>
  <dcterms:modified xsi:type="dcterms:W3CDTF">2020-01-05T18:43:06Z</dcterms:modified>
</cp:coreProperties>
</file>