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olína Vargová" initials="KV" lastIdx="1" clrIdx="0">
    <p:extLst>
      <p:ext uri="{19B8F6BF-5375-455C-9EA6-DF929625EA0E}">
        <p15:presenceInfo xmlns:p15="http://schemas.microsoft.com/office/powerpoint/2012/main" userId="f1a8dc90bafad82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AED8E5B-0D98-4FE1-9B26-D1041E3A89F9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59CD-DA3A-463F-AFEF-A68838A6859B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A925-E007-46C2-84AB-35EE10DCAD39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2DCB-466C-4061-8D51-D3254DD77FA1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357F-39F6-401C-9FF8-3072724998F3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09B-D413-414E-B13F-B1984CD8FF65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992-55E7-4B2D-A6F1-8C9243CBFE1B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110-BAA6-4256-A2E5-BB66A47D2616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892-3343-4E4E-B81B-70A099359AD2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F85-D33A-46AF-9088-5A7400C1018E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B3A624-F501-46A9-B8CA-4949E24E27C8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0C4D3C1-679D-44D8-8A9C-D402CE4EF569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doboleslavsko.eu/" TargetMode="External"/><Relationship Id="rId2" Type="http://schemas.openxmlformats.org/officeDocument/2006/relationships/hyperlink" Target="https://www.google.cz/webhp?hl=cs&amp;sa=X&amp;ved=0ahUKEwj5mKbBpe_eAhWODewKHRUPCKMQPAg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b-net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600" dirty="0" err="1"/>
              <a:t>MLADoBOLESLAVsko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Karolína Vargová, HC2</a:t>
            </a:r>
          </a:p>
        </p:txBody>
      </p:sp>
    </p:spTree>
    <p:extLst>
      <p:ext uri="{BB962C8B-B14F-4D97-AF65-F5344CB8AC3E}">
        <p14:creationId xmlns:p14="http://schemas.microsoft.com/office/powerpoint/2010/main" val="2472455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MLADÁ BOLESLAV</a:t>
            </a:r>
          </a:p>
        </p:txBody>
      </p:sp>
      <p:pic>
        <p:nvPicPr>
          <p:cNvPr id="1025" name="Picture 1" descr="Znak města Mladá Boleslav">
            <a:extLst>
              <a:ext uri="{FF2B5EF4-FFF2-40B4-BE49-F238E27FC236}">
                <a16:creationId xmlns="" xmlns:a16="http://schemas.microsoft.com/office/drawing/2014/main" id="{A3B41926-0C67-41D1-BD3D-752EBB0EE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0828" y="1022974"/>
            <a:ext cx="1754372" cy="198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obsah 6">
            <a:extLst>
              <a:ext uri="{FF2B5EF4-FFF2-40B4-BE49-F238E27FC236}">
                <a16:creationId xmlns="" xmlns:a16="http://schemas.microsoft.com/office/drawing/2014/main" id="{430A9AB2-54CB-4D74-8097-084F620A8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Byla založena v 2. polovině 10. století</a:t>
            </a:r>
          </a:p>
          <a:p>
            <a:endParaRPr lang="cs-CZ" sz="2400" dirty="0"/>
          </a:p>
          <a:p>
            <a:r>
              <a:rPr lang="cs-CZ" sz="2400" dirty="0"/>
              <a:t>Má 13 městských částí</a:t>
            </a:r>
          </a:p>
          <a:p>
            <a:endParaRPr lang="cs-CZ" sz="2400" dirty="0"/>
          </a:p>
          <a:p>
            <a:r>
              <a:rPr lang="cs-CZ" sz="2400" dirty="0"/>
              <a:t>Počet obyvatel: 37 771</a:t>
            </a:r>
          </a:p>
          <a:p>
            <a:endParaRPr lang="cs-CZ" sz="2400" dirty="0"/>
          </a:p>
          <a:p>
            <a:endParaRPr lang="cs-CZ" sz="2400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1A965994-2A8D-4AAE-837F-180782A368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7331" y="3429000"/>
            <a:ext cx="4044700" cy="2696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871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PŘÍRODNÍ 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0483" y="1585533"/>
            <a:ext cx="11071036" cy="4227147"/>
          </a:xfrm>
        </p:spPr>
        <p:txBody>
          <a:bodyPr>
            <a:noAutofit/>
          </a:bodyPr>
          <a:lstStyle/>
          <a:p>
            <a:r>
              <a:rPr lang="cs-CZ" sz="19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Přírodní: </a:t>
            </a:r>
            <a:r>
              <a:rPr lang="cs-CZ" sz="1900" dirty="0"/>
              <a:t>-podnebí: mírné</a:t>
            </a:r>
          </a:p>
          <a:p>
            <a:pPr marL="0" indent="0">
              <a:buNone/>
            </a:pPr>
            <a:r>
              <a:rPr lang="cs-CZ" sz="1900" dirty="0"/>
              <a:t>                 -povrch</a:t>
            </a:r>
            <a:r>
              <a:rPr lang="cs-CZ" sz="1900" dirty="0" smtClean="0"/>
              <a:t>: lesy, orné půdy, </a:t>
            </a:r>
            <a:r>
              <a:rPr lang="cs-CZ" sz="1900" smtClean="0"/>
              <a:t>zemědělské pozemky</a:t>
            </a: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           -vodstvo: řeka Jizera, potok Žehrovka, říčka Bělá, …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endParaRPr lang="cs-CZ" sz="1900" dirty="0"/>
          </a:p>
          <a:p>
            <a:r>
              <a:rPr lang="cs-CZ" sz="19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Kulturně-historické: </a:t>
            </a:r>
            <a:r>
              <a:rPr lang="cs-CZ" sz="1900" dirty="0"/>
              <a:t>-hrady</a:t>
            </a:r>
          </a:p>
          <a:p>
            <a:pPr marL="0" indent="0">
              <a:buNone/>
            </a:pPr>
            <a:r>
              <a:rPr lang="cs-CZ" sz="1900" dirty="0"/>
              <a:t>                                     -zámky</a:t>
            </a:r>
          </a:p>
          <a:p>
            <a:pPr marL="0" indent="0">
              <a:buNone/>
            </a:pPr>
            <a:r>
              <a:rPr lang="cs-CZ" sz="1900" dirty="0"/>
              <a:t>                                     -muzea                                 </a:t>
            </a:r>
          </a:p>
          <a:p>
            <a:pPr marL="0" indent="0">
              <a:buNone/>
            </a:pPr>
            <a:r>
              <a:rPr lang="cs-CZ" sz="1900" dirty="0"/>
              <a:t>                                     -galerie                                                                                  řeka Jizera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                                                  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47E29A41-3787-4401-BDC4-2BAB144125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4053" y="3419030"/>
            <a:ext cx="3610095" cy="239365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D55A105B-2205-437E-87A5-C5C72997D1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3414" y="1805651"/>
            <a:ext cx="3268104" cy="2447924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="" xmlns:a16="http://schemas.microsoft.com/office/drawing/2014/main" id="{926C3075-3944-41C2-9741-F4CBC5DEF179}"/>
              </a:ext>
            </a:extLst>
          </p:cNvPr>
          <p:cNvSpPr txBox="1"/>
          <p:nvPr/>
        </p:nvSpPr>
        <p:spPr>
          <a:xfrm>
            <a:off x="4246338" y="6030740"/>
            <a:ext cx="4592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Škoda auto muzeum Mladá  Boleslav</a:t>
            </a:r>
          </a:p>
        </p:txBody>
      </p:sp>
    </p:spTree>
    <p:extLst>
      <p:ext uri="{BB962C8B-B14F-4D97-AF65-F5344CB8AC3E}">
        <p14:creationId xmlns:p14="http://schemas.microsoft.com/office/powerpoint/2010/main" val="3538766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REALIZAČNÍ 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2103119"/>
            <a:ext cx="10058400" cy="4308313"/>
          </a:xfrm>
        </p:spPr>
        <p:txBody>
          <a:bodyPr>
            <a:normAutofit lnSpcReduction="10000"/>
          </a:bodyPr>
          <a:lstStyle/>
          <a:p>
            <a:r>
              <a:rPr lang="cs-CZ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Dopravní: </a:t>
            </a:r>
            <a:r>
              <a:rPr lang="cs-CZ" sz="2400" dirty="0"/>
              <a:t>-dálnice D10</a:t>
            </a:r>
          </a:p>
          <a:p>
            <a:pPr marL="0" indent="0">
              <a:buNone/>
            </a:pPr>
            <a:r>
              <a:rPr lang="cs-CZ" sz="2400" dirty="0"/>
              <a:t>                     -autobusová doprava</a:t>
            </a:r>
          </a:p>
          <a:p>
            <a:pPr marL="0" indent="0">
              <a:buNone/>
            </a:pPr>
            <a:r>
              <a:rPr lang="cs-CZ" sz="2400" dirty="0"/>
              <a:t>                     -železniční doprava</a:t>
            </a:r>
          </a:p>
          <a:p>
            <a:pPr marL="0" indent="0">
              <a:buNone/>
            </a:pPr>
            <a:r>
              <a:rPr lang="cs-CZ" sz="2400" dirty="0"/>
              <a:t>                                      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Materiálně-technické: </a:t>
            </a:r>
            <a:r>
              <a:rPr lang="cs-CZ" sz="2400" dirty="0"/>
              <a:t>-hotely</a:t>
            </a:r>
          </a:p>
          <a:p>
            <a:pPr marL="0" indent="0">
              <a:buNone/>
            </a:pPr>
            <a:r>
              <a:rPr lang="cs-CZ" sz="2400" dirty="0"/>
              <a:t>                                          -penziony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                                                        hotel Plaza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CB978E17-BAA4-4C74-BF37-F95D9484A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662" y="2908552"/>
            <a:ext cx="4053538" cy="2697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748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7EE5FF3-316D-4472-83E7-56509464D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1208"/>
            <a:ext cx="10058400" cy="95229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PAMÁTKY</a:t>
            </a:r>
          </a:p>
        </p:txBody>
      </p:sp>
      <p:pic>
        <p:nvPicPr>
          <p:cNvPr id="17" name="Zástupný symbol pro obsah 16">
            <a:extLst>
              <a:ext uri="{FF2B5EF4-FFF2-40B4-BE49-F238E27FC236}">
                <a16:creationId xmlns="" xmlns:a16="http://schemas.microsoft.com/office/drawing/2014/main" id="{72C597C6-C9B9-4452-B4EC-5AAAA52D93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7619" y="3577423"/>
            <a:ext cx="2228249" cy="2228249"/>
          </a:xfrm>
        </p:spPr>
      </p:pic>
      <p:pic>
        <p:nvPicPr>
          <p:cNvPr id="19" name="Obrázek 18">
            <a:extLst>
              <a:ext uri="{FF2B5EF4-FFF2-40B4-BE49-F238E27FC236}">
                <a16:creationId xmlns="" xmlns:a16="http://schemas.microsoft.com/office/drawing/2014/main" id="{DD6C2F9B-AC59-410B-8457-34E6EA3F54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093" y="1124074"/>
            <a:ext cx="2775299" cy="2160920"/>
          </a:xfrm>
          <a:prstGeom prst="rect">
            <a:avLst/>
          </a:prstGeom>
        </p:spPr>
      </p:pic>
      <p:pic>
        <p:nvPicPr>
          <p:cNvPr id="21" name="Obrázek 20">
            <a:extLst>
              <a:ext uri="{FF2B5EF4-FFF2-40B4-BE49-F238E27FC236}">
                <a16:creationId xmlns="" xmlns:a16="http://schemas.microsoft.com/office/drawing/2014/main" id="{967759B9-F799-4022-A300-3AA5E2C21D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4283" y="583677"/>
            <a:ext cx="2420917" cy="2420917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="" xmlns:a16="http://schemas.microsoft.com/office/drawing/2014/main" id="{BF182D45-A344-4023-A2B9-E36D227E81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28300" y="3239784"/>
            <a:ext cx="2696900" cy="2696900"/>
          </a:xfrm>
          <a:prstGeom prst="rect">
            <a:avLst/>
          </a:prstGeom>
        </p:spPr>
      </p:pic>
      <p:pic>
        <p:nvPicPr>
          <p:cNvPr id="25" name="Obrázek 24">
            <a:extLst>
              <a:ext uri="{FF2B5EF4-FFF2-40B4-BE49-F238E27FC236}">
                <a16:creationId xmlns="" xmlns:a16="http://schemas.microsoft.com/office/drawing/2014/main" id="{5764D67A-D767-495F-A4EB-A80C3CA120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68395" y="3213248"/>
            <a:ext cx="2633361" cy="2633361"/>
          </a:xfrm>
          <a:prstGeom prst="rect">
            <a:avLst/>
          </a:prstGeom>
        </p:spPr>
      </p:pic>
      <p:sp>
        <p:nvSpPr>
          <p:cNvPr id="26" name="TextovéPole 25">
            <a:extLst>
              <a:ext uri="{FF2B5EF4-FFF2-40B4-BE49-F238E27FC236}">
                <a16:creationId xmlns="" xmlns:a16="http://schemas.microsoft.com/office/drawing/2014/main" id="{0A2395A2-1CFD-48E6-8B08-17BD8B16977A}"/>
              </a:ext>
            </a:extLst>
          </p:cNvPr>
          <p:cNvSpPr txBox="1"/>
          <p:nvPr/>
        </p:nvSpPr>
        <p:spPr>
          <a:xfrm>
            <a:off x="3487718" y="2192274"/>
            <a:ext cx="4886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hrad Mladá Boleslav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="" xmlns:a16="http://schemas.microsoft.com/office/drawing/2014/main" id="{B8B5D5AC-32B3-4834-BF72-3403973957CC}"/>
              </a:ext>
            </a:extLst>
          </p:cNvPr>
          <p:cNvSpPr txBox="1"/>
          <p:nvPr/>
        </p:nvSpPr>
        <p:spPr>
          <a:xfrm>
            <a:off x="625033" y="5961491"/>
            <a:ext cx="35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zřícenina hradu Michalovice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="" xmlns:a16="http://schemas.microsoft.com/office/drawing/2014/main" id="{FE0DDA4E-79D6-460D-B4C8-1739FB131E88}"/>
              </a:ext>
            </a:extLst>
          </p:cNvPr>
          <p:cNvSpPr txBox="1"/>
          <p:nvPr/>
        </p:nvSpPr>
        <p:spPr>
          <a:xfrm>
            <a:off x="4562354" y="5961491"/>
            <a:ext cx="3067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zřícenina hradu </a:t>
            </a:r>
            <a:r>
              <a:rPr lang="cs-CZ" dirty="0" err="1"/>
              <a:t>Valečov</a:t>
            </a:r>
            <a:endParaRPr lang="cs-CZ" dirty="0"/>
          </a:p>
        </p:txBody>
      </p:sp>
      <p:sp>
        <p:nvSpPr>
          <p:cNvPr id="29" name="TextovéPole 28">
            <a:extLst>
              <a:ext uri="{FF2B5EF4-FFF2-40B4-BE49-F238E27FC236}">
                <a16:creationId xmlns="" xmlns:a16="http://schemas.microsoft.com/office/drawing/2014/main" id="{0EB86A9A-23ED-4ACA-B0A9-D6DF1175E4D8}"/>
              </a:ext>
            </a:extLst>
          </p:cNvPr>
          <p:cNvSpPr txBox="1"/>
          <p:nvPr/>
        </p:nvSpPr>
        <p:spPr>
          <a:xfrm>
            <a:off x="6908099" y="1423345"/>
            <a:ext cx="2189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Hrad a zámek Staré Hrady 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="" xmlns:a16="http://schemas.microsoft.com/office/drawing/2014/main" id="{FC75618E-258B-494D-B16A-86EE83F06595}"/>
              </a:ext>
            </a:extLst>
          </p:cNvPr>
          <p:cNvSpPr txBox="1"/>
          <p:nvPr/>
        </p:nvSpPr>
        <p:spPr>
          <a:xfrm>
            <a:off x="8457296" y="6089657"/>
            <a:ext cx="2914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státní zámek Sychrov</a:t>
            </a:r>
          </a:p>
        </p:txBody>
      </p:sp>
    </p:spTree>
    <p:extLst>
      <p:ext uri="{BB962C8B-B14F-4D97-AF65-F5344CB8AC3E}">
        <p14:creationId xmlns:p14="http://schemas.microsoft.com/office/powerpoint/2010/main" val="3245155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3E0DADC-CAA3-4C23-8445-960A5E9B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069248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ZŘÍCENINA HRADU MICHALOVICE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="" xmlns:a16="http://schemas.microsoft.com/office/drawing/2014/main" id="{1EA741D9-891C-42B3-A203-52B8757F6A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09864" y="2812648"/>
            <a:ext cx="4215998" cy="3161999"/>
          </a:xfrm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AF44000D-5B98-4635-B724-CDE4BC80E35C}"/>
              </a:ext>
            </a:extLst>
          </p:cNvPr>
          <p:cNvSpPr txBox="1"/>
          <p:nvPr/>
        </p:nvSpPr>
        <p:spPr>
          <a:xfrm>
            <a:off x="666138" y="2988859"/>
            <a:ext cx="7747139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700" dirty="0"/>
              <a:t>mohutná nakloněná věž je jedním z nejlepších rozhledových míst na Mladoboleslavsku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D080E124-0FB6-430D-A41C-DE745B08D501}"/>
              </a:ext>
            </a:extLst>
          </p:cNvPr>
          <p:cNvSpPr txBox="1"/>
          <p:nvPr/>
        </p:nvSpPr>
        <p:spPr>
          <a:xfrm>
            <a:off x="614415" y="4582617"/>
            <a:ext cx="62231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700" dirty="0"/>
              <a:t>oblíbený hrad Karla Hynka Máchy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03645441-DCA8-49BD-91A7-A41C3960C2E5}"/>
              </a:ext>
            </a:extLst>
          </p:cNvPr>
          <p:cNvSpPr txBox="1"/>
          <p:nvPr/>
        </p:nvSpPr>
        <p:spPr>
          <a:xfrm>
            <a:off x="729204" y="1810599"/>
            <a:ext cx="109402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700" dirty="0"/>
              <a:t>byl založený v 2. polovině 13. století a zanikl v 2. polovině 15. století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="" xmlns:a16="http://schemas.microsoft.com/office/drawing/2014/main" id="{7363EF7E-E7CF-4BD2-8175-17D103657FDE}"/>
              </a:ext>
            </a:extLst>
          </p:cNvPr>
          <p:cNvSpPr txBox="1"/>
          <p:nvPr/>
        </p:nvSpPr>
        <p:spPr>
          <a:xfrm>
            <a:off x="614415" y="5413132"/>
            <a:ext cx="6845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700" dirty="0"/>
              <a:t>od roku 1958 je chráněn jako kulturní památka ČR</a:t>
            </a:r>
          </a:p>
        </p:txBody>
      </p:sp>
    </p:spTree>
    <p:extLst>
      <p:ext uri="{BB962C8B-B14F-4D97-AF65-F5344CB8AC3E}">
        <p14:creationId xmlns:p14="http://schemas.microsoft.com/office/powerpoint/2010/main" val="1501695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https://www.google.cz/webhp?hl=cs&amp;sa=X&amp;ved=0ahUKEwj5mKbBpe_eAhWODewKHRUPCKMQPAgD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http://www.mladoboleslavsko.eu/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4"/>
              </a:rPr>
              <a:t>http://www.mb-net.cz/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6687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ýdlo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136</TotalTime>
  <Words>176</Words>
  <Application>Microsoft Office PowerPoint</Application>
  <PresentationFormat>Širokoúhlá obrazovka</PresentationFormat>
  <Paragraphs>51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Mýdlo</vt:lpstr>
      <vt:lpstr>MLADoBOLESLAVsko</vt:lpstr>
      <vt:lpstr>MLADÁ BOLESLAV</vt:lpstr>
      <vt:lpstr>PŘÍRODNÍ PŘEDPOKLADY</vt:lpstr>
      <vt:lpstr>REALIZAČNÍ PŘEDPOKLADY</vt:lpstr>
      <vt:lpstr>PAMÁTKY</vt:lpstr>
      <vt:lpstr>ZŘÍCENINA HRADU MICHALOVICE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MLADÁ BOLESLAV</dc:title>
  <dc:creator>Vargová Karolína</dc:creator>
  <cp:lastModifiedBy>Hana Trinerová</cp:lastModifiedBy>
  <cp:revision>17</cp:revision>
  <dcterms:created xsi:type="dcterms:W3CDTF">2018-11-05T12:08:27Z</dcterms:created>
  <dcterms:modified xsi:type="dcterms:W3CDTF">2018-11-30T14:19:29Z</dcterms:modified>
</cp:coreProperties>
</file>