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8" r:id="rId2"/>
    <p:sldId id="257" r:id="rId3"/>
    <p:sldId id="276" r:id="rId4"/>
    <p:sldId id="262" r:id="rId5"/>
    <p:sldId id="264" r:id="rId6"/>
    <p:sldId id="266" r:id="rId7"/>
    <p:sldId id="268" r:id="rId8"/>
    <p:sldId id="270" r:id="rId9"/>
    <p:sldId id="259" r:id="rId10"/>
    <p:sldId id="260" r:id="rId11"/>
    <p:sldId id="277" r:id="rId12"/>
    <p:sldId id="278" r:id="rId13"/>
    <p:sldId id="279" r:id="rId14"/>
    <p:sldId id="280" r:id="rId15"/>
    <p:sldId id="281" r:id="rId16"/>
    <p:sldId id="275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F3D9E40-B467-4645-B226-0B298B6D1DA4}" type="datetimeFigureOut">
              <a:rPr lang="cs-CZ"/>
              <a:pPr>
                <a:defRPr/>
              </a:pPr>
              <a:t>16.03.2020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69D9EF7-5604-4043-92BE-B4602932D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896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4BBA01-FE11-4304-A82B-AFD14953F97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4670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30FD10-B82D-473D-AAE3-BAC551C2624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4375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30FD10-B82D-473D-AAE3-BAC551C2624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8533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30FD10-B82D-473D-AAE3-BAC551C2624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33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30FD10-B82D-473D-AAE3-BAC551C2624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4130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30FD10-B82D-473D-AAE3-BAC551C2624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4120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30FD10-B82D-473D-AAE3-BAC551C2624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7978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F7612C-0A2E-4F9C-A48B-BFBE26F8837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8900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40FEA1-77F9-49EF-9E46-1EE05AD888C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918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30FD10-B82D-473D-AAE3-BAC551C2624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832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30FD10-B82D-473D-AAE3-BAC551C2624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238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30FD10-B82D-473D-AAE3-BAC551C2624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015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30FD10-B82D-473D-AAE3-BAC551C2624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129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30FD10-B82D-473D-AAE3-BAC551C2624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092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30FD10-B82D-473D-AAE3-BAC551C2624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888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F7612C-0A2E-4F9C-A48B-BFBE26F8837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73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94546-60D0-4687-9DD5-0A5C9CCDA8B8}" type="datetimeFigureOut">
              <a:rPr lang="cs-CZ"/>
              <a:pPr>
                <a:defRPr/>
              </a:pPr>
              <a:t>16.03.2020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5230B-D641-4ADA-ACE0-F472E1197E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48A4F-140B-4E25-A5CD-68A8D3E3B4A3}" type="datetimeFigureOut">
              <a:rPr lang="cs-CZ"/>
              <a:pPr>
                <a:defRPr/>
              </a:pPr>
              <a:t>16.03.2020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F51DF-2177-45B9-B8A3-6092C8F5A1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74F9C-91F4-497C-9F96-A86B0E9E8239}" type="datetimeFigureOut">
              <a:rPr lang="cs-CZ"/>
              <a:pPr>
                <a:defRPr/>
              </a:pPr>
              <a:t>16.03.2020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3E062-0F43-4002-85FF-A3050D009C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FF01E-9B69-4475-B9DE-06318494DD49}" type="datetimeFigureOut">
              <a:rPr lang="cs-CZ"/>
              <a:pPr>
                <a:defRPr/>
              </a:pPr>
              <a:t>16.03.2020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1F5E-F885-4A20-ACFB-4D4A927627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1B547-CA4B-4107-A1B6-1117FBFEAFF0}" type="datetimeFigureOut">
              <a:rPr lang="cs-CZ"/>
              <a:pPr>
                <a:defRPr/>
              </a:pPr>
              <a:t>16.03.2020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25890-1E33-4E0E-99EA-D5D51311C7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C33FF-8E74-49F6-A163-E0840BDE231D}" type="datetimeFigureOut">
              <a:rPr lang="cs-CZ"/>
              <a:pPr>
                <a:defRPr/>
              </a:pPr>
              <a:t>16.03.2020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E3140-71A5-482D-A9DB-8E939EDB9B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B00ED-1B58-4BB3-901D-3EDD9F0B4E2E}" type="datetimeFigureOut">
              <a:rPr lang="cs-CZ"/>
              <a:pPr>
                <a:defRPr/>
              </a:pPr>
              <a:t>16.03.2020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91F43-7F38-432D-B72E-2993FFCB4A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927D1-5DE8-4087-8356-C6D8EAA03FEB}" type="datetimeFigureOut">
              <a:rPr lang="cs-CZ"/>
              <a:pPr>
                <a:defRPr/>
              </a:pPr>
              <a:t>16.03.2020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19A2E-976A-4D19-B0A4-D535CD5633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04608-F497-4617-91EC-B3B67EA303EB}" type="datetimeFigureOut">
              <a:rPr lang="cs-CZ"/>
              <a:pPr>
                <a:defRPr/>
              </a:pPr>
              <a:t>16.03.2020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7ED2F-C7BB-47C1-8AA5-95D2BD67E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5AFAF-D631-4798-89AC-403A518F0730}" type="datetimeFigureOut">
              <a:rPr lang="cs-CZ"/>
              <a:pPr>
                <a:defRPr/>
              </a:pPr>
              <a:t>16.03.2020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9124B-1D23-4D00-A5E9-D55723535A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0FABD-CA5F-4206-A980-EC220D47F6B1}" type="datetimeFigureOut">
              <a:rPr lang="cs-CZ"/>
              <a:pPr>
                <a:defRPr/>
              </a:pPr>
              <a:t>16.03.2020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B4734-2547-45F1-8D59-C2D3534D0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FDCC34BD-BDE9-4EAE-90C6-2851E62D36B0}" type="datetimeFigureOut">
              <a:rPr lang="cs-CZ"/>
              <a:pPr>
                <a:defRPr/>
              </a:pPr>
              <a:t>16.03.2020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4B111A89-D0E6-4E38-9D13-083EEBCB98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3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gif"/><Relationship Id="rId7" Type="http://schemas.openxmlformats.org/officeDocument/2006/relationships/image" Target="../media/image3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gif"/><Relationship Id="rId7" Type="http://schemas.openxmlformats.org/officeDocument/2006/relationships/image" Target="../media/image3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14363" y="2816225"/>
          <a:ext cx="8136904" cy="2692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940"/>
                <a:gridCol w="6195964"/>
              </a:tblGrid>
              <a:tr h="864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2C3036"/>
                          </a:solidFill>
                          <a:latin typeface="Calibri" pitchFamily="34" charset="0"/>
                        </a:rPr>
                        <a:t>ŠKOLA: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2C3036"/>
                          </a:solidFill>
                          <a:latin typeface="Calibri" pitchFamily="34" charset="0"/>
                        </a:rPr>
                        <a:t>Gymnázium, Chomutov, Mostecká 3000, příspěvková organizace</a:t>
                      </a:r>
                      <a:endParaRPr lang="cs-CZ" sz="1800" dirty="0"/>
                    </a:p>
                  </a:txBody>
                  <a:tcPr anchor="ctr"/>
                </a:tc>
              </a:tr>
              <a:tr h="164456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AUTOR:</a:t>
                      </a:r>
                      <a:endParaRPr lang="cs-CZ" sz="1800" b="1" kern="1200" dirty="0">
                        <a:solidFill>
                          <a:srgbClr val="2C303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Miroslava</a:t>
                      </a:r>
                      <a:r>
                        <a:rPr lang="cs-CZ" sz="1800" b="1" kern="1200" baseline="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1" kern="1200" baseline="0" dirty="0" err="1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Cenková</a:t>
                      </a:r>
                      <a:endParaRPr lang="cs-CZ" sz="1800" b="1" kern="1200" dirty="0">
                        <a:solidFill>
                          <a:srgbClr val="2C303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87798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NÁZEV:</a:t>
                      </a:r>
                      <a:endParaRPr lang="cs-CZ" sz="1800" b="1" kern="1200" dirty="0">
                        <a:solidFill>
                          <a:srgbClr val="2C303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b="1" kern="120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VY_32_INOVACE_07C_02_ </a:t>
                      </a:r>
                      <a:r>
                        <a:rPr lang="cs-CZ" sz="1800" b="1" kern="120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NÁKUPY</a:t>
                      </a:r>
                      <a:endParaRPr lang="cs-CZ" sz="1800" b="1" kern="1200" dirty="0">
                        <a:solidFill>
                          <a:srgbClr val="2C303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64456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TEMA:</a:t>
                      </a:r>
                      <a:endParaRPr lang="cs-CZ" sz="1800" b="1" kern="1200" dirty="0">
                        <a:solidFill>
                          <a:srgbClr val="2C303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b="1" kern="1200" baseline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cs-CZ" sz="1800" b="1" kern="1200" baseline="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ROZVOJ  ÚSTNÍHO  PROJEVU</a:t>
                      </a:r>
                      <a:endParaRPr lang="cs-CZ" sz="1800" b="1" kern="1200" dirty="0">
                        <a:solidFill>
                          <a:srgbClr val="2C303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87798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ČÍSLO PROJEKTU:</a:t>
                      </a:r>
                      <a:endParaRPr lang="cs-CZ" sz="1800" b="1" kern="1200" dirty="0">
                        <a:solidFill>
                          <a:srgbClr val="2C303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CZ.1.07/1.5.00/34.0816</a:t>
                      </a:r>
                      <a:endParaRPr lang="cs-CZ" sz="1800" b="1" kern="1200" dirty="0">
                        <a:solidFill>
                          <a:srgbClr val="2C303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64456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DATUM TVORBY:</a:t>
                      </a:r>
                      <a:endParaRPr lang="cs-CZ" sz="1800" b="1" kern="1200" dirty="0">
                        <a:solidFill>
                          <a:srgbClr val="2C303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17. 2. 2013</a:t>
                      </a:r>
                      <a:endParaRPr lang="cs-CZ" sz="1800" b="1" kern="1200" dirty="0">
                        <a:solidFill>
                          <a:srgbClr val="2C303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097" name="Obrázek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908050"/>
            <a:ext cx="5407025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250" y="2927350"/>
            <a:ext cx="6492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blený obdélník 16"/>
          <p:cNvSpPr/>
          <p:nvPr/>
        </p:nvSpPr>
        <p:spPr>
          <a:xfrm>
            <a:off x="323528" y="5589240"/>
            <a:ext cx="2880320" cy="986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971600" y="2060848"/>
            <a:ext cx="1584176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67544" y="4725144"/>
            <a:ext cx="2964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Где это можно купить?</a:t>
            </a:r>
            <a:endParaRPr lang="cs-CZ" sz="2000" dirty="0"/>
          </a:p>
        </p:txBody>
      </p:sp>
      <p:pic>
        <p:nvPicPr>
          <p:cNvPr id="11267" name="Picture 3" descr="C:\Users\Máma\AppData\Local\Microsoft\Windows\Temporary Internet Files\Content.IE5\5VPP00RM\MC90033307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420888"/>
            <a:ext cx="1915668" cy="1429207"/>
          </a:xfrm>
          <a:prstGeom prst="rect">
            <a:avLst/>
          </a:prstGeom>
          <a:noFill/>
        </p:spPr>
      </p:pic>
      <p:pic>
        <p:nvPicPr>
          <p:cNvPr id="11269" name="Picture 5" descr="C:\Users\Máma\AppData\Local\Microsoft\Windows\Temporary Internet Files\Content.IE5\L9LGXIKD\MC9003330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4725144"/>
            <a:ext cx="1848917" cy="1283818"/>
          </a:xfrm>
          <a:prstGeom prst="rect">
            <a:avLst/>
          </a:prstGeom>
          <a:noFill/>
        </p:spPr>
      </p:pic>
      <p:pic>
        <p:nvPicPr>
          <p:cNvPr id="11270" name="Picture 6" descr="C:\Users\Máma\AppData\Local\Microsoft\Windows\Temporary Internet Files\Content.IE5\L9LGXIKD\MC90041189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548680"/>
            <a:ext cx="1835285" cy="1504804"/>
          </a:xfrm>
          <a:prstGeom prst="rect">
            <a:avLst/>
          </a:prstGeom>
          <a:noFill/>
        </p:spPr>
      </p:pic>
      <p:pic>
        <p:nvPicPr>
          <p:cNvPr id="11272" name="Picture 8" descr="C:\Users\Máma\AppData\Local\Microsoft\Windows\Temporary Internet Files\Content.IE5\5VPP00RM\MC90041302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960" y="5661248"/>
            <a:ext cx="2195736" cy="1063974"/>
          </a:xfrm>
          <a:prstGeom prst="rect">
            <a:avLst/>
          </a:prstGeom>
          <a:noFill/>
        </p:spPr>
      </p:pic>
      <p:pic>
        <p:nvPicPr>
          <p:cNvPr id="11273" name="Picture 9" descr="C:\Users\Máma\AppData\Local\Microsoft\Windows\Temporary Internet Files\Content.IE5\L9LGXIKD\MC900439046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476672"/>
            <a:ext cx="1312145" cy="1254738"/>
          </a:xfrm>
          <a:prstGeom prst="rect">
            <a:avLst/>
          </a:prstGeom>
          <a:noFill/>
        </p:spPr>
      </p:pic>
      <p:pic>
        <p:nvPicPr>
          <p:cNvPr id="11274" name="Picture 10" descr="C:\Users\Máma\AppData\Local\Microsoft\Windows\Temporary Internet Files\Content.IE5\10MWBYN5\MC900441872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76256" y="2420888"/>
            <a:ext cx="1939891" cy="1708646"/>
          </a:xfrm>
          <a:prstGeom prst="rect">
            <a:avLst/>
          </a:prstGeom>
          <a:noFill/>
        </p:spPr>
      </p:pic>
      <p:pic>
        <p:nvPicPr>
          <p:cNvPr id="11275" name="Picture 11" descr="C:\Users\Máma\AppData\Local\Microsoft\Windows\Temporary Internet Files\Content.IE5\L9LGXIKD\MC900290250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4128" y="3861048"/>
            <a:ext cx="1207913" cy="1348180"/>
          </a:xfrm>
          <a:prstGeom prst="rect">
            <a:avLst/>
          </a:prstGeom>
          <a:noFill/>
        </p:spPr>
      </p:pic>
      <p:sp>
        <p:nvSpPr>
          <p:cNvPr id="14" name="TextovéPole 13"/>
          <p:cNvSpPr txBox="1"/>
          <p:nvPr/>
        </p:nvSpPr>
        <p:spPr>
          <a:xfrm>
            <a:off x="683568" y="620688"/>
            <a:ext cx="179627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Что это?</a:t>
            </a:r>
            <a:endParaRPr lang="ru-RU" sz="1400" dirty="0"/>
          </a:p>
          <a:p>
            <a:endParaRPr lang="ru-RU" sz="1400" dirty="0" smtClean="0"/>
          </a:p>
          <a:p>
            <a:r>
              <a:rPr lang="ru-RU" sz="1400" dirty="0" smtClean="0"/>
              <a:t>Напиши  номера к картинкам</a:t>
            </a:r>
            <a:endParaRPr lang="ru-RU" sz="2000" dirty="0" smtClean="0"/>
          </a:p>
        </p:txBody>
      </p:sp>
      <p:sp>
        <p:nvSpPr>
          <p:cNvPr id="12" name="TextovéPole 11"/>
          <p:cNvSpPr txBox="1"/>
          <p:nvPr/>
        </p:nvSpPr>
        <p:spPr>
          <a:xfrm>
            <a:off x="971600" y="1988840"/>
            <a:ext cx="155202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молоко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колбаса 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хлеб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шоколад 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круассан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Овощи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фрукты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23528" y="5661248"/>
            <a:ext cx="2393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Продовольственный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магазин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788024" y="11967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7092280" y="11967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427984" y="24928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876256" y="24208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5364088" y="4293096"/>
            <a:ext cx="660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8316416" y="49411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6588224" y="630932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élník 12"/>
          <p:cNvSpPr/>
          <p:nvPr/>
        </p:nvSpPr>
        <p:spPr>
          <a:xfrm>
            <a:off x="827584" y="5661248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1043608" y="1916832"/>
            <a:ext cx="1512168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251520" y="4797152"/>
            <a:ext cx="295305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Где это можно купить</a:t>
            </a:r>
            <a:r>
              <a:rPr lang="ru-RU" dirty="0" smtClean="0"/>
              <a:t>?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13315" name="Picture 3" descr="C:\Users\Máma\AppData\Local\Microsoft\Windows\Temporary Internet Files\Content.IE5\O83XCWG5\MC90035237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924944"/>
            <a:ext cx="2306896" cy="1877160"/>
          </a:xfrm>
          <a:prstGeom prst="rect">
            <a:avLst/>
          </a:prstGeom>
          <a:noFill/>
        </p:spPr>
      </p:pic>
      <p:pic>
        <p:nvPicPr>
          <p:cNvPr id="13316" name="Picture 4" descr="C:\Users\Máma\AppData\Local\Microsoft\Windows\Temporary Internet Files\Content.IE5\O83XCWG5\MC90001339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476672"/>
            <a:ext cx="2292413" cy="2244840"/>
          </a:xfrm>
          <a:prstGeom prst="rect">
            <a:avLst/>
          </a:prstGeom>
          <a:noFill/>
        </p:spPr>
      </p:pic>
      <p:pic>
        <p:nvPicPr>
          <p:cNvPr id="13318" name="Picture 6" descr="C:\Users\Máma\AppData\Local\Microsoft\Windows\Temporary Internet Files\Content.IE5\H19LPSMK\MC90038383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188640"/>
            <a:ext cx="1440160" cy="2040227"/>
          </a:xfrm>
          <a:prstGeom prst="rect">
            <a:avLst/>
          </a:prstGeom>
          <a:noFill/>
        </p:spPr>
      </p:pic>
      <p:pic>
        <p:nvPicPr>
          <p:cNvPr id="13319" name="Picture 7" descr="C:\Users\Máma\AppData\Local\Microsoft\Windows\Temporary Internet Files\Content.IE5\YWTX5TOA\MC90023949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4725144"/>
            <a:ext cx="1847319" cy="1876807"/>
          </a:xfrm>
          <a:prstGeom prst="rect">
            <a:avLst/>
          </a:prstGeom>
          <a:noFill/>
        </p:spPr>
      </p:pic>
      <p:pic>
        <p:nvPicPr>
          <p:cNvPr id="13320" name="Picture 8" descr="C:\Users\Máma\AppData\Local\Microsoft\Windows\Temporary Internet Files\Content.IE5\H19LPSMK\MC900350022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240" y="3717032"/>
            <a:ext cx="2160240" cy="2804771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755576" y="908720"/>
            <a:ext cx="26869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Что это?</a:t>
            </a:r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Напиши номера к картинкам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043608" y="1988840"/>
            <a:ext cx="136447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стол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шкаф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стул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кресло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кровать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827584" y="5733256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мебель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283968" y="6206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524328" y="2132856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355976" y="31409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308304" y="34290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940152" y="50851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755576" y="5805264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755576" y="2204864"/>
            <a:ext cx="2592288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5157192"/>
            <a:ext cx="2947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Где это можно купить</a:t>
            </a:r>
            <a:endParaRPr lang="cs-CZ" dirty="0"/>
          </a:p>
        </p:txBody>
      </p:sp>
      <p:pic>
        <p:nvPicPr>
          <p:cNvPr id="14338" name="Picture 2" descr="C:\Users\Máma\AppData\Local\Microsoft\Windows\Temporary Internet Files\Content.IE5\YWTX5TOA\MC90033598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636912"/>
            <a:ext cx="1944216" cy="1791490"/>
          </a:xfrm>
          <a:prstGeom prst="rect">
            <a:avLst/>
          </a:prstGeom>
          <a:noFill/>
        </p:spPr>
      </p:pic>
      <p:pic>
        <p:nvPicPr>
          <p:cNvPr id="14340" name="Picture 4" descr="C:\Users\Máma\AppData\Local\Microsoft\Windows\Temporary Internet Files\Content.IE5\H19LPSMK\MC9002329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32656"/>
            <a:ext cx="2000816" cy="2008360"/>
          </a:xfrm>
          <a:prstGeom prst="rect">
            <a:avLst/>
          </a:prstGeom>
          <a:noFill/>
        </p:spPr>
      </p:pic>
      <p:pic>
        <p:nvPicPr>
          <p:cNvPr id="14341" name="Picture 5" descr="C:\Users\Máma\AppData\Local\Microsoft\Windows\Temporary Internet Files\Content.IE5\D9P2RV9Q\MC90011332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260648"/>
            <a:ext cx="2116387" cy="2025823"/>
          </a:xfrm>
          <a:prstGeom prst="rect">
            <a:avLst/>
          </a:prstGeom>
          <a:noFill/>
        </p:spPr>
      </p:pic>
      <p:pic>
        <p:nvPicPr>
          <p:cNvPr id="14342" name="Picture 6" descr="C:\Users\Máma\AppData\Local\Microsoft\Windows\Temporary Internet Files\Content.IE5\O83XCWG5\MC90004047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4437112"/>
            <a:ext cx="1582826" cy="1865376"/>
          </a:xfrm>
          <a:prstGeom prst="rect">
            <a:avLst/>
          </a:prstGeom>
          <a:noFill/>
        </p:spPr>
      </p:pic>
      <p:pic>
        <p:nvPicPr>
          <p:cNvPr id="14343" name="Picture 7" descr="C:\Users\Máma\AppData\Local\Microsoft\Windows\Temporary Internet Files\Content.IE5\H19LPSMK\MC900100778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92080" y="4581128"/>
            <a:ext cx="1903746" cy="2024268"/>
          </a:xfrm>
          <a:prstGeom prst="rect">
            <a:avLst/>
          </a:prstGeom>
          <a:noFill/>
        </p:spPr>
      </p:pic>
      <p:pic>
        <p:nvPicPr>
          <p:cNvPr id="14345" name="Picture 9" descr="C:\Users\Máma\AppData\Local\Microsoft\Windows\Temporary Internet Files\Content.IE5\H19LPSMK\MC900057021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92280" y="3140968"/>
            <a:ext cx="1832458" cy="1613002"/>
          </a:xfrm>
          <a:prstGeom prst="rect">
            <a:avLst/>
          </a:prstGeom>
          <a:noFill/>
        </p:spPr>
      </p:pic>
      <p:pic>
        <p:nvPicPr>
          <p:cNvPr id="14346" name="Picture 10" descr="C:\Users\Máma\AppData\Local\Microsoft\Windows\Temporary Internet Files\Content.IE5\D9P2RV9Q\MC900360185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56348" y="4869160"/>
            <a:ext cx="1787652" cy="1805940"/>
          </a:xfrm>
          <a:prstGeom prst="rect">
            <a:avLst/>
          </a:prstGeom>
          <a:noFill/>
        </p:spPr>
      </p:pic>
      <p:sp>
        <p:nvSpPr>
          <p:cNvPr id="12" name="TextovéPole 11"/>
          <p:cNvSpPr txBox="1"/>
          <p:nvPr/>
        </p:nvSpPr>
        <p:spPr>
          <a:xfrm>
            <a:off x="611560" y="764704"/>
            <a:ext cx="20162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 что это?</a:t>
            </a:r>
          </a:p>
          <a:p>
            <a:endParaRPr lang="ru-RU" sz="2000" dirty="0" smtClean="0"/>
          </a:p>
          <a:p>
            <a:r>
              <a:rPr lang="ru-RU" sz="1400" dirty="0" smtClean="0"/>
              <a:t>Напиши номера к картинкам</a:t>
            </a:r>
            <a:endParaRPr lang="cs-CZ" sz="1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27584" y="2276872"/>
            <a:ext cx="23583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Футболка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Юбка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Свитер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Куртка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Блузка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Рубашка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Джинсы - брюки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827584" y="587727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одежда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427984" y="11967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8388424" y="20608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355976" y="24928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308304" y="29249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563888" y="47971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5724128" y="47971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452320" y="49411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élník 12"/>
          <p:cNvSpPr/>
          <p:nvPr/>
        </p:nvSpPr>
        <p:spPr>
          <a:xfrm>
            <a:off x="899592" y="5733256"/>
            <a:ext cx="15121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1043608" y="2348880"/>
            <a:ext cx="2592288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539552" y="4581128"/>
            <a:ext cx="285046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Где это можно купить</a:t>
            </a:r>
            <a:endParaRPr lang="cs-CZ" sz="2000" dirty="0" smtClean="0"/>
          </a:p>
          <a:p>
            <a:endParaRPr lang="cs-CZ" dirty="0"/>
          </a:p>
        </p:txBody>
      </p:sp>
      <p:pic>
        <p:nvPicPr>
          <p:cNvPr id="15362" name="Picture 2" descr="C:\Users\Máma\AppData\Local\Microsoft\Windows\Temporary Internet Files\Content.IE5\D9P2RV9Q\MC90029078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348880"/>
            <a:ext cx="2228012" cy="2232248"/>
          </a:xfrm>
          <a:prstGeom prst="rect">
            <a:avLst/>
          </a:prstGeom>
          <a:noFill/>
        </p:spPr>
      </p:pic>
      <p:pic>
        <p:nvPicPr>
          <p:cNvPr id="15363" name="Picture 3" descr="C:\Users\Máma\AppData\Local\Microsoft\Windows\Temporary Internet Files\Content.IE5\O83XCWG5\MC90032044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2852936"/>
            <a:ext cx="1857146" cy="1581912"/>
          </a:xfrm>
          <a:prstGeom prst="rect">
            <a:avLst/>
          </a:prstGeom>
          <a:noFill/>
        </p:spPr>
      </p:pic>
      <p:pic>
        <p:nvPicPr>
          <p:cNvPr id="15364" name="Picture 4" descr="C:\Users\Máma\AppData\Local\Microsoft\Windows\Temporary Internet Files\Content.IE5\O83XCWG5\MC90040598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260648"/>
            <a:ext cx="2100162" cy="2123906"/>
          </a:xfrm>
          <a:prstGeom prst="rect">
            <a:avLst/>
          </a:prstGeom>
          <a:noFill/>
        </p:spPr>
      </p:pic>
      <p:pic>
        <p:nvPicPr>
          <p:cNvPr id="15366" name="Picture 6" descr="C:\Users\Máma\AppData\Local\Microsoft\Windows\Temporary Internet Files\Content.IE5\D9P2RV9Q\MC90005489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5157192"/>
            <a:ext cx="1800201" cy="1446694"/>
          </a:xfrm>
          <a:prstGeom prst="rect">
            <a:avLst/>
          </a:prstGeom>
          <a:noFill/>
        </p:spPr>
      </p:pic>
      <p:pic>
        <p:nvPicPr>
          <p:cNvPr id="15367" name="Picture 7" descr="C:\Users\Máma\AppData\Local\Microsoft\Windows\Temporary Internet Files\Content.IE5\D9P2RV9Q\MC900360177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984" y="260648"/>
            <a:ext cx="1802282" cy="1574597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539552" y="1556792"/>
            <a:ext cx="14414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И что это?</a:t>
            </a:r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115616" y="2420888"/>
            <a:ext cx="240803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Босоножки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Сапоги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Кроссовки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Туфли  - лодочки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ботинки</a:t>
            </a:r>
          </a:p>
          <a:p>
            <a:pPr marL="342900" indent="-342900">
              <a:buAutoNum type="arabicPeriod"/>
            </a:pP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899592" y="5733256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обувь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139952" y="8367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516216" y="16288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644008" y="28529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444208" y="31409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732240" y="537321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899592" y="5733256"/>
            <a:ext cx="252028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827584" y="2420888"/>
            <a:ext cx="1656184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51520" y="4725144"/>
            <a:ext cx="285046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Где это можно купить</a:t>
            </a:r>
            <a:endParaRPr lang="cs-CZ" sz="2000" dirty="0" smtClean="0"/>
          </a:p>
          <a:p>
            <a:endParaRPr lang="cs-CZ" dirty="0"/>
          </a:p>
        </p:txBody>
      </p:sp>
      <p:pic>
        <p:nvPicPr>
          <p:cNvPr id="16386" name="Picture 2" descr="C:\Users\Máma\AppData\Local\Microsoft\Windows\Temporary Internet Files\Content.IE5\YWTX5TOA\MM90039571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1001" y="2348880"/>
            <a:ext cx="2795604" cy="2376264"/>
          </a:xfrm>
          <a:prstGeom prst="rect">
            <a:avLst/>
          </a:prstGeom>
          <a:noFill/>
        </p:spPr>
      </p:pic>
      <p:pic>
        <p:nvPicPr>
          <p:cNvPr id="16388" name="Picture 4" descr="C:\Users\Máma\AppData\Local\Microsoft\Windows\Temporary Internet Files\Content.IE5\YWTX5TOA\MC90035424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404664"/>
            <a:ext cx="2096550" cy="1973820"/>
          </a:xfrm>
          <a:prstGeom prst="rect">
            <a:avLst/>
          </a:prstGeom>
          <a:noFill/>
        </p:spPr>
      </p:pic>
      <p:pic>
        <p:nvPicPr>
          <p:cNvPr id="16389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260648"/>
            <a:ext cx="1827886" cy="1504188"/>
          </a:xfrm>
          <a:prstGeom prst="rect">
            <a:avLst/>
          </a:prstGeom>
          <a:noFill/>
        </p:spPr>
      </p:pic>
      <p:pic>
        <p:nvPicPr>
          <p:cNvPr id="16390" name="Picture 6" descr="C:\Users\Máma\AppData\Local\Microsoft\Windows\Temporary Internet Files\Content.IE5\D9P2RV9Q\MC90039791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1988840"/>
            <a:ext cx="1740015" cy="1800200"/>
          </a:xfrm>
          <a:prstGeom prst="rect">
            <a:avLst/>
          </a:prstGeom>
          <a:noFill/>
        </p:spPr>
      </p:pic>
      <p:pic>
        <p:nvPicPr>
          <p:cNvPr id="16391" name="Picture 7" descr="C:\Users\Máma\AppData\Local\Microsoft\Windows\Temporary Internet Files\Content.IE5\O83XCWG5\MC900299789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224" y="4149080"/>
            <a:ext cx="2689110" cy="2250786"/>
          </a:xfrm>
          <a:prstGeom prst="rect">
            <a:avLst/>
          </a:prstGeom>
          <a:noFill/>
        </p:spPr>
      </p:pic>
      <p:pic>
        <p:nvPicPr>
          <p:cNvPr id="16392" name="Picture 8" descr="C:\Users\Máma\AppData\Local\Microsoft\Windows\Temporary Internet Files\Content.IE5\YWTX5TOA\MC900320484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6016" y="4869160"/>
            <a:ext cx="1767535" cy="1840687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1043608" y="764704"/>
            <a:ext cx="16561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  что  это?</a:t>
            </a:r>
          </a:p>
          <a:p>
            <a:endParaRPr lang="ru-RU" sz="2000" dirty="0" smtClean="0"/>
          </a:p>
          <a:p>
            <a:r>
              <a:rPr lang="ru-RU" sz="1400" dirty="0" smtClean="0"/>
              <a:t>Напиши номера к картинкам</a:t>
            </a:r>
            <a:endParaRPr lang="cs-CZ" sz="1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27584" y="2420888"/>
            <a:ext cx="17186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велосипед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лыжи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мяч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сноуборд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Коньки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ролики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899592" y="5733256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спорттовары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499992" y="10527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948264" y="7647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779912" y="299695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948264" y="537321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716016" y="616530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7524328" y="39330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élník 12"/>
          <p:cNvSpPr/>
          <p:nvPr/>
        </p:nvSpPr>
        <p:spPr>
          <a:xfrm>
            <a:off x="539552" y="5877272"/>
            <a:ext cx="187220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827584" y="2564904"/>
            <a:ext cx="2736304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5229200"/>
            <a:ext cx="285046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Где это можно купить</a:t>
            </a:r>
            <a:endParaRPr lang="cs-CZ" sz="2000" dirty="0" smtClean="0"/>
          </a:p>
          <a:p>
            <a:endParaRPr lang="cs-CZ" dirty="0"/>
          </a:p>
        </p:txBody>
      </p:sp>
      <p:pic>
        <p:nvPicPr>
          <p:cNvPr id="17410" name="Picture 2" descr="C:\Users\Máma\AppData\Local\Microsoft\Windows\Temporary Internet Files\Content.IE5\D9P2RV9Q\MC90031129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204864"/>
            <a:ext cx="1920334" cy="2664296"/>
          </a:xfrm>
          <a:prstGeom prst="rect">
            <a:avLst/>
          </a:prstGeom>
          <a:noFill/>
        </p:spPr>
      </p:pic>
      <p:pic>
        <p:nvPicPr>
          <p:cNvPr id="17412" name="Picture 4" descr="C:\Users\Máma\AppData\Local\Microsoft\Windows\Temporary Internet Files\Content.IE5\D9P2RV9Q\MC90030740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620688"/>
            <a:ext cx="1831818" cy="1323315"/>
          </a:xfrm>
          <a:prstGeom prst="rect">
            <a:avLst/>
          </a:prstGeom>
          <a:noFill/>
        </p:spPr>
      </p:pic>
      <p:pic>
        <p:nvPicPr>
          <p:cNvPr id="17414" name="Picture 6" descr="C:\Users\Máma\AppData\Local\Microsoft\Windows\Temporary Internet Files\Content.IE5\YWTX5TOA\MC90035235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692696"/>
            <a:ext cx="1746933" cy="2965839"/>
          </a:xfrm>
          <a:prstGeom prst="rect">
            <a:avLst/>
          </a:prstGeom>
          <a:noFill/>
        </p:spPr>
      </p:pic>
      <p:pic>
        <p:nvPicPr>
          <p:cNvPr id="17415" name="Picture 7" descr="C:\Users\Máma\AppData\Local\Microsoft\Windows\Temporary Internet Files\Content.IE5\D9P2RV9Q\MC900439833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67944" y="4697760"/>
            <a:ext cx="2160240" cy="2160240"/>
          </a:xfrm>
          <a:prstGeom prst="rect">
            <a:avLst/>
          </a:prstGeom>
          <a:noFill/>
        </p:spPr>
      </p:pic>
      <p:pic>
        <p:nvPicPr>
          <p:cNvPr id="17416" name="Picture 8" descr="C:\Users\Máma\AppData\Local\Microsoft\Windows\Temporary Internet Files\Content.IE5\D9P2RV9Q\MC900352364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44208" y="3933056"/>
            <a:ext cx="1762238" cy="2168076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899592" y="1268760"/>
            <a:ext cx="15055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И  что это?</a:t>
            </a:r>
          </a:p>
          <a:p>
            <a:endParaRPr lang="ru-RU" sz="2000" dirty="0" smtClean="0"/>
          </a:p>
          <a:p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899592" y="2636912"/>
            <a:ext cx="270779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холодильник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телевизор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стиральная машина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плита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кофеварка</a:t>
            </a:r>
          </a:p>
          <a:p>
            <a:pPr marL="342900" indent="-342900">
              <a:buAutoNum type="arabicPeriod"/>
            </a:pP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39552" y="5949280"/>
            <a:ext cx="11496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Бытовая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техника</a:t>
            </a:r>
            <a:r>
              <a:rPr lang="ru-RU" dirty="0" smtClean="0">
                <a:solidFill>
                  <a:schemeClr val="bg1"/>
                </a:solidFill>
              </a:rPr>
              <a:t>  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971600" y="1916832"/>
            <a:ext cx="26869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Напиши номера к картинкам</a:t>
            </a:r>
            <a:endParaRPr lang="cs-CZ" sz="1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995936" y="7647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8100392" y="12687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851920" y="24928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8460432" y="47971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067944" y="645333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611188" y="333375"/>
            <a:ext cx="82089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600" b="1">
                <a:latin typeface="Calibri" pitchFamily="34" charset="0"/>
              </a:rPr>
              <a:t>CITACE</a:t>
            </a:r>
          </a:p>
        </p:txBody>
      </p:sp>
      <p:sp>
        <p:nvSpPr>
          <p:cNvPr id="5123" name="Obdélník 2"/>
          <p:cNvSpPr>
            <a:spLocks noChangeArrowheads="1"/>
          </p:cNvSpPr>
          <p:nvPr/>
        </p:nvSpPr>
        <p:spPr bwMode="auto">
          <a:xfrm>
            <a:off x="611188" y="1011238"/>
            <a:ext cx="7921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>
                <a:latin typeface="Calibri" pitchFamily="34" charset="0"/>
              </a:rPr>
              <a:t>Čerpáno z PowerPoint </a:t>
            </a:r>
            <a:r>
              <a:rPr lang="cs-CZ" sz="1400" smtClean="0">
                <a:latin typeface="Calibri" pitchFamily="34" charset="0"/>
              </a:rPr>
              <a:t>– Klipart</a:t>
            </a:r>
            <a:r>
              <a:rPr lang="cs-CZ" sz="1400" dirty="0" smtClean="0">
                <a:latin typeface="Calibri" pitchFamily="34" charset="0"/>
              </a:rPr>
              <a:t>. </a:t>
            </a:r>
            <a:endParaRPr lang="cs-CZ" sz="1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tx1"/>
                </a:solidFill>
                <a:latin typeface="Calibri" pitchFamily="34" charset="0"/>
              </a:rPr>
              <a:t>ANOTACE</a:t>
            </a:r>
            <a:endParaRPr lang="cs-CZ" sz="36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sz="1400" dirty="0" smtClean="0">
                <a:solidFill>
                  <a:schemeClr val="tx1"/>
                </a:solidFill>
                <a:latin typeface="Calibri" pitchFamily="34" charset="0"/>
              </a:rPr>
              <a:t> Tato prezentace slouží k procvičování slovní zásoby a vazeb k tématu nákupy. </a:t>
            </a:r>
          </a:p>
          <a:p>
            <a:pPr marL="0" indent="0">
              <a:buFont typeface="Arial" charset="0"/>
              <a:buNone/>
            </a:pPr>
            <a:r>
              <a:rPr lang="cs-CZ" sz="1400" dirty="0" smtClean="0">
                <a:solidFill>
                  <a:schemeClr val="tx1"/>
                </a:solidFill>
                <a:latin typeface="Calibri" pitchFamily="34" charset="0"/>
              </a:rPr>
              <a:t>Materiál je určen pro začátečníky</a:t>
            </a: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cs-CZ" sz="1400" dirty="0" smtClean="0">
                <a:solidFill>
                  <a:schemeClr val="tx1"/>
                </a:solidFill>
                <a:latin typeface="Calibri" pitchFamily="34" charset="0"/>
              </a:rPr>
              <a:t>žáky prvního ročníku čtyřletého gymnázia, časově je koncipován na cca  polovinu vyučovací hodiny. Materiál obsahuje výklad </a:t>
            </a:r>
            <a:r>
              <a:rPr lang="cs-CZ" sz="1400" smtClean="0">
                <a:solidFill>
                  <a:schemeClr val="tx1"/>
                </a:solidFill>
                <a:latin typeface="Calibri" pitchFamily="34" charset="0"/>
              </a:rPr>
              <a:t>slovní zásoby k </a:t>
            </a:r>
            <a:r>
              <a:rPr lang="cs-CZ" sz="1400" dirty="0" err="1" smtClean="0">
                <a:solidFill>
                  <a:schemeClr val="tx1"/>
                </a:solidFill>
                <a:latin typeface="Calibri" pitchFamily="34" charset="0"/>
              </a:rPr>
              <a:t>tematu</a:t>
            </a:r>
            <a:r>
              <a:rPr lang="cs-CZ" sz="1400" dirty="0" smtClean="0">
                <a:solidFill>
                  <a:schemeClr val="tx1"/>
                </a:solidFill>
                <a:latin typeface="Calibri" pitchFamily="34" charset="0"/>
              </a:rPr>
              <a:t> NÁKUPY spolu s procvičovacím cvičením a řešením.  </a:t>
            </a:r>
          </a:p>
          <a:p>
            <a:pPr marL="0" indent="0">
              <a:buFont typeface="Arial" charset="0"/>
              <a:buNone/>
            </a:pPr>
            <a:endParaRPr lang="cs-CZ" sz="14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cs-CZ" sz="1400" dirty="0" smtClean="0">
                <a:solidFill>
                  <a:schemeClr val="tx1"/>
                </a:solidFill>
                <a:latin typeface="Calibri" pitchFamily="34" charset="0"/>
              </a:rPr>
              <a:t>Cíl – žáci si aktivně procvičují novou slovní zásobu, používají ji ve větách. Procvičují si konstrukci  POTŘEBUJI.  </a:t>
            </a:r>
          </a:p>
          <a:p>
            <a:pPr marL="0" indent="0">
              <a:buFont typeface="Arial" charset="0"/>
              <a:buNone/>
            </a:pPr>
            <a:r>
              <a:rPr lang="cs-CZ" sz="1400" dirty="0" smtClean="0">
                <a:solidFill>
                  <a:schemeClr val="tx1"/>
                </a:solidFill>
                <a:latin typeface="Calibri" pitchFamily="34" charset="0"/>
              </a:rPr>
              <a:t>Žáci spolupracují, řeší úlohy na tabuli – pomocí digitálního pera či fixu dopisují řešení. Při této práci pracují žáci individuálně. </a:t>
            </a:r>
          </a:p>
          <a:p>
            <a:pPr marL="0" indent="0">
              <a:buFont typeface="Arial" charset="0"/>
              <a:buNone/>
            </a:pPr>
            <a:endParaRPr lang="cs-CZ" sz="14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cs-CZ" sz="1400" dirty="0" smtClean="0">
                <a:solidFill>
                  <a:schemeClr val="tx1"/>
                </a:solidFill>
                <a:latin typeface="Calibri" pitchFamily="34" charset="0"/>
              </a:rPr>
              <a:t>Materiál je určen k interaktivní výuce.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blený obdélník 16"/>
          <p:cNvSpPr/>
          <p:nvPr/>
        </p:nvSpPr>
        <p:spPr>
          <a:xfrm>
            <a:off x="323528" y="5589240"/>
            <a:ext cx="2880320" cy="986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971600" y="2060848"/>
            <a:ext cx="1584176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67544" y="4725144"/>
            <a:ext cx="2964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Где это можно купить?</a:t>
            </a:r>
            <a:endParaRPr lang="cs-CZ" sz="2000" dirty="0"/>
          </a:p>
        </p:txBody>
      </p:sp>
      <p:pic>
        <p:nvPicPr>
          <p:cNvPr id="11267" name="Picture 3" descr="C:\Users\Máma\AppData\Local\Microsoft\Windows\Temporary Internet Files\Content.IE5\5VPP00RM\MC90033307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420888"/>
            <a:ext cx="1915668" cy="1429207"/>
          </a:xfrm>
          <a:prstGeom prst="rect">
            <a:avLst/>
          </a:prstGeom>
          <a:noFill/>
        </p:spPr>
      </p:pic>
      <p:pic>
        <p:nvPicPr>
          <p:cNvPr id="11269" name="Picture 5" descr="C:\Users\Máma\AppData\Local\Microsoft\Windows\Temporary Internet Files\Content.IE5\L9LGXIKD\MC9003330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4725144"/>
            <a:ext cx="1848917" cy="1283818"/>
          </a:xfrm>
          <a:prstGeom prst="rect">
            <a:avLst/>
          </a:prstGeom>
          <a:noFill/>
        </p:spPr>
      </p:pic>
      <p:pic>
        <p:nvPicPr>
          <p:cNvPr id="11270" name="Picture 6" descr="C:\Users\Máma\AppData\Local\Microsoft\Windows\Temporary Internet Files\Content.IE5\L9LGXIKD\MC90041189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548680"/>
            <a:ext cx="1835285" cy="1504804"/>
          </a:xfrm>
          <a:prstGeom prst="rect">
            <a:avLst/>
          </a:prstGeom>
          <a:noFill/>
        </p:spPr>
      </p:pic>
      <p:pic>
        <p:nvPicPr>
          <p:cNvPr id="11272" name="Picture 8" descr="C:\Users\Máma\AppData\Local\Microsoft\Windows\Temporary Internet Files\Content.IE5\5VPP00RM\MC90041302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960" y="5661248"/>
            <a:ext cx="2195736" cy="1063974"/>
          </a:xfrm>
          <a:prstGeom prst="rect">
            <a:avLst/>
          </a:prstGeom>
          <a:noFill/>
        </p:spPr>
      </p:pic>
      <p:pic>
        <p:nvPicPr>
          <p:cNvPr id="11273" name="Picture 9" descr="C:\Users\Máma\AppData\Local\Microsoft\Windows\Temporary Internet Files\Content.IE5\L9LGXIKD\MC900439046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476672"/>
            <a:ext cx="1312145" cy="1254738"/>
          </a:xfrm>
          <a:prstGeom prst="rect">
            <a:avLst/>
          </a:prstGeom>
          <a:noFill/>
        </p:spPr>
      </p:pic>
      <p:pic>
        <p:nvPicPr>
          <p:cNvPr id="11274" name="Picture 10" descr="C:\Users\Máma\AppData\Local\Microsoft\Windows\Temporary Internet Files\Content.IE5\10MWBYN5\MC900441872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76256" y="2420888"/>
            <a:ext cx="1939891" cy="1708646"/>
          </a:xfrm>
          <a:prstGeom prst="rect">
            <a:avLst/>
          </a:prstGeom>
          <a:noFill/>
        </p:spPr>
      </p:pic>
      <p:pic>
        <p:nvPicPr>
          <p:cNvPr id="11275" name="Picture 11" descr="C:\Users\Máma\AppData\Local\Microsoft\Windows\Temporary Internet Files\Content.IE5\L9LGXIKD\MC900290250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4128" y="3861048"/>
            <a:ext cx="1207913" cy="1348180"/>
          </a:xfrm>
          <a:prstGeom prst="rect">
            <a:avLst/>
          </a:prstGeom>
          <a:noFill/>
        </p:spPr>
      </p:pic>
      <p:sp>
        <p:nvSpPr>
          <p:cNvPr id="14" name="TextovéPole 13"/>
          <p:cNvSpPr txBox="1"/>
          <p:nvPr/>
        </p:nvSpPr>
        <p:spPr>
          <a:xfrm>
            <a:off x="683568" y="620688"/>
            <a:ext cx="179627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Что это?</a:t>
            </a:r>
            <a:endParaRPr lang="ru-RU" sz="1400" dirty="0"/>
          </a:p>
          <a:p>
            <a:endParaRPr lang="ru-RU" sz="1400" dirty="0" smtClean="0"/>
          </a:p>
          <a:p>
            <a:r>
              <a:rPr lang="ru-RU" sz="1400" dirty="0" smtClean="0"/>
              <a:t>Напиши  номера к картинкам</a:t>
            </a:r>
            <a:endParaRPr lang="ru-RU" sz="2000" dirty="0" smtClean="0"/>
          </a:p>
        </p:txBody>
      </p:sp>
      <p:sp>
        <p:nvSpPr>
          <p:cNvPr id="12" name="TextovéPole 11"/>
          <p:cNvSpPr txBox="1"/>
          <p:nvPr/>
        </p:nvSpPr>
        <p:spPr>
          <a:xfrm>
            <a:off x="899592" y="1988840"/>
            <a:ext cx="16960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молоко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колбаса 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хлеб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шоколад 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круассан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фрукты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Овощи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23528" y="5661248"/>
            <a:ext cx="2616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П- - д - - о - - - в - - -  ы -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магазин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élník 12"/>
          <p:cNvSpPr/>
          <p:nvPr/>
        </p:nvSpPr>
        <p:spPr>
          <a:xfrm>
            <a:off x="827584" y="5661248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1043608" y="1916832"/>
            <a:ext cx="1512168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251520" y="4797152"/>
            <a:ext cx="295305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Где это можно купить</a:t>
            </a:r>
            <a:r>
              <a:rPr lang="ru-RU" dirty="0" smtClean="0"/>
              <a:t>?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13315" name="Picture 3" descr="C:\Users\Máma\AppData\Local\Microsoft\Windows\Temporary Internet Files\Content.IE5\O83XCWG5\MC90035237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924944"/>
            <a:ext cx="2306896" cy="1877160"/>
          </a:xfrm>
          <a:prstGeom prst="rect">
            <a:avLst/>
          </a:prstGeom>
          <a:noFill/>
        </p:spPr>
      </p:pic>
      <p:pic>
        <p:nvPicPr>
          <p:cNvPr id="13316" name="Picture 4" descr="C:\Users\Máma\AppData\Local\Microsoft\Windows\Temporary Internet Files\Content.IE5\O83XCWG5\MC90001339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476672"/>
            <a:ext cx="2292413" cy="2244840"/>
          </a:xfrm>
          <a:prstGeom prst="rect">
            <a:avLst/>
          </a:prstGeom>
          <a:noFill/>
        </p:spPr>
      </p:pic>
      <p:pic>
        <p:nvPicPr>
          <p:cNvPr id="13318" name="Picture 6" descr="C:\Users\Máma\AppData\Local\Microsoft\Windows\Temporary Internet Files\Content.IE5\H19LPSMK\MC90038383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188640"/>
            <a:ext cx="1440160" cy="2040227"/>
          </a:xfrm>
          <a:prstGeom prst="rect">
            <a:avLst/>
          </a:prstGeom>
          <a:noFill/>
        </p:spPr>
      </p:pic>
      <p:pic>
        <p:nvPicPr>
          <p:cNvPr id="13319" name="Picture 7" descr="C:\Users\Máma\AppData\Local\Microsoft\Windows\Temporary Internet Files\Content.IE5\YWTX5TOA\MC90023949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4725144"/>
            <a:ext cx="1847319" cy="1876807"/>
          </a:xfrm>
          <a:prstGeom prst="rect">
            <a:avLst/>
          </a:prstGeom>
          <a:noFill/>
        </p:spPr>
      </p:pic>
      <p:pic>
        <p:nvPicPr>
          <p:cNvPr id="13320" name="Picture 8" descr="C:\Users\Máma\AppData\Local\Microsoft\Windows\Temporary Internet Files\Content.IE5\H19LPSMK\MC900350022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240" y="3717032"/>
            <a:ext cx="2160240" cy="2804771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755576" y="908720"/>
            <a:ext cx="26869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Что это?</a:t>
            </a:r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Напиши номера к картинкам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043608" y="1988840"/>
            <a:ext cx="135005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стол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шкаф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стул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кресло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кравать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827584" y="5733256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 -  -  -  е  - ь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755576" y="5805264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755576" y="2204864"/>
            <a:ext cx="2592288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5157192"/>
            <a:ext cx="2947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Где это можно купить</a:t>
            </a:r>
            <a:endParaRPr lang="cs-CZ" dirty="0"/>
          </a:p>
        </p:txBody>
      </p:sp>
      <p:pic>
        <p:nvPicPr>
          <p:cNvPr id="14338" name="Picture 2" descr="C:\Users\Máma\AppData\Local\Microsoft\Windows\Temporary Internet Files\Content.IE5\YWTX5TOA\MC90033598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636912"/>
            <a:ext cx="1944216" cy="1791490"/>
          </a:xfrm>
          <a:prstGeom prst="rect">
            <a:avLst/>
          </a:prstGeom>
          <a:noFill/>
        </p:spPr>
      </p:pic>
      <p:pic>
        <p:nvPicPr>
          <p:cNvPr id="14340" name="Picture 4" descr="C:\Users\Máma\AppData\Local\Microsoft\Windows\Temporary Internet Files\Content.IE5\H19LPSMK\MC9002329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32656"/>
            <a:ext cx="2000816" cy="2008360"/>
          </a:xfrm>
          <a:prstGeom prst="rect">
            <a:avLst/>
          </a:prstGeom>
          <a:noFill/>
        </p:spPr>
      </p:pic>
      <p:pic>
        <p:nvPicPr>
          <p:cNvPr id="14341" name="Picture 5" descr="C:\Users\Máma\AppData\Local\Microsoft\Windows\Temporary Internet Files\Content.IE5\D9P2RV9Q\MC90011332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260648"/>
            <a:ext cx="2116387" cy="2025823"/>
          </a:xfrm>
          <a:prstGeom prst="rect">
            <a:avLst/>
          </a:prstGeom>
          <a:noFill/>
        </p:spPr>
      </p:pic>
      <p:pic>
        <p:nvPicPr>
          <p:cNvPr id="14342" name="Picture 6" descr="C:\Users\Máma\AppData\Local\Microsoft\Windows\Temporary Internet Files\Content.IE5\O83XCWG5\MC90004047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4437112"/>
            <a:ext cx="1582826" cy="1865376"/>
          </a:xfrm>
          <a:prstGeom prst="rect">
            <a:avLst/>
          </a:prstGeom>
          <a:noFill/>
        </p:spPr>
      </p:pic>
      <p:pic>
        <p:nvPicPr>
          <p:cNvPr id="14343" name="Picture 7" descr="C:\Users\Máma\AppData\Local\Microsoft\Windows\Temporary Internet Files\Content.IE5\H19LPSMK\MC900100778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92080" y="4581128"/>
            <a:ext cx="1903746" cy="2024268"/>
          </a:xfrm>
          <a:prstGeom prst="rect">
            <a:avLst/>
          </a:prstGeom>
          <a:noFill/>
        </p:spPr>
      </p:pic>
      <p:pic>
        <p:nvPicPr>
          <p:cNvPr id="14345" name="Picture 9" descr="C:\Users\Máma\AppData\Local\Microsoft\Windows\Temporary Internet Files\Content.IE5\H19LPSMK\MC900057021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92280" y="3140968"/>
            <a:ext cx="1832458" cy="1613002"/>
          </a:xfrm>
          <a:prstGeom prst="rect">
            <a:avLst/>
          </a:prstGeom>
          <a:noFill/>
        </p:spPr>
      </p:pic>
      <p:pic>
        <p:nvPicPr>
          <p:cNvPr id="14346" name="Picture 10" descr="C:\Users\Máma\AppData\Local\Microsoft\Windows\Temporary Internet Files\Content.IE5\D9P2RV9Q\MC900360185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56348" y="4869160"/>
            <a:ext cx="1787652" cy="1805940"/>
          </a:xfrm>
          <a:prstGeom prst="rect">
            <a:avLst/>
          </a:prstGeom>
          <a:noFill/>
        </p:spPr>
      </p:pic>
      <p:sp>
        <p:nvSpPr>
          <p:cNvPr id="12" name="TextovéPole 11"/>
          <p:cNvSpPr txBox="1"/>
          <p:nvPr/>
        </p:nvSpPr>
        <p:spPr>
          <a:xfrm>
            <a:off x="611560" y="764704"/>
            <a:ext cx="20162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 что это?</a:t>
            </a:r>
          </a:p>
          <a:p>
            <a:endParaRPr lang="ru-RU" sz="2000" dirty="0" smtClean="0"/>
          </a:p>
          <a:p>
            <a:r>
              <a:rPr lang="ru-RU" sz="1400" dirty="0" smtClean="0"/>
              <a:t>Напиши номера к картинкам</a:t>
            </a:r>
            <a:endParaRPr lang="cs-CZ" sz="1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27584" y="2276872"/>
            <a:ext cx="23583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Футболка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Юбка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Свитер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Куртка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Блузка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Рубашка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Джинсы - брюки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827584" y="587727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-  д -  -  д  -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élník 12"/>
          <p:cNvSpPr/>
          <p:nvPr/>
        </p:nvSpPr>
        <p:spPr>
          <a:xfrm>
            <a:off x="899592" y="5733256"/>
            <a:ext cx="15121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1043608" y="2348880"/>
            <a:ext cx="2592288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539552" y="4581128"/>
            <a:ext cx="285046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Где это можно купить</a:t>
            </a:r>
            <a:endParaRPr lang="cs-CZ" sz="2000" dirty="0" smtClean="0"/>
          </a:p>
          <a:p>
            <a:endParaRPr lang="cs-CZ" dirty="0"/>
          </a:p>
        </p:txBody>
      </p:sp>
      <p:pic>
        <p:nvPicPr>
          <p:cNvPr id="15362" name="Picture 2" descr="C:\Users\Máma\AppData\Local\Microsoft\Windows\Temporary Internet Files\Content.IE5\D9P2RV9Q\MC90029078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348880"/>
            <a:ext cx="2228012" cy="2232248"/>
          </a:xfrm>
          <a:prstGeom prst="rect">
            <a:avLst/>
          </a:prstGeom>
          <a:noFill/>
        </p:spPr>
      </p:pic>
      <p:pic>
        <p:nvPicPr>
          <p:cNvPr id="15363" name="Picture 3" descr="C:\Users\Máma\AppData\Local\Microsoft\Windows\Temporary Internet Files\Content.IE5\O83XCWG5\MC90032044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2852936"/>
            <a:ext cx="1857146" cy="1581912"/>
          </a:xfrm>
          <a:prstGeom prst="rect">
            <a:avLst/>
          </a:prstGeom>
          <a:noFill/>
        </p:spPr>
      </p:pic>
      <p:pic>
        <p:nvPicPr>
          <p:cNvPr id="15364" name="Picture 4" descr="C:\Users\Máma\AppData\Local\Microsoft\Windows\Temporary Internet Files\Content.IE5\O83XCWG5\MC90040598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260648"/>
            <a:ext cx="2100162" cy="2123906"/>
          </a:xfrm>
          <a:prstGeom prst="rect">
            <a:avLst/>
          </a:prstGeom>
          <a:noFill/>
        </p:spPr>
      </p:pic>
      <p:pic>
        <p:nvPicPr>
          <p:cNvPr id="15366" name="Picture 6" descr="C:\Users\Máma\AppData\Local\Microsoft\Windows\Temporary Internet Files\Content.IE5\D9P2RV9Q\MC90005489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5157192"/>
            <a:ext cx="1800201" cy="1446694"/>
          </a:xfrm>
          <a:prstGeom prst="rect">
            <a:avLst/>
          </a:prstGeom>
          <a:noFill/>
        </p:spPr>
      </p:pic>
      <p:pic>
        <p:nvPicPr>
          <p:cNvPr id="15367" name="Picture 7" descr="C:\Users\Máma\AppData\Local\Microsoft\Windows\Temporary Internet Files\Content.IE5\D9P2RV9Q\MC900360177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984" y="260648"/>
            <a:ext cx="1802282" cy="1574597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539552" y="1556792"/>
            <a:ext cx="14414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И что это?</a:t>
            </a:r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115616" y="2420888"/>
            <a:ext cx="240803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Босоножки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Сапоги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Кроссовки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Туфли  - лодочки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ботинки</a:t>
            </a:r>
          </a:p>
          <a:p>
            <a:pPr marL="342900" indent="-342900">
              <a:buAutoNum type="arabicPeriod"/>
            </a:pP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899592" y="5733256"/>
            <a:ext cx="116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  -  -  в  -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899592" y="5733256"/>
            <a:ext cx="252028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827584" y="2420888"/>
            <a:ext cx="1656184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51520" y="4725144"/>
            <a:ext cx="285046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Где это можно купить</a:t>
            </a:r>
            <a:endParaRPr lang="cs-CZ" sz="2000" dirty="0" smtClean="0"/>
          </a:p>
          <a:p>
            <a:endParaRPr lang="cs-CZ" dirty="0"/>
          </a:p>
        </p:txBody>
      </p:sp>
      <p:pic>
        <p:nvPicPr>
          <p:cNvPr id="16386" name="Picture 2" descr="C:\Users\Máma\AppData\Local\Microsoft\Windows\Temporary Internet Files\Content.IE5\YWTX5TOA\MM90039571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1001" y="2348880"/>
            <a:ext cx="2795604" cy="2376264"/>
          </a:xfrm>
          <a:prstGeom prst="rect">
            <a:avLst/>
          </a:prstGeom>
          <a:noFill/>
        </p:spPr>
      </p:pic>
      <p:pic>
        <p:nvPicPr>
          <p:cNvPr id="16388" name="Picture 4" descr="C:\Users\Máma\AppData\Local\Microsoft\Windows\Temporary Internet Files\Content.IE5\YWTX5TOA\MC90035424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404664"/>
            <a:ext cx="2096550" cy="1973820"/>
          </a:xfrm>
          <a:prstGeom prst="rect">
            <a:avLst/>
          </a:prstGeom>
          <a:noFill/>
        </p:spPr>
      </p:pic>
      <p:pic>
        <p:nvPicPr>
          <p:cNvPr id="16389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260648"/>
            <a:ext cx="1827886" cy="1504188"/>
          </a:xfrm>
          <a:prstGeom prst="rect">
            <a:avLst/>
          </a:prstGeom>
          <a:noFill/>
        </p:spPr>
      </p:pic>
      <p:pic>
        <p:nvPicPr>
          <p:cNvPr id="16390" name="Picture 6" descr="C:\Users\Máma\AppData\Local\Microsoft\Windows\Temporary Internet Files\Content.IE5\D9P2RV9Q\MC90039791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1988840"/>
            <a:ext cx="1740015" cy="1800200"/>
          </a:xfrm>
          <a:prstGeom prst="rect">
            <a:avLst/>
          </a:prstGeom>
          <a:noFill/>
        </p:spPr>
      </p:pic>
      <p:pic>
        <p:nvPicPr>
          <p:cNvPr id="16391" name="Picture 7" descr="C:\Users\Máma\AppData\Local\Microsoft\Windows\Temporary Internet Files\Content.IE5\O83XCWG5\MC900299789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224" y="4149080"/>
            <a:ext cx="2689110" cy="2250786"/>
          </a:xfrm>
          <a:prstGeom prst="rect">
            <a:avLst/>
          </a:prstGeom>
          <a:noFill/>
        </p:spPr>
      </p:pic>
      <p:pic>
        <p:nvPicPr>
          <p:cNvPr id="16392" name="Picture 8" descr="C:\Users\Máma\AppData\Local\Microsoft\Windows\Temporary Internet Files\Content.IE5\YWTX5TOA\MC900320484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6016" y="4869160"/>
            <a:ext cx="1767535" cy="1840687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1043608" y="764704"/>
            <a:ext cx="16561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  что  это?</a:t>
            </a:r>
          </a:p>
          <a:p>
            <a:endParaRPr lang="ru-RU" sz="2000" dirty="0" smtClean="0"/>
          </a:p>
          <a:p>
            <a:r>
              <a:rPr lang="ru-RU" sz="1400" dirty="0" smtClean="0"/>
              <a:t>Напиши номера к картинкам</a:t>
            </a:r>
            <a:endParaRPr lang="cs-CZ" sz="1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27584" y="2420888"/>
            <a:ext cx="17186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велосипед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лыжи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мяч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сноуборд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Коньки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ролики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899592" y="5733256"/>
            <a:ext cx="2367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 -  -  -  т  -  -  в  -  -  ы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élník 12"/>
          <p:cNvSpPr/>
          <p:nvPr/>
        </p:nvSpPr>
        <p:spPr>
          <a:xfrm>
            <a:off x="539552" y="5877272"/>
            <a:ext cx="187220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827584" y="2564904"/>
            <a:ext cx="2736304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5229200"/>
            <a:ext cx="285046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Где это можно купить</a:t>
            </a:r>
            <a:endParaRPr lang="cs-CZ" sz="2000" dirty="0" smtClean="0"/>
          </a:p>
          <a:p>
            <a:endParaRPr lang="cs-CZ" dirty="0"/>
          </a:p>
        </p:txBody>
      </p:sp>
      <p:pic>
        <p:nvPicPr>
          <p:cNvPr id="17410" name="Picture 2" descr="C:\Users\Máma\AppData\Local\Microsoft\Windows\Temporary Internet Files\Content.IE5\D9P2RV9Q\MC90031129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204864"/>
            <a:ext cx="1920334" cy="2664296"/>
          </a:xfrm>
          <a:prstGeom prst="rect">
            <a:avLst/>
          </a:prstGeom>
          <a:noFill/>
        </p:spPr>
      </p:pic>
      <p:pic>
        <p:nvPicPr>
          <p:cNvPr id="17412" name="Picture 4" descr="C:\Users\Máma\AppData\Local\Microsoft\Windows\Temporary Internet Files\Content.IE5\D9P2RV9Q\MC90030740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620688"/>
            <a:ext cx="1831818" cy="1323315"/>
          </a:xfrm>
          <a:prstGeom prst="rect">
            <a:avLst/>
          </a:prstGeom>
          <a:noFill/>
        </p:spPr>
      </p:pic>
      <p:pic>
        <p:nvPicPr>
          <p:cNvPr id="17414" name="Picture 6" descr="C:\Users\Máma\AppData\Local\Microsoft\Windows\Temporary Internet Files\Content.IE5\YWTX5TOA\MC90035235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692696"/>
            <a:ext cx="1746933" cy="2965839"/>
          </a:xfrm>
          <a:prstGeom prst="rect">
            <a:avLst/>
          </a:prstGeom>
          <a:noFill/>
        </p:spPr>
      </p:pic>
      <p:pic>
        <p:nvPicPr>
          <p:cNvPr id="17415" name="Picture 7" descr="C:\Users\Máma\AppData\Local\Microsoft\Windows\Temporary Internet Files\Content.IE5\D9P2RV9Q\MC900439833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67944" y="4697760"/>
            <a:ext cx="2160240" cy="2160240"/>
          </a:xfrm>
          <a:prstGeom prst="rect">
            <a:avLst/>
          </a:prstGeom>
          <a:noFill/>
        </p:spPr>
      </p:pic>
      <p:pic>
        <p:nvPicPr>
          <p:cNvPr id="17416" name="Picture 8" descr="C:\Users\Máma\AppData\Local\Microsoft\Windows\Temporary Internet Files\Content.IE5\D9P2RV9Q\MC900352364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44208" y="3933056"/>
            <a:ext cx="1762238" cy="2168076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899592" y="1268760"/>
            <a:ext cx="15055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И  что это?</a:t>
            </a:r>
          </a:p>
          <a:p>
            <a:endParaRPr lang="ru-RU" sz="2000" dirty="0" smtClean="0"/>
          </a:p>
          <a:p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899592" y="2636912"/>
            <a:ext cx="270779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холодильник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телевизор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стиральная машина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плита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кофеварка</a:t>
            </a:r>
          </a:p>
          <a:p>
            <a:pPr marL="342900" indent="-342900">
              <a:buAutoNum type="arabicPeriod"/>
            </a:pP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39552" y="5949280"/>
            <a:ext cx="1636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б -  -  о  -  -  -  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т  -  х  -  -  -  а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971600" y="1916832"/>
            <a:ext cx="26869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Напиши номера к картинкам</a:t>
            </a:r>
            <a:endParaRPr lang="cs-CZ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Obdélník 2"/>
          <p:cNvSpPr>
            <a:spLocks noChangeArrowheads="1"/>
          </p:cNvSpPr>
          <p:nvPr/>
        </p:nvSpPr>
        <p:spPr bwMode="auto">
          <a:xfrm>
            <a:off x="611188" y="1011238"/>
            <a:ext cx="79216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 smtClean="0">
                <a:latin typeface="Calibri" pitchFamily="34" charset="0"/>
              </a:rPr>
              <a:t>Ответь на вопросы</a:t>
            </a:r>
            <a:r>
              <a:rPr lang="cs-CZ" sz="1400" b="1" dirty="0" smtClean="0">
                <a:latin typeface="Calibri" pitchFamily="34" charset="0"/>
              </a:rPr>
              <a:t> </a:t>
            </a:r>
            <a:endParaRPr lang="cs-CZ" sz="1400" b="1" dirty="0">
              <a:latin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43608" y="2060848"/>
            <a:ext cx="24994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Куда мне надо идти 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627784" y="2780928"/>
            <a:ext cx="323357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Я хочу  колбасу.</a:t>
            </a:r>
          </a:p>
          <a:p>
            <a:r>
              <a:rPr lang="ru-RU" dirty="0" smtClean="0"/>
              <a:t>Я хочу кофеварку.</a:t>
            </a:r>
          </a:p>
          <a:p>
            <a:r>
              <a:rPr lang="ru-RU" dirty="0" smtClean="0"/>
              <a:t>Я хочу овощи.</a:t>
            </a:r>
          </a:p>
          <a:p>
            <a:r>
              <a:rPr lang="ru-RU" dirty="0" smtClean="0"/>
              <a:t>Я хочу сапоги.</a:t>
            </a:r>
          </a:p>
          <a:p>
            <a:r>
              <a:rPr lang="ru-RU" dirty="0" smtClean="0"/>
              <a:t>Я хочи рубашку.</a:t>
            </a:r>
          </a:p>
          <a:p>
            <a:r>
              <a:rPr lang="ru-RU" dirty="0" smtClean="0"/>
              <a:t>Я хочу конькил</a:t>
            </a:r>
          </a:p>
          <a:p>
            <a:r>
              <a:rPr lang="ru-RU" dirty="0" smtClean="0"/>
              <a:t>Я хочу плиту. </a:t>
            </a:r>
          </a:p>
          <a:p>
            <a:r>
              <a:rPr lang="ru-RU" dirty="0" smtClean="0"/>
              <a:t>Я хочу ролики.</a:t>
            </a:r>
          </a:p>
          <a:p>
            <a:r>
              <a:rPr lang="ru-RU" dirty="0" smtClean="0"/>
              <a:t>Я хочу юбку. </a:t>
            </a:r>
          </a:p>
          <a:p>
            <a:r>
              <a:rPr lang="ru-RU" dirty="0" smtClean="0"/>
              <a:t>Я хочу шкаф.</a:t>
            </a:r>
          </a:p>
          <a:p>
            <a:r>
              <a:rPr lang="ru-RU" dirty="0" smtClean="0"/>
              <a:t>Я хочу футболку.</a:t>
            </a:r>
          </a:p>
          <a:p>
            <a:r>
              <a:rPr lang="ru-RU" dirty="0" smtClean="0"/>
              <a:t>Я хочу стиральную машиху.</a:t>
            </a:r>
          </a:p>
          <a:p>
            <a:r>
              <a:rPr lang="ru-RU" dirty="0" smtClean="0"/>
              <a:t>Я хочу стул.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ABLONA DUM 2003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DUM 2003</Template>
  <TotalTime>287</TotalTime>
  <Words>540</Words>
  <Application>Microsoft Office PowerPoint</Application>
  <PresentationFormat>Předvádění na obrazovce (4:3)</PresentationFormat>
  <Paragraphs>217</Paragraphs>
  <Slides>16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Courier New</vt:lpstr>
      <vt:lpstr>Palatino Linotype</vt:lpstr>
      <vt:lpstr>ŠABLONA DUM 2003</vt:lpstr>
      <vt:lpstr>Prezentace aplikace PowerPoint</vt:lpstr>
      <vt:lpstr>ANOTACE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Máma</dc:creator>
  <cp:lastModifiedBy>Šíbová Jaroslava Mgr.</cp:lastModifiedBy>
  <cp:revision>34</cp:revision>
  <dcterms:created xsi:type="dcterms:W3CDTF">2013-02-17T14:46:07Z</dcterms:created>
  <dcterms:modified xsi:type="dcterms:W3CDTF">2020-03-16T07:48:43Z</dcterms:modified>
</cp:coreProperties>
</file>