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  <p:sldId id="271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FAEE-E3C0-47AB-9107-A93991E209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68C2-75F6-4BD8-96E6-AB325DF39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8558-4AA1-4672-8683-E3373DCB40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5999-5D88-47C1-BB74-6A8B003C4A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23B8-5E4B-4F60-B48F-A9FBD97C5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F255-2B31-45FF-9CAC-D52852CB44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91C7-5B09-4DA8-A384-A880B7E13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82F7-3596-4BC5-A1C3-25EB3BA874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02B6-2970-481E-B839-D2AF66262C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367CE-5E93-4B83-8B56-3F0451F56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2334-41BD-4D58-BE12-A8D5B0687E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58A83E-741D-4974-80D4-517E20FD9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4/Yellowstone_Nationalpark3.jpg" TargetMode="External"/><Relationship Id="rId2" Type="http://schemas.openxmlformats.org/officeDocument/2006/relationships/hyperlink" Target="http://www.clker.com/cliparts/0/5/a/4/1216180213451941529laurent_USA_politique.svg.me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upload.wikimedia.org/wikipedia/commons/thumb/f/f5/Mammoth_Cave_National_Park_007.jpg/800px-Mammoth_Cave_National_Park_007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Usa Politická mapa Clip Art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" y="1066800"/>
            <a:ext cx="9143999" cy="51816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4876800" cy="1077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nachází se zde celkem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58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národních parků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4267200" y="533400"/>
            <a:ext cx="4876800" cy="1077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nejvíce NP se nachází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 </a:t>
            </a:r>
            <a:r>
              <a:rPr kumimoji="0" lang="cs-CZ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Kalifornii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na </a:t>
            </a:r>
            <a:r>
              <a:rPr kumimoji="0" lang="cs-CZ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Aljašce</a:t>
            </a:r>
            <a:endParaRPr kumimoji="0" lang="cs-CZ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1600200" y="1524000"/>
            <a:ext cx="3657600" cy="1981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Přímá spojovací šipka 9"/>
          <p:cNvCxnSpPr/>
          <p:nvPr/>
        </p:nvCxnSpPr>
        <p:spPr bwMode="auto">
          <a:xfrm flipH="1">
            <a:off x="1447800" y="1524000"/>
            <a:ext cx="6705600" cy="388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bdélník 12"/>
          <p:cNvSpPr/>
          <p:nvPr/>
        </p:nvSpPr>
        <p:spPr bwMode="auto">
          <a:xfrm>
            <a:off x="0" y="0"/>
            <a:ext cx="9144000" cy="10685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Plain">
              <a:avLst>
                <a:gd name="adj" fmla="val 50145"/>
              </a:avLst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nejzajímavější</a:t>
            </a:r>
            <a:r>
              <a:rPr kumimoji="0" lang="cs-CZ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národní parky</a:t>
            </a:r>
            <a:endParaRPr kumimoji="0" lang="cs-CZ" sz="5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Pěticípá hvězda 13">
            <a:hlinkClick r:id="" action="ppaction://hlinkshowjump?jump=nextslide"/>
          </p:cNvPr>
          <p:cNvSpPr/>
          <p:nvPr/>
        </p:nvSpPr>
        <p:spPr bwMode="auto">
          <a:xfrm>
            <a:off x="2743200" y="19050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ěticípá hvězda 14">
            <a:hlinkClick r:id="rId3" action="ppaction://hlinksldjump"/>
          </p:cNvPr>
          <p:cNvSpPr/>
          <p:nvPr/>
        </p:nvSpPr>
        <p:spPr bwMode="auto">
          <a:xfrm>
            <a:off x="2438400" y="2895600"/>
            <a:ext cx="914400" cy="95869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Pěticípá hvězda 16">
            <a:hlinkClick r:id="rId4" action="ppaction://hlinksldjump"/>
          </p:cNvPr>
          <p:cNvSpPr/>
          <p:nvPr/>
        </p:nvSpPr>
        <p:spPr bwMode="auto">
          <a:xfrm>
            <a:off x="6400800" y="33528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ěticípá hvězda 17">
            <a:hlinkClick r:id="rId5" action="ppaction://hlinksldjump"/>
          </p:cNvPr>
          <p:cNvSpPr/>
          <p:nvPr/>
        </p:nvSpPr>
        <p:spPr bwMode="auto">
          <a:xfrm>
            <a:off x="1143000" y="2971800"/>
            <a:ext cx="838200" cy="95869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Pěticípá hvězda 19">
            <a:hlinkClick r:id="rId6" action="ppaction://hlinksldjump"/>
          </p:cNvPr>
          <p:cNvSpPr/>
          <p:nvPr/>
        </p:nvSpPr>
        <p:spPr bwMode="auto">
          <a:xfrm>
            <a:off x="2209800" y="38862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Zaoblený obdélník 20">
            <a:hlinkClick r:id="rId7" action="ppaction://hlinksldjump"/>
          </p:cNvPr>
          <p:cNvSpPr/>
          <p:nvPr/>
        </p:nvSpPr>
        <p:spPr bwMode="auto">
          <a:xfrm>
            <a:off x="5562600" y="5943600"/>
            <a:ext cx="3581400" cy="783193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OPAKOVÁNÍ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cs-CZ" dirty="0" smtClean="0"/>
              <a:t>Opakování – spojte, co k sobě patří: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 bwMode="auto">
          <a:xfrm>
            <a:off x="4114800" y="2819400"/>
            <a:ext cx="48006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nejvyšší vodopád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 Ameriky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aoblený obdélník 5"/>
          <p:cNvSpPr/>
          <p:nvPr/>
        </p:nvSpPr>
        <p:spPr bwMode="auto">
          <a:xfrm>
            <a:off x="152400" y="46482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Yosemitský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NP</a:t>
            </a:r>
          </a:p>
        </p:txBody>
      </p:sp>
      <p:sp>
        <p:nvSpPr>
          <p:cNvPr id="7" name="Zaoblený obdélník 6"/>
          <p:cNvSpPr/>
          <p:nvPr/>
        </p:nvSpPr>
        <p:spPr bwMode="auto">
          <a:xfrm>
            <a:off x="3962400" y="2133600"/>
            <a:ext cx="51816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nejdelší jeskynní systém světa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1828800" y="39624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Mammoth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cave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228600" y="32766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řeka Colorado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5791200" y="35814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Grand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Canyon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3352800" y="50292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nejstarší NP světa</a:t>
            </a: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6019800" y="8382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Yellowstonský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NP</a:t>
            </a: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0" y="25146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Death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Valley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5334000" y="43434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Generál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Sherman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152400" y="9906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NP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Sequoia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762000" y="18288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pískovcové útvary</a:t>
            </a: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6553200" y="5029200"/>
            <a:ext cx="25908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NP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Arches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aoblený obdélník 17"/>
          <p:cNvSpPr/>
          <p:nvPr/>
        </p:nvSpPr>
        <p:spPr bwMode="auto">
          <a:xfrm>
            <a:off x="4953000" y="1447800"/>
            <a:ext cx="39624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nejteplejší místo USA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vlastní fotografie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 Politická mapa. </a:t>
            </a:r>
            <a:r>
              <a:rPr lang="it-IT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Http://www.clker.com</a:t>
            </a:r>
            <a:r>
              <a:rPr lang="it-IT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2008 [cit. 2012-12-29]. Dostupné z: </a:t>
            </a:r>
            <a:r>
              <a:rPr lang="it-IT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http://www.clker.com/cliparts/0/5/a/4/1216180213451941529laurent_USA_politique.svg.med.png</a:t>
            </a:r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Yellowstone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Nationalpark3. In: </a:t>
            </a:r>
            <a:r>
              <a:rPr lang="cs-CZ" sz="1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</a:t>
            </a:r>
            <a:r>
              <a:rPr lang="cs-CZ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San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 [cit. 2012-12-29]. Dostupné z: 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http://upload.wikimedia.org/wikipedia/commons/f/f4/Yellowstone_Nationalpark3.jpg</a:t>
            </a:r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Mammoth Cave National Park 007. In: 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Wikipedia: the free encyclopedia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San Francisco (CA): Wikimedia Foundation, 2008 [cit. 2012-12-29].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Dostupné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z: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http://upload.wikimedia.org/wikipedia/commons/thumb/f/f5/Mammoth_Cave_National_Park_007.jpg/800px-Mammoth_Cave_National_Park_007.jpg</a:t>
            </a:r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dirty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800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Yellowstonský</a:t>
            </a:r>
            <a:r>
              <a:rPr lang="cs-CZ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národní park</a:t>
            </a:r>
            <a:endParaRPr lang="cs-CZ" dirty="0"/>
          </a:p>
        </p:txBody>
      </p:sp>
      <p:pic>
        <p:nvPicPr>
          <p:cNvPr id="72706" name="Picture 2" descr="Gejzíry Yellowstonského národního par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252201" cy="360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219200" y="1371600"/>
            <a:ext cx="6601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nejstarší X nejmladší národní park světa</a:t>
            </a:r>
            <a:endParaRPr lang="cs-CZ" sz="2800" dirty="0"/>
          </a:p>
        </p:txBody>
      </p:sp>
      <p:cxnSp>
        <p:nvCxnSpPr>
          <p:cNvPr id="7" name="Přímá spojovací čára 6"/>
          <p:cNvCxnSpPr/>
          <p:nvPr/>
        </p:nvCxnSpPr>
        <p:spPr bwMode="auto">
          <a:xfrm flipV="1">
            <a:off x="4519943" y="2097512"/>
            <a:ext cx="2118601" cy="259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bláček 8"/>
          <p:cNvSpPr/>
          <p:nvPr/>
        </p:nvSpPr>
        <p:spPr bwMode="auto">
          <a:xfrm>
            <a:off x="5486400" y="3276600"/>
            <a:ext cx="3810000" cy="1827193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nachází se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zde velké množství vodopádů, horskýc</a:t>
            </a:r>
            <a:r>
              <a:rPr lang="cs-CZ" dirty="0" smtClean="0"/>
              <a:t>h pramenů, jezer a gejzírů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áček 9"/>
          <p:cNvSpPr/>
          <p:nvPr/>
        </p:nvSpPr>
        <p:spPr bwMode="auto">
          <a:xfrm>
            <a:off x="0" y="2895600"/>
            <a:ext cx="3810000" cy="1827193"/>
          </a:xfrm>
          <a:prstGeom prst="cloudCallout">
            <a:avLst>
              <a:gd name="adj1" fmla="val 31689"/>
              <a:gd name="adj2" fmla="val 719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typické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jsou zde vývěry horkých pramenů a bublající bahenní sopky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 bwMode="auto">
          <a:xfrm>
            <a:off x="792480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Vývojový diagram: postup 11"/>
          <p:cNvSpPr/>
          <p:nvPr/>
        </p:nvSpPr>
        <p:spPr bwMode="auto">
          <a:xfrm>
            <a:off x="0" y="4800600"/>
            <a:ext cx="3581400" cy="181588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jaké až výšky může tryskat svoji vodu asi nejznámější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gejzír </a:t>
            </a:r>
            <a:r>
              <a:rPr kumimoji="0" lang="cs-CZ" sz="28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Old</a:t>
            </a:r>
            <a:r>
              <a:rPr kumimoji="0" lang="cs-CZ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cs-CZ" sz="28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Faithful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2895600" y="4419600"/>
            <a:ext cx="1981200" cy="6491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20 metrů</a:t>
            </a:r>
          </a:p>
        </p:txBody>
      </p:sp>
      <p:sp>
        <p:nvSpPr>
          <p:cNvPr id="14" name="Elipsa 13"/>
          <p:cNvSpPr/>
          <p:nvPr/>
        </p:nvSpPr>
        <p:spPr bwMode="auto">
          <a:xfrm>
            <a:off x="3886200" y="5181600"/>
            <a:ext cx="1981200" cy="6491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tx2"/>
                </a:solidFill>
              </a:rPr>
              <a:t>4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 metrů</a:t>
            </a:r>
          </a:p>
        </p:txBody>
      </p:sp>
      <p:sp>
        <p:nvSpPr>
          <p:cNvPr id="15" name="Elipsa 14"/>
          <p:cNvSpPr/>
          <p:nvPr/>
        </p:nvSpPr>
        <p:spPr bwMode="auto">
          <a:xfrm>
            <a:off x="4876800" y="6019800"/>
            <a:ext cx="1981200" cy="6491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tx2"/>
                </a:solidFill>
              </a:rPr>
              <a:t>6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 metrů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cs-CZ" dirty="0" smtClean="0"/>
              <a:t>Grand </a:t>
            </a:r>
            <a:r>
              <a:rPr lang="cs-CZ" dirty="0" err="1" smtClean="0"/>
              <a:t>Canyon</a:t>
            </a:r>
            <a:endParaRPr lang="cs-CZ" dirty="0"/>
          </a:p>
        </p:txBody>
      </p:sp>
      <p:pic>
        <p:nvPicPr>
          <p:cNvPr id="71681" name="Picture 1" descr="D:\fotky\amerika\14 Grand 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95800" cy="29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2" name="Picture 2" descr="D:\fotky\amerika\18 Grand Canyon-Colo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áček 5"/>
          <p:cNvSpPr/>
          <p:nvPr/>
        </p:nvSpPr>
        <p:spPr bwMode="auto">
          <a:xfrm>
            <a:off x="4038600" y="1524000"/>
            <a:ext cx="3352800" cy="1827193"/>
          </a:xfrm>
          <a:prstGeom prst="cloudCallout">
            <a:avLst>
              <a:gd name="adj1" fmla="val -52454"/>
              <a:gd name="adj2" fmla="val 610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patří mezi nejúchvatnější přírodní útvary naší planety</a:t>
            </a:r>
          </a:p>
        </p:txBody>
      </p:sp>
      <p:sp>
        <p:nvSpPr>
          <p:cNvPr id="7" name="Obláček 6"/>
          <p:cNvSpPr/>
          <p:nvPr/>
        </p:nvSpPr>
        <p:spPr bwMode="auto">
          <a:xfrm>
            <a:off x="2209800" y="3657600"/>
            <a:ext cx="3200400" cy="1827193"/>
          </a:xfrm>
          <a:prstGeom prst="cloudCallout">
            <a:avLst>
              <a:gd name="adj1" fmla="val 83101"/>
              <a:gd name="adj2" fmla="val 236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obrovský kaňon, který vyhloubila v průběhu let řeka Colorado.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lačítko akce: Zpět nebo Předchozí 7">
            <a:hlinkClick r:id="rId4" action="ppaction://hlinksldjump" highlightClick="1"/>
          </p:cNvPr>
          <p:cNvSpPr/>
          <p:nvPr/>
        </p:nvSpPr>
        <p:spPr bwMode="auto">
          <a:xfrm>
            <a:off x="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/>
              <a:t>Mamutí jeskyně</a:t>
            </a:r>
            <a:endParaRPr lang="cs-CZ" dirty="0"/>
          </a:p>
        </p:txBody>
      </p:sp>
      <p:pic>
        <p:nvPicPr>
          <p:cNvPr id="69634" name="Picture 2" descr="Soubor:Mammoth Cave National Park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82298"/>
            <a:ext cx="73914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áček 4"/>
          <p:cNvSpPr/>
          <p:nvPr/>
        </p:nvSpPr>
        <p:spPr bwMode="auto">
          <a:xfrm>
            <a:off x="5410200" y="990600"/>
            <a:ext cx="3733800" cy="2108299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nejdelší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jeskynní systém světa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Vývojový diagram: postup 5"/>
          <p:cNvSpPr/>
          <p:nvPr/>
        </p:nvSpPr>
        <p:spPr bwMode="auto">
          <a:xfrm>
            <a:off x="0" y="1371600"/>
            <a:ext cx="4724400" cy="1200329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Jak dlouhá je doposud známá délka všech podzemních prostorů v jeskyni?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1447800" y="2895600"/>
            <a:ext cx="2286000" cy="7357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63 km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6324600" y="4876800"/>
            <a:ext cx="2819400" cy="7357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6 300 km</a:t>
            </a:r>
          </a:p>
        </p:txBody>
      </p:sp>
      <p:sp>
        <p:nvSpPr>
          <p:cNvPr id="9" name="Elipsa 8"/>
          <p:cNvSpPr/>
          <p:nvPr/>
        </p:nvSpPr>
        <p:spPr bwMode="auto">
          <a:xfrm>
            <a:off x="3733800" y="3886200"/>
            <a:ext cx="2286000" cy="7357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630 km</a:t>
            </a:r>
          </a:p>
        </p:txBody>
      </p: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 bwMode="auto">
          <a:xfrm>
            <a:off x="7871674" y="5787762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Vývojový diagram: postup 10"/>
          <p:cNvSpPr/>
          <p:nvPr/>
        </p:nvSpPr>
        <p:spPr bwMode="auto">
          <a:xfrm>
            <a:off x="0" y="1752600"/>
            <a:ext cx="5105400" cy="954107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smtClean="0"/>
              <a:t>Zajímavost: </a:t>
            </a:r>
            <a:r>
              <a:rPr lang="cs-CZ" sz="2800" b="1" i="1" dirty="0" smtClean="0"/>
              <a:t>Jaké je originální anglické pojmenování?</a:t>
            </a:r>
            <a:endParaRPr kumimoji="0" lang="cs-CZ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0600" y="6242447"/>
            <a:ext cx="6849952" cy="615553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400" dirty="0" smtClean="0"/>
              <a:t>__ __ __ __ __ __ __  __ __ __ __</a:t>
            </a:r>
            <a:endParaRPr lang="cs-CZ" sz="3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66800" y="627322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       </a:t>
            </a:r>
            <a:endParaRPr lang="cs-CZ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err="1" smtClean="0"/>
              <a:t>Yosemitský</a:t>
            </a:r>
            <a:r>
              <a:rPr lang="cs-CZ" dirty="0" smtClean="0"/>
              <a:t> národní park</a:t>
            </a:r>
            <a:endParaRPr lang="cs-CZ" dirty="0"/>
          </a:p>
        </p:txBody>
      </p:sp>
      <p:pic>
        <p:nvPicPr>
          <p:cNvPr id="68609" name="Picture 1" descr="D:\fotky\amerika\07yosemite - El Capitan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64208"/>
            <a:ext cx="6925056" cy="519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áček 4"/>
          <p:cNvSpPr/>
          <p:nvPr/>
        </p:nvSpPr>
        <p:spPr bwMode="auto">
          <a:xfrm>
            <a:off x="3429000" y="3886200"/>
            <a:ext cx="5715000" cy="1827193"/>
          </a:xfrm>
          <a:prstGeom prst="cloudCallout">
            <a:avLst>
              <a:gd name="adj1" fmla="val -30624"/>
              <a:gd name="adj2" fmla="val -599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nachází se zde nejvyšší vodopád Severní Ameriky </a:t>
            </a:r>
            <a:r>
              <a:rPr kumimoji="0" lang="cs-CZ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Yosemitský</a:t>
            </a: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vodopád</a:t>
            </a:r>
          </a:p>
        </p:txBody>
      </p:sp>
      <p:sp>
        <p:nvSpPr>
          <p:cNvPr id="6" name="Obláček 5"/>
          <p:cNvSpPr/>
          <p:nvPr/>
        </p:nvSpPr>
        <p:spPr bwMode="auto">
          <a:xfrm>
            <a:off x="3429000" y="1295400"/>
            <a:ext cx="5715000" cy="1827193"/>
          </a:xfrm>
          <a:prstGeom prst="cloudCallout">
            <a:avLst>
              <a:gd name="adj1" fmla="val -23702"/>
              <a:gd name="adj2" fmla="val 583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najdeme zde světově proslulá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žulová skaliska, vodopády, sekvoje apod.</a:t>
            </a:r>
            <a:endParaRPr kumimoji="0" lang="cs-CZ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/>
              <a:t>Národní park </a:t>
            </a:r>
            <a:r>
              <a:rPr lang="cs-CZ" dirty="0" err="1" smtClean="0"/>
              <a:t>Sequoia</a:t>
            </a:r>
            <a:endParaRPr lang="cs-CZ" dirty="0"/>
          </a:p>
        </p:txBody>
      </p:sp>
      <p:pic>
        <p:nvPicPr>
          <p:cNvPr id="67585" name="Picture 1" descr="D:\fotky\amerika\13 Sequo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 descr="D:\fotky\amerika\12 Sequoia NP - Gen.Sher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3200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3" descr="D:\fotky\amerika\13a Sequoia - Tunnel 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814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áček 6"/>
          <p:cNvSpPr/>
          <p:nvPr/>
        </p:nvSpPr>
        <p:spPr bwMode="auto">
          <a:xfrm>
            <a:off x="3352800" y="1371600"/>
            <a:ext cx="5791200" cy="1546086"/>
          </a:xfrm>
          <a:prstGeom prst="cloudCallout">
            <a:avLst>
              <a:gd name="adj1" fmla="val -63574"/>
              <a:gd name="adj2" fmla="val 468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park proslavený díky lesům sekvojovců obrovských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velkém množství jeskyní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láček 7"/>
          <p:cNvSpPr/>
          <p:nvPr/>
        </p:nvSpPr>
        <p:spPr bwMode="auto">
          <a:xfrm>
            <a:off x="3276600" y="3124200"/>
            <a:ext cx="3657600" cy="2389406"/>
          </a:xfrm>
          <a:prstGeom prst="cloudCallout">
            <a:avLst>
              <a:gd name="adj1" fmla="val 55049"/>
              <a:gd name="adj2" fmla="val -333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najdeme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zde největší strom světa </a:t>
            </a:r>
            <a:r>
              <a:rPr kumimoji="0" lang="cs-CZ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Generál </a:t>
            </a:r>
            <a:r>
              <a:rPr kumimoji="0" lang="cs-CZ" sz="24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Sherman</a:t>
            </a:r>
            <a:endParaRPr kumimoji="0" lang="cs-CZ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Údolí smrti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3730" name="Picture 2" descr="D:\fotky\amerika\01udoli smrti-Zabr.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691128" cy="276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2" name="Picture 4" descr="D:\fotky\amerika\05udoli smrti-Devil´s golf cou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1" name="Picture 3" descr="D:\fotky\amerika\03udoli smrti-Sand Du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272" y="1371600"/>
            <a:ext cx="4681728" cy="351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áček 6"/>
          <p:cNvSpPr/>
          <p:nvPr/>
        </p:nvSpPr>
        <p:spPr bwMode="auto">
          <a:xfrm>
            <a:off x="2362200" y="1371600"/>
            <a:ext cx="5257800" cy="1827193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nejteplejší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nejníže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položené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</a:t>
            </a:r>
            <a:r>
              <a:rPr lang="cs-CZ" sz="2400" b="1" dirty="0" smtClean="0"/>
              <a:t>nejsušší</a:t>
            </a:r>
            <a:r>
              <a:rPr lang="cs-CZ" sz="2400" dirty="0" smtClean="0"/>
              <a:t> místo USA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láček 7"/>
          <p:cNvSpPr/>
          <p:nvPr/>
        </p:nvSpPr>
        <p:spPr bwMode="auto">
          <a:xfrm>
            <a:off x="3886200" y="4191000"/>
            <a:ext cx="5257800" cy="1405533"/>
          </a:xfrm>
          <a:prstGeom prst="cloudCallout">
            <a:avLst>
              <a:gd name="adj1" fmla="val -36926"/>
              <a:gd name="adj2" fmla="val -734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najdem</a:t>
            </a:r>
            <a:r>
              <a:rPr lang="cs-CZ" dirty="0" smtClean="0"/>
              <a:t>e zde krásné přírodní útvary </a:t>
            </a:r>
            <a:r>
              <a:rPr lang="cs-CZ" b="1" dirty="0" smtClean="0"/>
              <a:t>(písečné duny, kaňony, hory apod.)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Vývojový diagram: postup 8"/>
          <p:cNvSpPr/>
          <p:nvPr/>
        </p:nvSpPr>
        <p:spPr bwMode="auto">
          <a:xfrm>
            <a:off x="0" y="3276600"/>
            <a:ext cx="5105400" cy="954107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smtClean="0"/>
              <a:t>Zajímavost: </a:t>
            </a:r>
            <a:r>
              <a:rPr lang="cs-CZ" sz="2800" b="1" i="1" dirty="0" smtClean="0"/>
              <a:t>Jaké je originální anglické pojmenování?</a:t>
            </a:r>
            <a:endParaRPr kumimoji="0" lang="cs-CZ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5181600" y="3733800"/>
            <a:ext cx="3657600" cy="7831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D…</a:t>
            </a:r>
            <a:endParaRPr kumimoji="0" lang="cs-CZ" sz="40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" name="Tlačítko akce: Zpět nebo Předchozí 10">
            <a:hlinkClick r:id="rId5" action="ppaction://hlinksldjump" highlightClick="1"/>
          </p:cNvPr>
          <p:cNvSpPr/>
          <p:nvPr/>
        </p:nvSpPr>
        <p:spPr bwMode="auto">
          <a:xfrm>
            <a:off x="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Národní park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Arches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4754" name="Picture 2" descr="D:\fotky\amerika\23 Arches -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63316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5" name="Picture 3" descr="D:\fotky\amerika\24 Arches - Balanced 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1676400"/>
            <a:ext cx="34544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áček 5"/>
          <p:cNvSpPr/>
          <p:nvPr/>
        </p:nvSpPr>
        <p:spPr bwMode="auto">
          <a:xfrm>
            <a:off x="533400" y="762000"/>
            <a:ext cx="8229600" cy="1827193"/>
          </a:xfrm>
          <a:prstGeom prst="cloudCallout">
            <a:avLst>
              <a:gd name="adj1" fmla="val -1306"/>
              <a:gd name="adj2" fmla="val 811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větrná eroze zde v průběhu miliónu let vytvořila překrásné pískovcové útvary, kamenné sloupy, věže apod.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Bryce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Canyon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778" name="Picture 2" descr="D:\fotky\amerika\19 Bryce 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79" name="Picture 3" descr="D:\fotky\amerika\21 Bryce Canyon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85900"/>
            <a:ext cx="35814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áček 5"/>
          <p:cNvSpPr/>
          <p:nvPr/>
        </p:nvSpPr>
        <p:spPr bwMode="auto">
          <a:xfrm>
            <a:off x="304800" y="1447800"/>
            <a:ext cx="8001000" cy="1827193"/>
          </a:xfrm>
          <a:prstGeom prst="cloudCallout">
            <a:avLst>
              <a:gd name="adj1" fmla="val -3775"/>
              <a:gd name="adj2" fmla="val 901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jedinečná oblast plná stovek útvarů,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které vytvořila eroze v průběhu let (komíny, jehly apod.)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 bwMode="auto">
          <a:xfrm>
            <a:off x="792480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1898</TotalTime>
  <Words>309</Words>
  <Application>Microsoft Office PowerPoint</Application>
  <PresentationFormat>Předvádění na obrazovce (4:3)</PresentationFormat>
  <Paragraphs>62</Paragraphs>
  <Slides>12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Arial</vt:lpstr>
      <vt:lpstr>Výchozí návrh</vt:lpstr>
      <vt:lpstr>Prezentace aplikace PowerPoint</vt:lpstr>
      <vt:lpstr>Yellowstonský národní park</vt:lpstr>
      <vt:lpstr>Grand Canyon</vt:lpstr>
      <vt:lpstr>Mamutí jeskyně</vt:lpstr>
      <vt:lpstr>Yosemitský národní park</vt:lpstr>
      <vt:lpstr>Národní park Sequoia</vt:lpstr>
      <vt:lpstr>Údolí smrti</vt:lpstr>
      <vt:lpstr>Národní park Arches</vt:lpstr>
      <vt:lpstr>Bryce Canyon</vt:lpstr>
      <vt:lpstr>Opakování – spojte, co k sobě patří:</vt:lpstr>
      <vt:lpstr>Zdroje obrázků:</vt:lpstr>
      <vt:lpstr>konec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Mgr.Hana Černá</cp:lastModifiedBy>
  <cp:revision>57</cp:revision>
  <cp:lastPrinted>1601-01-01T00:00:00Z</cp:lastPrinted>
  <dcterms:created xsi:type="dcterms:W3CDTF">1601-01-01T00:00:00Z</dcterms:created>
  <dcterms:modified xsi:type="dcterms:W3CDTF">2020-10-14T19:24:16Z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