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45" autoAdjust="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F2A0A-73FB-4F04-8AF4-4D9079981CEE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59632-EB01-4D60-8D7E-5437BB1BF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5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Tato prezentace je</a:t>
            </a:r>
            <a:r>
              <a:rPr lang="cs-CZ" baseline="0" dirty="0" smtClean="0"/>
              <a:t> zaměřena na roli občana ve </a:t>
            </a:r>
            <a:r>
              <a:rPr lang="cs-CZ" baseline="0" dirty="0" smtClean="0"/>
              <a:t>státě, jeho práva a povinnosti. Žáci </a:t>
            </a:r>
            <a:r>
              <a:rPr lang="cs-CZ" baseline="0" dirty="0" smtClean="0"/>
              <a:t>se seznámí se základními pojmy a uvažují nad rolí občana ve státě a právy a povinnostmi souvisejícími se státním občanstvím. </a:t>
            </a:r>
            <a:r>
              <a:rPr lang="cs-CZ" baseline="0" dirty="0" smtClean="0"/>
              <a:t>Zmiňuje se pojem politická participace. Obecně se předpokládá dostatečný prostor pro diskuzi, především nad právy a povinnostmi občanů (ačkoli není cílem seznámit žáky s obsahem Listiny základních práva a svobod).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6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7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Aktivita: </a:t>
            </a:r>
          </a:p>
          <a:p>
            <a:r>
              <a:rPr lang="cs-CZ" dirty="0" smtClean="0"/>
              <a:t>Žáci pracují ve</a:t>
            </a:r>
            <a:r>
              <a:rPr lang="cs-CZ" baseline="0" dirty="0" smtClean="0"/>
              <a:t> skupinách a diskutují nad jednotlivými body. </a:t>
            </a:r>
          </a:p>
          <a:p>
            <a:endParaRPr lang="cs-CZ" dirty="0" smtClean="0"/>
          </a:p>
          <a:p>
            <a:r>
              <a:rPr lang="cs-CZ" dirty="0" smtClean="0"/>
              <a:t>Řešení:</a:t>
            </a:r>
          </a:p>
          <a:p>
            <a:r>
              <a:rPr lang="cs-CZ" dirty="0" smtClean="0"/>
              <a:t>Neplatí – ovlivňuje</a:t>
            </a:r>
            <a:r>
              <a:rPr lang="cs-CZ" baseline="0" dirty="0" smtClean="0"/>
              <a:t> délku studia, eviduje veškeré osobní údaje, určuje povolání, monitoruje pohyb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984E-E9D3-4617-98AB-B909D5ECCB96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7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r>
              <a:rPr lang="cs-CZ" baseline="0" dirty="0" smtClean="0"/>
              <a:t> 1:</a:t>
            </a:r>
          </a:p>
          <a:p>
            <a:r>
              <a:rPr lang="cs-CZ" baseline="0" dirty="0" smtClean="0"/>
              <a:t>Volná diskuze. Žáci (s pomocí učitele) vysvětlují, jaký vliv na svobodný život člověka mají jednotlivá práva. Zamýšlí se nad důsledky ztráty jednotlivých práv. Uvádí příklady z historie nebo ze světa, kde byla taková práva potlačena.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Aktivita 2:</a:t>
            </a:r>
          </a:p>
          <a:p>
            <a:r>
              <a:rPr lang="cs-CZ" baseline="0" dirty="0" smtClean="0"/>
              <a:t>Samostatná práce. Aktivita typu balon. Žáci si představují práva jako balíčky s pískem, která jsou připoutána k jejich horkovzdušnému balónu. Balón ale klesá a je nutné nějaký balíček shodit, aby neztroskotali. Úkolem je vyškrtnout to, které se jim zdá nejméně potřebné. </a:t>
            </a:r>
          </a:p>
          <a:p>
            <a:r>
              <a:rPr lang="cs-CZ" baseline="0" dirty="0" smtClean="0"/>
              <a:t>Proces se opakuje, až zbydou dvě nebo tři práva, která žáci považují za nejdůležitější.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Otázky k následné diskuzi (v celé třídě nebo menších skupinách):</a:t>
            </a:r>
          </a:p>
          <a:p>
            <a:r>
              <a:rPr lang="cs-CZ" baseline="0" dirty="0" smtClean="0"/>
              <a:t>Co jste vyškrtli jako první, druhé… a proč? </a:t>
            </a:r>
          </a:p>
          <a:p>
            <a:r>
              <a:rPr lang="cs-CZ" baseline="0" dirty="0" smtClean="0"/>
              <a:t>Proč jste zachovali právě tato tři práva?</a:t>
            </a:r>
          </a:p>
          <a:p>
            <a:r>
              <a:rPr lang="cs-CZ" baseline="0" dirty="0" smtClean="0"/>
              <a:t>Jak těžké pro vás bylo rozhodování?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984E-E9D3-4617-98AB-B909D5ECCB96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</a:p>
          <a:p>
            <a:r>
              <a:rPr lang="cs-CZ" dirty="0" smtClean="0"/>
              <a:t>Ohrožení</a:t>
            </a:r>
            <a:r>
              <a:rPr lang="cs-CZ" baseline="0" dirty="0" smtClean="0"/>
              <a:t> života</a:t>
            </a:r>
          </a:p>
          <a:p>
            <a:r>
              <a:rPr lang="cs-CZ" baseline="0" dirty="0" smtClean="0"/>
              <a:t>Platit daně</a:t>
            </a:r>
          </a:p>
          <a:p>
            <a:r>
              <a:rPr lang="cs-CZ" baseline="0" dirty="0" smtClean="0"/>
              <a:t>Platné zákony</a:t>
            </a:r>
          </a:p>
          <a:p>
            <a:r>
              <a:rPr lang="cs-CZ" baseline="0" dirty="0" smtClean="0"/>
              <a:t>Školní docházku</a:t>
            </a:r>
          </a:p>
          <a:p>
            <a:r>
              <a:rPr lang="cs-CZ" baseline="0" dirty="0" smtClean="0"/>
              <a:t>Bránit republiku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984E-E9D3-4617-98AB-B909D5ECCB96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2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984E-E9D3-4617-98AB-B909D5ECCB96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r>
              <a:rPr lang="cs-CZ" baseline="0" dirty="0" smtClean="0"/>
              <a:t> ad 1:</a:t>
            </a:r>
            <a:endParaRPr lang="cs-CZ" baseline="0" dirty="0" smtClean="0"/>
          </a:p>
          <a:p>
            <a:r>
              <a:rPr lang="cs-CZ" baseline="0" dirty="0" smtClean="0"/>
              <a:t>Žáci pracují ve skupinách po 4 a každá má zastávat přidělené stanovisko pro nebo proti evropskému </a:t>
            </a:r>
            <a:r>
              <a:rPr lang="cs-CZ" baseline="0" dirty="0" smtClean="0"/>
              <a:t>občanství </a:t>
            </a:r>
            <a:r>
              <a:rPr lang="cs-CZ" baseline="0" dirty="0" smtClean="0"/>
              <a:t>tak, aby polovina žáků hledala klady a druhá polovina zápory. Poté skupiny představují své argumenty. Jaký je většinový názor? </a:t>
            </a:r>
          </a:p>
          <a:p>
            <a:r>
              <a:rPr lang="cs-CZ" baseline="0" dirty="0" smtClean="0"/>
              <a:t>Po zvážení argumentů žáci hlasují.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93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B4100-63F6-413E-AB0F-905EEB032FFC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0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52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3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7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0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1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3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6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7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19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25.9.2012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57A5DF-1266-40EA-9282-1E66B9DE06C0}" type="slidenum">
              <a:rPr lang="cs-CZ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 a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7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arenR"/>
            </a:pPr>
            <a:r>
              <a:rPr lang="cs-CZ" dirty="0" smtClean="0"/>
              <a:t>V </a:t>
            </a:r>
            <a:r>
              <a:rPr lang="cs-CZ" dirty="0" smtClean="0"/>
              <a:t>souvislosti s evropskou integrací se </a:t>
            </a:r>
            <a:r>
              <a:rPr lang="cs-CZ" dirty="0" smtClean="0"/>
              <a:t>uvažuje nad </a:t>
            </a:r>
            <a:r>
              <a:rPr lang="cs-CZ" dirty="0" smtClean="0"/>
              <a:t>otázkou zavedení evropského občanství namísto občanství jednotlivých států. Jaké má výhody a nevýhody? </a:t>
            </a:r>
            <a:endParaRPr lang="cs-CZ" dirty="0" smtClean="0"/>
          </a:p>
          <a:p>
            <a:pPr marL="633222" indent="-514350">
              <a:buAutoNum type="arabicParenR"/>
            </a:pPr>
            <a:endParaRPr lang="cs-CZ" dirty="0"/>
          </a:p>
          <a:p>
            <a:pPr marL="633222" indent="-514350">
              <a:buAutoNum type="arabicParenR"/>
            </a:pPr>
            <a:r>
              <a:rPr lang="cs-CZ" dirty="0" smtClean="0"/>
              <a:t>Má opravdu každý mít právo na stávku? V souvislosti se stávkou zaměstnanců ve zdravotnictví se často hovoří o pacientech jako rukojmích. Souhlasíte nebo ne?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4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968552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1) Občanem </a:t>
            </a:r>
            <a:r>
              <a:rPr lang="cs-CZ" dirty="0"/>
              <a:t>státu se člověk stane:</a:t>
            </a:r>
          </a:p>
          <a:p>
            <a:pPr marL="118872" indent="0">
              <a:buNone/>
            </a:pPr>
            <a:r>
              <a:rPr lang="cs-CZ" dirty="0"/>
              <a:t>a) početím		b) narozením		c) získáním OP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2) Občanství ČR se cizincům uděluje:</a:t>
            </a:r>
          </a:p>
          <a:p>
            <a:pPr marL="118872" indent="0">
              <a:buNone/>
            </a:pPr>
            <a:r>
              <a:rPr lang="cs-CZ" dirty="0"/>
              <a:t>a) automaticky	b) po 5 letech pobytu     c) na jejich žádost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3) Stát </a:t>
            </a:r>
            <a:r>
              <a:rPr lang="cs-CZ" u="sng" dirty="0"/>
              <a:t>nemůže</a:t>
            </a:r>
            <a:r>
              <a:rPr lang="cs-CZ" dirty="0"/>
              <a:t> občanům určit:</a:t>
            </a:r>
          </a:p>
          <a:p>
            <a:pPr marL="118872" indent="0">
              <a:buNone/>
            </a:pPr>
            <a:r>
              <a:rPr lang="cs-CZ" dirty="0" smtClean="0"/>
              <a:t>a) výši </a:t>
            </a:r>
            <a:r>
              <a:rPr lang="cs-CZ" dirty="0"/>
              <a:t>daní		b) místo pobytu	c) délku vojenské </a:t>
            </a:r>
            <a:r>
              <a:rPr lang="cs-CZ" dirty="0" smtClean="0"/>
              <a:t>služby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4) Mezi základní povinnosti občana </a:t>
            </a:r>
            <a:r>
              <a:rPr lang="cs-CZ" u="sng" dirty="0" smtClean="0"/>
              <a:t>nepatří</a:t>
            </a:r>
            <a:r>
              <a:rPr lang="cs-CZ" dirty="0" smtClean="0"/>
              <a:t>:</a:t>
            </a:r>
          </a:p>
          <a:p>
            <a:pPr marL="118872" indent="0">
              <a:buNone/>
            </a:pPr>
            <a:r>
              <a:rPr lang="cs-CZ" dirty="0" smtClean="0"/>
              <a:t>a) </a:t>
            </a:r>
            <a:r>
              <a:rPr lang="cs-CZ" dirty="0"/>
              <a:t>platit školné</a:t>
            </a:r>
            <a:r>
              <a:rPr lang="cs-CZ" dirty="0" smtClean="0"/>
              <a:t>	b) bránit republiku	c) </a:t>
            </a:r>
            <a:r>
              <a:rPr lang="cs-CZ" dirty="0"/>
              <a:t>dodržovat zákony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5) </a:t>
            </a:r>
            <a:r>
              <a:rPr lang="cs-CZ" dirty="0"/>
              <a:t>Zapojení občanů do dění ve státě nazýváme:</a:t>
            </a:r>
          </a:p>
          <a:p>
            <a:pPr marL="118872" indent="0">
              <a:buNone/>
            </a:pPr>
            <a:r>
              <a:rPr lang="cs-CZ" dirty="0"/>
              <a:t>a) pluralita		b) parcela		c) participace</a:t>
            </a:r>
          </a:p>
          <a:p>
            <a:pPr marL="118872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771800" y="1988840"/>
            <a:ext cx="576064" cy="5040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940152" y="2924944"/>
            <a:ext cx="576064" cy="5040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2798495" y="3789040"/>
            <a:ext cx="576064" cy="5040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23528" y="4725144"/>
            <a:ext cx="576064" cy="5040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652120" y="5661248"/>
            <a:ext cx="576064" cy="5040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sz="1800" dirty="0"/>
              <a:t>DUFEK, Pavel. </a:t>
            </a:r>
            <a:r>
              <a:rPr lang="cs-CZ" sz="1800" i="1" dirty="0"/>
              <a:t>Společenské vědy pro střední školy</a:t>
            </a:r>
            <a:r>
              <a:rPr lang="cs-CZ" sz="1800" dirty="0"/>
              <a:t>. Vyd. 1. Brno: </a:t>
            </a:r>
            <a:r>
              <a:rPr lang="cs-CZ" sz="1800" dirty="0" err="1"/>
              <a:t>Didaktis</a:t>
            </a:r>
            <a:r>
              <a:rPr lang="cs-CZ" sz="1800" dirty="0"/>
              <a:t>, c2010, 87 s. ISBN 978-807-3581-527. </a:t>
            </a:r>
            <a:endParaRPr lang="cs-CZ" sz="1800" dirty="0" smtClean="0"/>
          </a:p>
          <a:p>
            <a:pPr marL="118872" indent="0">
              <a:buNone/>
            </a:pPr>
            <a:endParaRPr lang="cs-CZ" sz="1800" dirty="0" smtClean="0"/>
          </a:p>
          <a:p>
            <a:pPr marL="118872" indent="0">
              <a:buNone/>
            </a:pPr>
            <a:r>
              <a:rPr lang="cs-CZ" sz="1800" dirty="0"/>
              <a:t>EICHLER, Bohuslav, Radovan RYSKA a Vladimír SVOBODA. </a:t>
            </a:r>
            <a:r>
              <a:rPr lang="cs-CZ" sz="1800" i="1" dirty="0"/>
              <a:t>Základy státoprávní teorie, ekonomie a ekonomiky, neformální logiky</a:t>
            </a:r>
            <a:r>
              <a:rPr lang="cs-CZ" sz="1800" dirty="0"/>
              <a:t>: </a:t>
            </a:r>
            <a:r>
              <a:rPr lang="cs-CZ" sz="1800" i="1" dirty="0"/>
              <a:t>základy společenských věd pro střední školy</a:t>
            </a:r>
            <a:r>
              <a:rPr lang="cs-CZ" sz="1800" dirty="0"/>
              <a:t>. 1. vyd. Praha: Fortuna, 1995, 165 s. Základy společenských věd. ISBN 80-716-8240-3. </a:t>
            </a:r>
            <a:endParaRPr lang="cs-CZ" sz="1800" dirty="0" smtClean="0"/>
          </a:p>
          <a:p>
            <a:pPr marL="118872" indent="0">
              <a:buNone/>
            </a:pPr>
            <a:endParaRPr lang="cs-CZ" sz="3700" dirty="0" smtClean="0"/>
          </a:p>
        </p:txBody>
      </p:sp>
    </p:spTree>
    <p:extLst>
      <p:ext uri="{BB962C8B-B14F-4D97-AF65-F5344CB8AC3E}">
        <p14:creationId xmlns:p14="http://schemas.microsoft.com/office/powerpoint/2010/main" val="13465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a občanství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u="sng" dirty="0" smtClean="0"/>
              <a:t>Občan</a:t>
            </a:r>
            <a:r>
              <a:rPr lang="cs-CZ" dirty="0" smtClean="0"/>
              <a:t> je obyvatel státu, stane se jím narozením.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Občan je podřízen mocenským orgánům svého státu.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u="sng" dirty="0"/>
              <a:t>Občanství</a:t>
            </a:r>
            <a:r>
              <a:rPr lang="cs-CZ" dirty="0"/>
              <a:t> je právní vyjádření vztahu mezi jednotlivcem a státem.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Občanství nemůže být nikdo zbaven proti své vůli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Stát ovlivňuje občany v mnoha směrech. Zároveň má i řadu povinností vůči svým občanům.  </a:t>
            </a:r>
            <a:endParaRPr lang="cs-CZ" dirty="0"/>
          </a:p>
          <a:p>
            <a:pPr marL="11887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65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96556"/>
          </a:xfrm>
        </p:spPr>
        <p:txBody>
          <a:bodyPr numCol="2"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Určuje </a:t>
            </a:r>
            <a:r>
              <a:rPr lang="cs-CZ" dirty="0"/>
              <a:t>výši daní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Organizuje vzdělání 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Ovlivňuje délku studia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Eviduje dluhy a pohledávky 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Chrání životní prostředí</a:t>
            </a:r>
            <a:endParaRPr lang="cs-CZ" dirty="0"/>
          </a:p>
          <a:p>
            <a:pPr marL="118872" indent="0">
              <a:lnSpc>
                <a:spcPct val="145000"/>
              </a:lnSpc>
              <a:buNone/>
            </a:pPr>
            <a:r>
              <a:rPr lang="cs-CZ" dirty="0"/>
              <a:t>Eviduje veškeré osobní údaje 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Určuje </a:t>
            </a:r>
            <a:r>
              <a:rPr lang="cs-CZ" dirty="0"/>
              <a:t>podmínky uzavření a </a:t>
            </a:r>
            <a:r>
              <a:rPr lang="cs-CZ" dirty="0" smtClean="0"/>
              <a:t>	rozvedení </a:t>
            </a:r>
            <a:r>
              <a:rPr lang="cs-CZ" dirty="0"/>
              <a:t>manželství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Stará se o bezpečnost občanů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/>
              <a:t>Určuje povolání obyvatel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Řeší sociální problémy 	občanů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Určuje </a:t>
            </a:r>
            <a:r>
              <a:rPr lang="cs-CZ" dirty="0"/>
              <a:t>délku vojenské služby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Vydává povolání do války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Monitoruje  pohyb občanů po 	území republik</a:t>
            </a:r>
            <a:r>
              <a:rPr lang="cs-CZ" sz="2800" dirty="0" smtClean="0"/>
              <a:t>y</a:t>
            </a:r>
          </a:p>
          <a:p>
            <a:pPr marL="118872" indent="0">
              <a:lnSpc>
                <a:spcPct val="145000"/>
              </a:lnSpc>
              <a:buNone/>
            </a:pPr>
            <a:r>
              <a:rPr lang="cs-CZ" dirty="0" smtClean="0"/>
              <a:t>Organizuje zdravotní péči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47667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8F8F8"/>
                </a:solidFill>
              </a:rPr>
              <a:t>Jak stát ovlivňuje své občany ?</a:t>
            </a:r>
          </a:p>
          <a:p>
            <a:endParaRPr lang="cs-CZ" sz="2800" dirty="0">
              <a:solidFill>
                <a:prstClr val="black"/>
              </a:solidFill>
            </a:endParaRPr>
          </a:p>
          <a:p>
            <a:r>
              <a:rPr lang="cs-CZ" sz="2800" dirty="0">
                <a:solidFill>
                  <a:prstClr val="black"/>
                </a:solidFill>
              </a:rPr>
              <a:t>Vyškrtněte 5 tvrzení, která neplatí:</a:t>
            </a:r>
            <a:endParaRPr lang="cs-CZ" sz="1050" dirty="0">
              <a:solidFill>
                <a:prstClr val="black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3212976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67544" y="3645024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19944" y="4653136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572000" y="2420888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572000" y="4797152"/>
            <a:ext cx="40324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788024" y="5301208"/>
            <a:ext cx="360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občanství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2 způsoby získání:</a:t>
            </a:r>
          </a:p>
          <a:p>
            <a:pPr marL="633222" indent="-514350">
              <a:buAutoNum type="arabicParenR"/>
            </a:pPr>
            <a:r>
              <a:rPr lang="cs-CZ" u="sng" dirty="0" smtClean="0"/>
              <a:t>narozením</a:t>
            </a:r>
            <a:r>
              <a:rPr lang="cs-CZ" dirty="0" smtClean="0"/>
              <a:t> – automaticky, pokud je alespoň jeden z rodičů českým státním občanem</a:t>
            </a:r>
          </a:p>
          <a:p>
            <a:pPr marL="633222" indent="-514350">
              <a:buAutoNum type="arabicParenR"/>
            </a:pPr>
            <a:r>
              <a:rPr lang="cs-CZ" u="sng" dirty="0" smtClean="0"/>
              <a:t>na základě žádosti </a:t>
            </a:r>
            <a:r>
              <a:rPr lang="cs-CZ" dirty="0" smtClean="0"/>
              <a:t>– pro cizince, kteří žijí minimálně 5 let na území ČR, nespáchali žádný trestný čin, vzdali se předchozího občanství, prokázali znalost českého jazyka a plní řádné občanské povinnosti.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83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občanů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Občané mají svá </a:t>
            </a:r>
            <a:r>
              <a:rPr lang="cs-CZ" u="sng" dirty="0" smtClean="0"/>
              <a:t>práva</a:t>
            </a:r>
            <a:r>
              <a:rPr lang="cs-CZ" dirty="0" smtClean="0"/>
              <a:t> a </a:t>
            </a:r>
            <a:r>
              <a:rPr lang="cs-CZ" u="sng" dirty="0" smtClean="0"/>
              <a:t>povinnosti</a:t>
            </a:r>
            <a:r>
              <a:rPr lang="cs-CZ" dirty="0" smtClean="0"/>
              <a:t> vůči státu. Zakotveny jsou v Listině základních práv a svobod člověka a v Ústavě ČR.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Mezi základní práva patří například právo na účast ve veřejném politickém životě, právo shromažďovací, petiční nebo na svobodnou volbu povolání.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Základními povinnostmi naopak jsou například splnit povinnou školní docházku, bránit zemi v případě ohrožení nebo dodržovat platné zákony.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11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564904"/>
            <a:ext cx="8352928" cy="4176464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800" dirty="0" smtClean="0"/>
              <a:t>Právo </a:t>
            </a:r>
            <a:r>
              <a:rPr lang="cs-CZ" sz="2800" dirty="0" smtClean="0"/>
              <a:t>svobodně volit</a:t>
            </a:r>
            <a:endParaRPr lang="cs-CZ" sz="2800" dirty="0" smtClean="0"/>
          </a:p>
          <a:p>
            <a:pPr marL="118872" indent="0">
              <a:buNone/>
            </a:pPr>
            <a:r>
              <a:rPr lang="cs-CZ" sz="2800" dirty="0" smtClean="0"/>
              <a:t>Právo sepisovat petice</a:t>
            </a:r>
          </a:p>
          <a:p>
            <a:pPr marL="118872" indent="0">
              <a:buNone/>
            </a:pPr>
            <a:r>
              <a:rPr lang="cs-CZ" sz="2800" dirty="0" smtClean="0"/>
              <a:t>Právo </a:t>
            </a:r>
            <a:r>
              <a:rPr lang="cs-CZ" sz="2800" dirty="0" smtClean="0"/>
              <a:t>účastnit </a:t>
            </a:r>
            <a:r>
              <a:rPr lang="cs-CZ" sz="2800" dirty="0" smtClean="0"/>
              <a:t>se </a:t>
            </a:r>
            <a:r>
              <a:rPr lang="cs-CZ" sz="2800" dirty="0" smtClean="0"/>
              <a:t>demonstrací</a:t>
            </a:r>
            <a:endParaRPr lang="cs-CZ" sz="2800" dirty="0" smtClean="0"/>
          </a:p>
          <a:p>
            <a:pPr marL="118872" indent="0">
              <a:buNone/>
            </a:pPr>
            <a:r>
              <a:rPr lang="cs-CZ" sz="2800" dirty="0" smtClean="0"/>
              <a:t>Právo vybrat si svobodně své povolání</a:t>
            </a:r>
          </a:p>
          <a:p>
            <a:pPr marL="118872" indent="0">
              <a:buNone/>
            </a:pPr>
            <a:r>
              <a:rPr lang="cs-CZ" sz="2800" dirty="0" smtClean="0"/>
              <a:t>Právo volně podnikat</a:t>
            </a:r>
            <a:endParaRPr lang="cs-CZ" sz="2800" dirty="0" smtClean="0"/>
          </a:p>
          <a:p>
            <a:pPr marL="118872" indent="0">
              <a:buNone/>
            </a:pPr>
            <a:r>
              <a:rPr lang="cs-CZ" sz="2800" dirty="0" smtClean="0"/>
              <a:t>Právo </a:t>
            </a:r>
            <a:r>
              <a:rPr lang="cs-CZ" sz="2800" dirty="0" smtClean="0"/>
              <a:t>jít do stávky</a:t>
            </a:r>
            <a:endParaRPr lang="cs-CZ" sz="2800" dirty="0" smtClean="0"/>
          </a:p>
          <a:p>
            <a:pPr marL="118872" indent="0">
              <a:buNone/>
            </a:pPr>
            <a:r>
              <a:rPr lang="cs-CZ" sz="2800" dirty="0" smtClean="0"/>
              <a:t>Právo na zabezpečení ve hmotné nouzi</a:t>
            </a:r>
          </a:p>
          <a:p>
            <a:pPr marL="118872" indent="0">
              <a:buNone/>
            </a:pPr>
            <a:r>
              <a:rPr lang="cs-CZ" sz="2800" dirty="0" smtClean="0"/>
              <a:t>Právo na </a:t>
            </a:r>
            <a:r>
              <a:rPr lang="cs-CZ" sz="2800" dirty="0" smtClean="0"/>
              <a:t>ochranu dětí a mladistvých</a:t>
            </a:r>
            <a:endParaRPr lang="cs-CZ" sz="2800" dirty="0" smtClean="0"/>
          </a:p>
          <a:p>
            <a:pPr marL="118872" indent="0">
              <a:buNone/>
            </a:pPr>
            <a:r>
              <a:rPr lang="cs-CZ" sz="2800" dirty="0" smtClean="0"/>
              <a:t>Právo na spravedlivou odměnu za práci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476672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8F8F8"/>
                </a:solidFill>
              </a:rPr>
              <a:t>Která práva jsou pro mě důležitá?</a:t>
            </a:r>
            <a:endParaRPr lang="cs-CZ" sz="4000" dirty="0">
              <a:solidFill>
                <a:srgbClr val="F8F8F8"/>
              </a:solidFill>
            </a:endParaRPr>
          </a:p>
          <a:p>
            <a:endParaRPr lang="cs-CZ" sz="2800" dirty="0">
              <a:solidFill>
                <a:prstClr val="black"/>
              </a:solidFill>
            </a:endParaRPr>
          </a:p>
          <a:p>
            <a:r>
              <a:rPr lang="cs-CZ" sz="2400" dirty="0">
                <a:solidFill>
                  <a:prstClr val="black"/>
                </a:solidFill>
              </a:rPr>
              <a:t>Zamyslete se nad následujícími právy občanů. Která se vám zdají důležitá a která zbytečná?</a:t>
            </a:r>
            <a:endParaRPr lang="cs-CZ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628" y="3212976"/>
            <a:ext cx="8179820" cy="3309994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Povinnost pomoct </a:t>
            </a:r>
            <a:r>
              <a:rPr lang="cs-CZ" dirty="0" smtClean="0"/>
              <a:t>člověku v ……….. života</a:t>
            </a:r>
          </a:p>
          <a:p>
            <a:pPr marL="118872" indent="0">
              <a:buNone/>
            </a:pPr>
            <a:r>
              <a:rPr lang="cs-CZ" dirty="0" smtClean="0"/>
              <a:t>Povinnost ……………….daně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Povinnost dodržovat platné </a:t>
            </a:r>
            <a:r>
              <a:rPr lang="cs-CZ" dirty="0" smtClean="0"/>
              <a:t>……………….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Povinnost splnit povinnou </a:t>
            </a:r>
            <a:r>
              <a:rPr lang="cs-CZ" dirty="0" smtClean="0"/>
              <a:t>……………. docházku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Povinnost </a:t>
            </a:r>
            <a:r>
              <a:rPr lang="cs-CZ" dirty="0" smtClean="0"/>
              <a:t>………….republiku </a:t>
            </a:r>
            <a:r>
              <a:rPr lang="cs-CZ" dirty="0" smtClean="0"/>
              <a:t>v případě ohrožení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476672"/>
            <a:ext cx="871296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8F8F8"/>
                </a:solidFill>
              </a:rPr>
              <a:t>Jaké mám povinnosti?</a:t>
            </a:r>
            <a:endParaRPr lang="cs-CZ" sz="4000" dirty="0">
              <a:solidFill>
                <a:srgbClr val="F8F8F8"/>
              </a:solidFill>
            </a:endParaRPr>
          </a:p>
          <a:p>
            <a:endParaRPr lang="cs-CZ" sz="2800" dirty="0">
              <a:solidFill>
                <a:prstClr val="black"/>
              </a:solidFill>
            </a:endParaRPr>
          </a:p>
          <a:p>
            <a:r>
              <a:rPr lang="cs-CZ" sz="2400" dirty="0">
                <a:solidFill>
                  <a:prstClr val="black"/>
                </a:solidFill>
              </a:rPr>
              <a:t>Doplňte chybějící slova v povinnostech občanů vůči státu:</a:t>
            </a:r>
          </a:p>
          <a:p>
            <a:endParaRPr lang="cs-CZ" sz="2400" dirty="0">
              <a:solidFill>
                <a:prstClr val="black"/>
              </a:solidFill>
            </a:endParaRPr>
          </a:p>
          <a:p>
            <a:r>
              <a:rPr lang="cs-CZ" sz="2400" cap="all" dirty="0">
                <a:solidFill>
                  <a:prstClr val="black"/>
                </a:solidFill>
              </a:rPr>
              <a:t>bránit 	ohrožení	platit	školní</a:t>
            </a:r>
            <a:r>
              <a:rPr lang="cs-CZ" sz="2400" cap="all" dirty="0">
                <a:solidFill>
                  <a:prstClr val="black"/>
                </a:solidFill>
              </a:rPr>
              <a:t>	</a:t>
            </a:r>
            <a:r>
              <a:rPr lang="cs-CZ" sz="2400" cap="all" dirty="0">
                <a:solidFill>
                  <a:prstClr val="black"/>
                </a:solidFill>
              </a:rPr>
              <a:t>zákony</a:t>
            </a:r>
            <a:r>
              <a:rPr lang="cs-CZ" sz="2400" dirty="0">
                <a:solidFill>
                  <a:prstClr val="black"/>
                </a:solidFill>
              </a:rPr>
              <a:t>	</a:t>
            </a:r>
            <a:endParaRPr lang="cs-CZ" sz="1000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2111448"/>
            <a:ext cx="871296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Politická participace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Politická participace je zapojení občanů do dění ve státě (do věcí veřejných) a účast na správě státu. Jsou to aktivity jedinců, které se snaží ovlivnit politiku.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Participaci dělíme na konvenční a nekonvenční. </a:t>
            </a:r>
          </a:p>
        </p:txBody>
      </p:sp>
    </p:spTree>
    <p:extLst>
      <p:ext uri="{BB962C8B-B14F-4D97-AF65-F5344CB8AC3E}">
        <p14:creationId xmlns:p14="http://schemas.microsoft.com/office/powerpoint/2010/main" val="777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3"/>
          </a:xfrm>
        </p:spPr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cs-CZ" dirty="0" smtClean="0"/>
              <a:t>1) </a:t>
            </a:r>
            <a:r>
              <a:rPr lang="cs-CZ" u="sng" dirty="0" smtClean="0"/>
              <a:t>Konvenční participace </a:t>
            </a:r>
            <a:r>
              <a:rPr lang="cs-CZ" dirty="0" smtClean="0"/>
              <a:t>je obvyklé </a:t>
            </a:r>
            <a:r>
              <a:rPr lang="cs-CZ" dirty="0" smtClean="0"/>
              <a:t>zapojení občanů do dění v </a:t>
            </a:r>
            <a:r>
              <a:rPr lang="cs-CZ" dirty="0" smtClean="0"/>
              <a:t>politice, například:</a:t>
            </a:r>
            <a:endParaRPr lang="cs-CZ" dirty="0" smtClean="0"/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Účast </a:t>
            </a:r>
            <a:r>
              <a:rPr lang="cs-CZ" dirty="0" smtClean="0"/>
              <a:t>ve volbách</a:t>
            </a:r>
          </a:p>
          <a:p>
            <a:pPr marL="118872" indent="0">
              <a:buNone/>
            </a:pPr>
            <a:r>
              <a:rPr lang="cs-CZ" dirty="0" smtClean="0"/>
              <a:t>	Účast </a:t>
            </a:r>
            <a:r>
              <a:rPr lang="cs-CZ" dirty="0" smtClean="0"/>
              <a:t>v referendu</a:t>
            </a:r>
          </a:p>
          <a:p>
            <a:pPr marL="118872" indent="0">
              <a:buNone/>
            </a:pPr>
            <a:r>
              <a:rPr lang="cs-CZ" dirty="0" smtClean="0"/>
              <a:t>	Sepisování </a:t>
            </a:r>
            <a:r>
              <a:rPr lang="cs-CZ" dirty="0" smtClean="0"/>
              <a:t>petic</a:t>
            </a:r>
          </a:p>
          <a:p>
            <a:pPr marL="118872" indent="0">
              <a:buNone/>
            </a:pPr>
            <a:r>
              <a:rPr lang="cs-CZ" dirty="0" smtClean="0"/>
              <a:t>	Zakládání </a:t>
            </a:r>
            <a:r>
              <a:rPr lang="cs-CZ" dirty="0" smtClean="0"/>
              <a:t>občanských sdružení</a:t>
            </a:r>
          </a:p>
          <a:p>
            <a:pPr marL="118872" indent="0">
              <a:buNone/>
            </a:pPr>
            <a:r>
              <a:rPr lang="cs-CZ" dirty="0" smtClean="0"/>
              <a:t>	Vstup </a:t>
            </a:r>
            <a:r>
              <a:rPr lang="cs-CZ" dirty="0" smtClean="0"/>
              <a:t>do politické strany</a:t>
            </a:r>
          </a:p>
          <a:p>
            <a:pPr marL="118872" indent="0">
              <a:buNone/>
            </a:pPr>
            <a:r>
              <a:rPr lang="cs-CZ" dirty="0" smtClean="0"/>
              <a:t>	Účast </a:t>
            </a:r>
            <a:r>
              <a:rPr lang="cs-CZ" dirty="0" smtClean="0"/>
              <a:t>na </a:t>
            </a:r>
            <a:r>
              <a:rPr lang="cs-CZ" dirty="0" smtClean="0"/>
              <a:t>demonstraci</a:t>
            </a:r>
          </a:p>
          <a:p>
            <a:pPr marL="118872" indent="0">
              <a:buNone/>
            </a:pPr>
            <a:r>
              <a:rPr lang="cs-CZ" dirty="0" smtClean="0"/>
              <a:t>2) </a:t>
            </a:r>
            <a:r>
              <a:rPr lang="cs-CZ" u="sng" dirty="0"/>
              <a:t>Nekonvenční participace </a:t>
            </a:r>
            <a:r>
              <a:rPr lang="cs-CZ" dirty="0" smtClean="0"/>
              <a:t>využívá </a:t>
            </a:r>
            <a:r>
              <a:rPr lang="cs-CZ" dirty="0"/>
              <a:t>prostředků, které jsou na hranici </a:t>
            </a:r>
            <a:r>
              <a:rPr lang="cs-CZ" dirty="0" smtClean="0"/>
              <a:t>zákona, například 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	Účast </a:t>
            </a:r>
            <a:r>
              <a:rPr lang="cs-CZ" dirty="0"/>
              <a:t>na </a:t>
            </a:r>
            <a:r>
              <a:rPr lang="cs-CZ" dirty="0" smtClean="0"/>
              <a:t>nezákonných stávkách </a:t>
            </a:r>
            <a:r>
              <a:rPr lang="cs-CZ" dirty="0"/>
              <a:t>a </a:t>
            </a:r>
            <a:r>
              <a:rPr lang="cs-CZ" dirty="0" smtClean="0"/>
              <a:t>	demonstracích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90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842</Words>
  <Application>Microsoft Office PowerPoint</Application>
  <PresentationFormat>Předvádění na obrazovce (4:3)</PresentationFormat>
  <Paragraphs>131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Občan a stát</vt:lpstr>
      <vt:lpstr>Občan a občanství</vt:lpstr>
      <vt:lpstr>Prezentace aplikace PowerPoint</vt:lpstr>
      <vt:lpstr>Státní občanství ČR</vt:lpstr>
      <vt:lpstr>Práva a povinnosti občanů</vt:lpstr>
      <vt:lpstr>Prezentace aplikace PowerPoint</vt:lpstr>
      <vt:lpstr>Prezentace aplikace PowerPoint</vt:lpstr>
      <vt:lpstr>Politická participace</vt:lpstr>
      <vt:lpstr>Prezentace aplikace PowerPoint</vt:lpstr>
      <vt:lpstr>K zamyšlení</vt:lpstr>
      <vt:lpstr>Kvíz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stát</dc:title>
  <dc:creator>Jarca</dc:creator>
  <cp:lastModifiedBy>Jarca</cp:lastModifiedBy>
  <cp:revision>3</cp:revision>
  <dcterms:created xsi:type="dcterms:W3CDTF">2012-09-25T17:07:30Z</dcterms:created>
  <dcterms:modified xsi:type="dcterms:W3CDTF">2012-09-25T17:37:31Z</dcterms:modified>
</cp:coreProperties>
</file>