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672" autoAdjust="0"/>
  </p:normalViewPr>
  <p:slideViewPr>
    <p:cSldViewPr>
      <p:cViewPr varScale="1">
        <p:scale>
          <a:sx n="62" d="100"/>
          <a:sy n="62" d="100"/>
        </p:scale>
        <p:origin x="-7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C0E4B-0222-4F2F-A8DC-950AFE5575FE}" type="datetimeFigureOut">
              <a:rPr lang="cs-CZ" smtClean="0"/>
              <a:t>25.9.2012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184FD-B9C1-4633-92B1-F585D1E03D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8706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Tato prezentace je</a:t>
            </a:r>
            <a:r>
              <a:rPr lang="cs-CZ" baseline="0" dirty="0" smtClean="0"/>
              <a:t> zaměřena na uvedení pojmů osobnost člověka z hlediska psychologie. Žáci se seznámí s faktory, které ovlivňují osobnost člověka a rozliší jejich příklady, seznámí se různými pojetími termínu osobnost i s různým členěním. 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84FD-B9C1-4633-92B1-F585D1E03D7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3284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E7C38-B32E-48FE-AD21-62127197A2EB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7066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Brainstorming. </a:t>
            </a:r>
          </a:p>
          <a:p>
            <a:r>
              <a:rPr lang="cs-CZ" dirty="0" smtClean="0"/>
              <a:t>Otázky: </a:t>
            </a:r>
          </a:p>
          <a:p>
            <a:r>
              <a:rPr lang="cs-CZ" dirty="0" smtClean="0"/>
              <a:t>Jak</a:t>
            </a:r>
            <a:r>
              <a:rPr lang="cs-CZ" baseline="0" dirty="0" smtClean="0"/>
              <a:t> chápeme pojem osobnost? Kdo je osobnost</a:t>
            </a:r>
            <a:r>
              <a:rPr lang="cs-CZ" baseline="0" dirty="0" smtClean="0"/>
              <a:t>?</a:t>
            </a:r>
          </a:p>
          <a:p>
            <a:endParaRPr lang="cs-CZ" baseline="0" dirty="0" smtClean="0"/>
          </a:p>
          <a:p>
            <a:r>
              <a:rPr lang="cs-CZ" baseline="0" dirty="0" smtClean="0"/>
              <a:t>Zdroje obrázků:</a:t>
            </a:r>
          </a:p>
          <a:p>
            <a:r>
              <a:rPr lang="cs-CZ" dirty="0" smtClean="0"/>
              <a:t>YOHE, Matthew. </a:t>
            </a:r>
            <a:r>
              <a:rPr lang="cs-CZ" i="1" dirty="0" smtClean="0"/>
              <a:t>Wikipedia.com</a:t>
            </a:r>
            <a:r>
              <a:rPr lang="cs-CZ" dirty="0" smtClean="0"/>
              <a:t> [online]. [cit. 25.9.2012]. Dostupný na WWW: &lt;http://en.wikipedia.org/wiki/File:Steve_Jobs_Headshot_2010-CROP.jpg&gt;. </a:t>
            </a:r>
          </a:p>
          <a:p>
            <a:r>
              <a:rPr lang="cs-CZ" dirty="0" smtClean="0"/>
              <a:t>GALUZZI, </a:t>
            </a:r>
            <a:r>
              <a:rPr lang="cs-CZ" dirty="0" err="1" smtClean="0"/>
              <a:t>Luca</a:t>
            </a:r>
            <a:r>
              <a:rPr lang="cs-CZ" dirty="0" smtClean="0"/>
              <a:t>. </a:t>
            </a:r>
            <a:r>
              <a:rPr lang="cs-CZ" i="1" dirty="0" smtClean="0"/>
              <a:t>Wikipedia.com</a:t>
            </a:r>
            <a:r>
              <a:rPr lang="cs-CZ" dirty="0" smtClean="0"/>
              <a:t> [online]. [cit. 25.9.2012]. Dostupný na WWW: &lt;http://en.wikipedia.org/wiki/File:Dalai_Lama_1430_Luca_Galuzzi_2007crop.jpg&gt;. </a:t>
            </a:r>
          </a:p>
          <a:p>
            <a:r>
              <a:rPr lang="cs-CZ" dirty="0" smtClean="0"/>
              <a:t>NOVÁK, Petr. </a:t>
            </a:r>
            <a:r>
              <a:rPr lang="cs-CZ" i="1" dirty="0" smtClean="0"/>
              <a:t>Wikipedia.com</a:t>
            </a:r>
            <a:r>
              <a:rPr lang="cs-CZ" dirty="0" smtClean="0"/>
              <a:t> [online]. [cit. 25.9.2012]. Dostupný na WWW: &lt;http://en.wikipedia.org/wiki/</a:t>
            </a:r>
            <a:r>
              <a:rPr lang="cs-CZ" dirty="0" err="1" smtClean="0"/>
              <a:t>File:Barbora_Spotakova.jpg</a:t>
            </a:r>
            <a:r>
              <a:rPr lang="cs-CZ" dirty="0" smtClean="0"/>
              <a:t>&gt;. </a:t>
            </a:r>
          </a:p>
          <a:p>
            <a:r>
              <a:rPr lang="cs-CZ" dirty="0" smtClean="0"/>
              <a:t>AUTOR NEZNÁMÝ.. </a:t>
            </a:r>
            <a:r>
              <a:rPr lang="cs-CZ" i="1" dirty="0" smtClean="0"/>
              <a:t>Wikipedia.com</a:t>
            </a:r>
            <a:r>
              <a:rPr lang="cs-CZ" dirty="0" smtClean="0"/>
              <a:t> [online]. [cit. 25.9.2012]. Dostupný na WWW: &lt;http://en.wikipedia.org/wiki/File:OzzyChangingHands02-20-2010.jpg&gt;. </a:t>
            </a:r>
          </a:p>
          <a:p>
            <a:r>
              <a:rPr lang="cs-CZ" dirty="0" smtClean="0"/>
              <a:t>AUTOR NEZNÁMÝ.. </a:t>
            </a:r>
            <a:r>
              <a:rPr lang="cs-CZ" i="1" dirty="0" smtClean="0"/>
              <a:t>Wikipedia.com</a:t>
            </a:r>
            <a:r>
              <a:rPr lang="cs-CZ" dirty="0" smtClean="0"/>
              <a:t> [online]. [cit. 25.9.2012]. Dostupný na WWW: &lt;http://en.wikipedia.org/wiki/</a:t>
            </a:r>
            <a:r>
              <a:rPr lang="cs-CZ" dirty="0" err="1" smtClean="0"/>
              <a:t>File:Vhavel.jpg</a:t>
            </a:r>
            <a:r>
              <a:rPr lang="cs-CZ" dirty="0" smtClean="0"/>
              <a:t>&gt;. </a:t>
            </a:r>
          </a:p>
          <a:p>
            <a:r>
              <a:rPr lang="cs-CZ" dirty="0" smtClean="0"/>
              <a:t>AUTOR NEZNÁMÝ. </a:t>
            </a:r>
            <a:r>
              <a:rPr lang="cs-CZ" i="1" dirty="0" smtClean="0"/>
              <a:t>Wikipedia.com</a:t>
            </a:r>
            <a:r>
              <a:rPr lang="cs-CZ" dirty="0" smtClean="0"/>
              <a:t> [online]. [cit. 25.9.2012]. Dostupný na WWW: &lt;http://en.wikipedia.org/wiki/File:Stephen_Hawking_050506.jpg&gt;.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E7C38-B32E-48FE-AD21-62127197A2EB}" type="slidenum">
              <a:rPr lang="cs-CZ" smtClean="0">
                <a:solidFill>
                  <a:prstClr val="black"/>
                </a:solidFill>
              </a:rPr>
              <a:pPr/>
              <a:t>2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86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Aktivita:</a:t>
            </a:r>
            <a:r>
              <a:rPr lang="cs-CZ" baseline="0" dirty="0" smtClean="0"/>
              <a:t> </a:t>
            </a:r>
          </a:p>
          <a:p>
            <a:r>
              <a:rPr lang="cs-CZ" baseline="0" dirty="0" smtClean="0"/>
              <a:t>Žáci pracují ve skupinách po 3-4, diskutují nad možnými odpověďmi. Pro své tvrzení musí najít aspoň tři argumenty. </a:t>
            </a:r>
          </a:p>
          <a:p>
            <a:endParaRPr lang="cs-CZ" dirty="0" smtClean="0"/>
          </a:p>
          <a:p>
            <a:r>
              <a:rPr lang="cs-CZ" dirty="0" smtClean="0"/>
              <a:t>Řešení:</a:t>
            </a:r>
          </a:p>
          <a:p>
            <a:pPr marL="228600" indent="-228600">
              <a:buAutoNum type="arabicParenR"/>
            </a:pPr>
            <a:r>
              <a:rPr lang="cs-CZ" dirty="0" smtClean="0"/>
              <a:t>Ve 3</a:t>
            </a:r>
            <a:r>
              <a:rPr lang="cs-CZ" baseline="0" dirty="0" smtClean="0"/>
              <a:t> letech – vzniká vědomí vlastního já (co jsem já a co ostatní) a vůle (já chci)</a:t>
            </a:r>
          </a:p>
          <a:p>
            <a:pPr marL="228600" indent="-228600">
              <a:buAutoNum type="arabicParenR"/>
            </a:pPr>
            <a:r>
              <a:rPr lang="cs-CZ" baseline="0" dirty="0" smtClean="0"/>
              <a:t>v dětství – velký vliv výchovných chyb v dětství na rozvoj osobnosti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Zdroj obrázků: Galerie MS Office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E7C38-B32E-48FE-AD21-62127197A2EB}" type="slidenum">
              <a:rPr lang="cs-CZ" smtClean="0">
                <a:solidFill>
                  <a:prstClr val="black"/>
                </a:solidFill>
              </a:rPr>
              <a:pPr/>
              <a:t>4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50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Řešení: </a:t>
            </a:r>
          </a:p>
          <a:p>
            <a:r>
              <a:rPr lang="cs-CZ" dirty="0" smtClean="0"/>
              <a:t>Biologické – vzteklost,</a:t>
            </a:r>
            <a:r>
              <a:rPr lang="cs-CZ" baseline="0" dirty="0" smtClean="0"/>
              <a:t> hudební sluch, klidné jednání, uzavřenost, pracovitost, </a:t>
            </a:r>
            <a:endParaRPr lang="cs-CZ" dirty="0" smtClean="0"/>
          </a:p>
          <a:p>
            <a:r>
              <a:rPr lang="cs-CZ" dirty="0" smtClean="0"/>
              <a:t>Sociální</a:t>
            </a:r>
            <a:r>
              <a:rPr lang="cs-CZ" baseline="0" dirty="0" smtClean="0"/>
              <a:t> – lenost (charakter), znalost angličtiny, otec alkoholik, smysl pro řád, sportovně založená rodina</a:t>
            </a:r>
          </a:p>
          <a:p>
            <a:r>
              <a:rPr lang="cs-CZ" baseline="0" dirty="0" smtClean="0"/>
              <a:t>Kulturní – víra v Boha, lhaní, zodpovědnost, krádeže, poslušnost</a:t>
            </a:r>
          </a:p>
          <a:p>
            <a:endParaRPr lang="cs-CZ" baseline="0" dirty="0" smtClean="0"/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Zdroj obrázků: Galerie MS Office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E7C38-B32E-48FE-AD21-62127197A2EB}" type="slidenum">
              <a:rPr lang="cs-CZ" smtClean="0">
                <a:solidFill>
                  <a:prstClr val="black"/>
                </a:solidFill>
              </a:rPr>
              <a:pPr/>
              <a:t>6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03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Poznámka:</a:t>
            </a:r>
            <a:r>
              <a:rPr lang="cs-CZ" baseline="0" dirty="0" smtClean="0"/>
              <a:t> </a:t>
            </a:r>
          </a:p>
          <a:p>
            <a:r>
              <a:rPr lang="cs-CZ" baseline="0" dirty="0" smtClean="0"/>
              <a:t>Otázky v úkolu jsou příklady stereotypů.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E7C38-B32E-48FE-AD21-62127197A2EB}" type="slidenum">
              <a:rPr lang="cs-CZ" smtClean="0">
                <a:solidFill>
                  <a:prstClr val="black"/>
                </a:solidFill>
              </a:rPr>
              <a:pPr/>
              <a:t>7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897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Poznámka:</a:t>
            </a:r>
            <a:r>
              <a:rPr lang="cs-CZ" baseline="0" dirty="0" smtClean="0"/>
              <a:t> </a:t>
            </a:r>
          </a:p>
          <a:p>
            <a:r>
              <a:rPr lang="cs-CZ" baseline="0" dirty="0" smtClean="0"/>
              <a:t>Pyknik má spíše větší objem břicha a hrudníku, obtloustlejší postavu. Může mít spíše sklony k maniodepresivním poruchám. </a:t>
            </a:r>
          </a:p>
          <a:p>
            <a:r>
              <a:rPr lang="cs-CZ" baseline="0" dirty="0" smtClean="0"/>
              <a:t>Atlet je typický robustní postavou s nadměrně vyvinutou svalovou hmotou. Většinou jsou náchylní k psychickým poruchám. </a:t>
            </a:r>
          </a:p>
          <a:p>
            <a:r>
              <a:rPr lang="cs-CZ" dirty="0" smtClean="0"/>
              <a:t>Astenický typ má štíhlejší,</a:t>
            </a:r>
            <a:r>
              <a:rPr lang="cs-CZ" baseline="0" dirty="0" smtClean="0"/>
              <a:t> vyšší postavu. Mají sklon ke schizofrenním poruchám. </a:t>
            </a:r>
          </a:p>
          <a:p>
            <a:endParaRPr lang="cs-CZ" baseline="0" dirty="0" smtClean="0"/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Zdroj obrázků: Galerie MS Office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E7C38-B32E-48FE-AD21-62127197A2EB}" type="slidenum">
              <a:rPr lang="cs-CZ" smtClean="0">
                <a:solidFill>
                  <a:prstClr val="black"/>
                </a:solidFill>
              </a:rPr>
              <a:pPr/>
              <a:t>8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99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Poznámka:</a:t>
            </a:r>
            <a:r>
              <a:rPr lang="cs-CZ" baseline="0" dirty="0" smtClean="0"/>
              <a:t> </a:t>
            </a:r>
          </a:p>
          <a:p>
            <a:r>
              <a:rPr lang="cs-CZ" baseline="0" dirty="0" smtClean="0"/>
              <a:t>Pyknik má spíše větší objem břicha a hrudníku, obtloustlejší postavu. Může mít spíše sklony k maniodepresivním poruchám. </a:t>
            </a:r>
          </a:p>
          <a:p>
            <a:r>
              <a:rPr lang="cs-CZ" baseline="0" dirty="0" smtClean="0"/>
              <a:t>Atlet je typický robustní postavou s nadměrně vyvinutou svalovou hmotou. Většinou jsou náchylní k psychickým poruchám. </a:t>
            </a:r>
          </a:p>
          <a:p>
            <a:r>
              <a:rPr lang="cs-CZ" dirty="0" smtClean="0"/>
              <a:t>Astenický typ má štíhlejší,</a:t>
            </a:r>
            <a:r>
              <a:rPr lang="cs-CZ" baseline="0" dirty="0" smtClean="0"/>
              <a:t> vyšší postavu. Mají sklon ke schizofrenním poruchám. </a:t>
            </a:r>
            <a:endParaRPr lang="cs-CZ" dirty="0" smtClean="0"/>
          </a:p>
          <a:p>
            <a:endParaRPr lang="cs-CZ" dirty="0" smtClean="0"/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Zdroj obrázků: Galerie MS Office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E7C38-B32E-48FE-AD21-62127197A2EB}" type="slidenum">
              <a:rPr lang="cs-CZ" smtClean="0">
                <a:solidFill>
                  <a:prstClr val="black"/>
                </a:solidFill>
              </a:rPr>
              <a:pPr/>
              <a:t>9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424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E7C38-B32E-48FE-AD21-62127197A2EB}" type="slidenum">
              <a:rPr lang="cs-CZ" smtClean="0">
                <a:solidFill>
                  <a:prstClr val="black"/>
                </a:solidFill>
              </a:rPr>
              <a:pPr/>
              <a:t>10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061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Poznámka:</a:t>
            </a:r>
          </a:p>
          <a:p>
            <a:r>
              <a:rPr lang="cs-CZ" dirty="0" smtClean="0"/>
              <a:t>Test typologie</a:t>
            </a:r>
            <a:r>
              <a:rPr lang="cs-CZ" baseline="0" dirty="0" smtClean="0"/>
              <a:t> osobnosti je v angličtině. </a:t>
            </a:r>
          </a:p>
          <a:p>
            <a:endParaRPr lang="cs-CZ" baseline="0" dirty="0" smtClean="0"/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Zdroj obrázků: Galerie MS Office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E7C38-B32E-48FE-AD21-62127197A2EB}" type="slidenum">
              <a:rPr lang="cs-CZ" smtClean="0">
                <a:solidFill>
                  <a:prstClr val="black"/>
                </a:solidFill>
              </a:rPr>
              <a:pPr/>
              <a:t>11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138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E7DEC9"/>
                </a:solidFill>
              </a:rPr>
              <a:pPr/>
              <a:t>25.9.2012</a:t>
            </a:fld>
            <a:endParaRPr lang="cs-CZ">
              <a:solidFill>
                <a:srgbClr val="E7DE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E7DE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E7DEC9"/>
                </a:solidFill>
              </a:rPr>
              <a:pPr/>
              <a:t>‹#›</a:t>
            </a:fld>
            <a:endParaRPr lang="cs-CZ">
              <a:solidFill>
                <a:srgbClr val="E7DEC9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433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E7DEC9"/>
                </a:solidFill>
              </a:rPr>
              <a:pPr/>
              <a:t>25.9.2012</a:t>
            </a:fld>
            <a:endParaRPr lang="cs-CZ">
              <a:solidFill>
                <a:srgbClr val="E7DE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E7DE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E7DEC9"/>
                </a:solidFill>
              </a:rPr>
              <a:pPr/>
              <a:t>‹#›</a:t>
            </a:fld>
            <a:endParaRPr lang="cs-CZ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54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E7DEC9"/>
                </a:solidFill>
              </a:rPr>
              <a:pPr/>
              <a:t>25.9.2012</a:t>
            </a:fld>
            <a:endParaRPr lang="cs-CZ">
              <a:solidFill>
                <a:srgbClr val="E7DE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E7DE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E7DEC9"/>
                </a:solidFill>
              </a:rPr>
              <a:pPr/>
              <a:t>‹#›</a:t>
            </a:fld>
            <a:endParaRPr lang="cs-CZ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5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E7DEC9"/>
                </a:solidFill>
              </a:rPr>
              <a:pPr/>
              <a:t>25.9.2012</a:t>
            </a:fld>
            <a:endParaRPr lang="cs-CZ">
              <a:solidFill>
                <a:srgbClr val="E7DE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E7DE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E7DEC9"/>
                </a:solidFill>
              </a:rPr>
              <a:pPr/>
              <a:t>‹#›</a:t>
            </a:fld>
            <a:endParaRPr lang="cs-CZ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914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4F271C"/>
                </a:solidFill>
              </a:rPr>
              <a:pPr/>
              <a:t>25.9.2012</a:t>
            </a:fld>
            <a:endParaRPr lang="cs-CZ">
              <a:solidFill>
                <a:srgbClr val="4F271C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4F271C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4F271C"/>
                </a:solidFill>
              </a:rPr>
              <a:pPr/>
              <a:t>‹#›</a:t>
            </a:fld>
            <a:endParaRPr lang="cs-CZ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734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E7DEC9"/>
                </a:solidFill>
              </a:rPr>
              <a:pPr/>
              <a:t>25.9.2012</a:t>
            </a:fld>
            <a:endParaRPr lang="cs-CZ">
              <a:solidFill>
                <a:srgbClr val="E7DE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E7DE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E7DEC9"/>
                </a:solidFill>
              </a:rPr>
              <a:pPr/>
              <a:t>‹#›</a:t>
            </a:fld>
            <a:endParaRPr lang="cs-CZ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45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E7DEC9"/>
                </a:solidFill>
              </a:rPr>
              <a:pPr/>
              <a:t>25.9.2012</a:t>
            </a:fld>
            <a:endParaRPr lang="cs-CZ">
              <a:solidFill>
                <a:srgbClr val="E7DEC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E7DEC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E7DEC9"/>
                </a:solidFill>
              </a:rPr>
              <a:pPr/>
              <a:t>‹#›</a:t>
            </a:fld>
            <a:endParaRPr lang="cs-CZ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77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E7DEC9"/>
                </a:solidFill>
              </a:rPr>
              <a:pPr/>
              <a:t>25.9.2012</a:t>
            </a:fld>
            <a:endParaRPr lang="cs-CZ">
              <a:solidFill>
                <a:srgbClr val="E7DEC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E7DEC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E7DEC9"/>
                </a:solidFill>
              </a:rPr>
              <a:pPr/>
              <a:t>‹#›</a:t>
            </a:fld>
            <a:endParaRPr lang="cs-CZ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912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E7DEC9"/>
                </a:solidFill>
              </a:rPr>
              <a:pPr/>
              <a:t>25.9.2012</a:t>
            </a:fld>
            <a:endParaRPr lang="cs-CZ">
              <a:solidFill>
                <a:srgbClr val="E7DEC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E7DEC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E7DEC9"/>
                </a:solidFill>
              </a:rPr>
              <a:pPr/>
              <a:t>‹#›</a:t>
            </a:fld>
            <a:endParaRPr lang="cs-CZ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62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E7DEC9"/>
                </a:solidFill>
              </a:rPr>
              <a:pPr/>
              <a:t>25.9.2012</a:t>
            </a:fld>
            <a:endParaRPr lang="cs-CZ">
              <a:solidFill>
                <a:srgbClr val="E7DE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E7DE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E7DEC9"/>
                </a:solidFill>
              </a:rPr>
              <a:pPr/>
              <a:t>‹#›</a:t>
            </a:fld>
            <a:endParaRPr lang="cs-CZ">
              <a:solidFill>
                <a:srgbClr val="E7DEC9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426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E7DEC9"/>
                </a:solidFill>
              </a:rPr>
              <a:pPr/>
              <a:t>25.9.2012</a:t>
            </a:fld>
            <a:endParaRPr lang="cs-CZ">
              <a:solidFill>
                <a:srgbClr val="E7DE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E7DE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E7DEC9"/>
                </a:solidFill>
              </a:rPr>
              <a:pPr/>
              <a:t>‹#›</a:t>
            </a:fld>
            <a:endParaRPr lang="cs-CZ">
              <a:solidFill>
                <a:srgbClr val="E7DEC9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33701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E7DEC9"/>
                </a:solidFill>
              </a:rPr>
              <a:pPr/>
              <a:t>25.9.2012</a:t>
            </a:fld>
            <a:endParaRPr lang="cs-CZ">
              <a:solidFill>
                <a:srgbClr val="E7DE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E7DE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E7DEC9"/>
                </a:solidFill>
              </a:rPr>
              <a:pPr/>
              <a:t>‹#›</a:t>
            </a:fld>
            <a:endParaRPr lang="cs-CZ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816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utofservice.com/bigfiv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utofservice.com/bigfiv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Osobnost člověka</a:t>
            </a:r>
            <a:endParaRPr lang="cs-CZ" dirty="0"/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Co je to osobnost?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570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/>
              <a:t>Model Big </a:t>
            </a:r>
            <a:r>
              <a:rPr lang="cs-CZ" sz="4800" dirty="0" err="1" smtClean="0"/>
              <a:t>Five</a:t>
            </a:r>
            <a:endParaRPr lang="cs-CZ" sz="4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200" dirty="0" smtClean="0"/>
              <a:t>Vytváří model pěti hlavních dimenzí osobnosti člověka, které jsou na sobě nezávislé. </a:t>
            </a:r>
          </a:p>
          <a:p>
            <a:pPr marL="514350" indent="-514350">
              <a:buFont typeface="Arial" pitchFamily="34" charset="0"/>
              <a:buAutoNum type="arabicParenR"/>
            </a:pPr>
            <a:r>
              <a:rPr lang="cs-CZ" sz="3200" u="sng" dirty="0"/>
              <a:t>inteligence</a:t>
            </a:r>
            <a:r>
              <a:rPr lang="cs-CZ" sz="3200" dirty="0"/>
              <a:t> </a:t>
            </a:r>
            <a:r>
              <a:rPr lang="cs-CZ" sz="3200" dirty="0" smtClean="0"/>
              <a:t>– zvídavost, originalita, intelekt, kreativita, otevřenost novým nápadům</a:t>
            </a:r>
          </a:p>
          <a:p>
            <a:pPr marL="514350" indent="-514350">
              <a:buFont typeface="Arial" pitchFamily="34" charset="0"/>
              <a:buAutoNum type="arabicParenR"/>
            </a:pPr>
            <a:r>
              <a:rPr lang="cs-CZ" sz="3200" u="sng" dirty="0" smtClean="0"/>
              <a:t>svědomitost</a:t>
            </a:r>
            <a:r>
              <a:rPr lang="cs-CZ" sz="3200" dirty="0" smtClean="0"/>
              <a:t> – organizovanost, systematičnost, přesnost, cílevědomost,  závislost</a:t>
            </a:r>
          </a:p>
          <a:p>
            <a:pPr marL="514350" indent="-514350">
              <a:buFont typeface="Arial" pitchFamily="34" charset="0"/>
              <a:buAutoNum type="arabicParenR"/>
            </a:pPr>
            <a:r>
              <a:rPr lang="cs-CZ" sz="3200" u="sng" dirty="0" smtClean="0"/>
              <a:t>extroverze</a:t>
            </a:r>
            <a:r>
              <a:rPr lang="cs-CZ" sz="3200" dirty="0" smtClean="0"/>
              <a:t> – společensky aktivní</a:t>
            </a:r>
          </a:p>
          <a:p>
            <a:pPr marL="514350" indent="-514350">
              <a:buFont typeface="Arial" pitchFamily="34" charset="0"/>
              <a:buAutoNum type="arabicParenR"/>
            </a:pPr>
            <a:r>
              <a:rPr lang="cs-CZ" sz="3200" u="sng" dirty="0" smtClean="0"/>
              <a:t>přívětivost</a:t>
            </a:r>
            <a:r>
              <a:rPr lang="cs-CZ" sz="3200" dirty="0" smtClean="0"/>
              <a:t> – tolerance, citlivost, vnímavost, důvěra, milé chování, přívětivost</a:t>
            </a:r>
          </a:p>
          <a:p>
            <a:pPr marL="514350" indent="-514350">
              <a:buAutoNum type="arabicParenR"/>
            </a:pPr>
            <a:r>
              <a:rPr lang="cs-CZ" sz="3200" u="sng" dirty="0" smtClean="0"/>
              <a:t>stabilita</a:t>
            </a:r>
            <a:r>
              <a:rPr lang="cs-CZ" sz="3200" dirty="0" smtClean="0"/>
              <a:t> – úzkostlivost, náladovost, vznětlivost</a:t>
            </a:r>
            <a:endParaRPr lang="cs-CZ" sz="3200" dirty="0" smtClean="0">
              <a:hlinkClick r:id="rId3"/>
            </a:endParaRPr>
          </a:p>
          <a:p>
            <a:pPr marL="0" indent="0">
              <a:buNone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37620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200" dirty="0" smtClean="0"/>
              <a:t>	Vzpomenete-li na teorie učení, jakou 	mnemotechnickou pomůcku byste mohli použít 	na naučení těchto 5 pojmů?</a:t>
            </a:r>
          </a:p>
          <a:p>
            <a:pPr marL="0" indent="0">
              <a:buNone/>
            </a:pPr>
            <a:endParaRPr lang="cs-CZ" sz="500" dirty="0" smtClean="0"/>
          </a:p>
          <a:p>
            <a:pPr marL="514350" indent="-514350">
              <a:buFont typeface="Arial" pitchFamily="34" charset="0"/>
              <a:buAutoNum type="arabicParenR"/>
            </a:pPr>
            <a:r>
              <a:rPr lang="cs-CZ" sz="3200" dirty="0" smtClean="0"/>
              <a:t>inteligence </a:t>
            </a:r>
          </a:p>
          <a:p>
            <a:pPr marL="514350" indent="-514350">
              <a:buFont typeface="Arial" pitchFamily="34" charset="0"/>
              <a:buAutoNum type="arabicParenR"/>
            </a:pPr>
            <a:r>
              <a:rPr lang="cs-CZ" sz="3200" dirty="0" smtClean="0"/>
              <a:t>svědomitost</a:t>
            </a:r>
            <a:endParaRPr lang="cs-CZ" sz="3200" dirty="0"/>
          </a:p>
          <a:p>
            <a:pPr marL="514350" indent="-514350">
              <a:buFont typeface="Arial" pitchFamily="34" charset="0"/>
              <a:buAutoNum type="arabicParenR"/>
            </a:pPr>
            <a:r>
              <a:rPr lang="cs-CZ" sz="3200" dirty="0"/>
              <a:t>extroverze </a:t>
            </a:r>
          </a:p>
          <a:p>
            <a:pPr marL="514350" indent="-514350">
              <a:buAutoNum type="arabicParenR"/>
            </a:pPr>
            <a:r>
              <a:rPr lang="cs-CZ" sz="3200" dirty="0"/>
              <a:t>přívětivost </a:t>
            </a:r>
          </a:p>
          <a:p>
            <a:pPr marL="514350" indent="-514350">
              <a:buAutoNum type="arabicParenR"/>
            </a:pPr>
            <a:r>
              <a:rPr lang="cs-CZ" sz="3200" dirty="0"/>
              <a:t>stabilita </a:t>
            </a:r>
            <a:endParaRPr lang="cs-CZ" sz="3200" dirty="0" smtClean="0"/>
          </a:p>
          <a:p>
            <a:pPr marL="514350" indent="-514350">
              <a:buAutoNum type="arabicParenR"/>
            </a:pPr>
            <a:endParaRPr lang="cs-CZ" sz="3200" dirty="0" smtClean="0"/>
          </a:p>
          <a:p>
            <a:pPr marL="0" indent="0">
              <a:buNone/>
            </a:pPr>
            <a:r>
              <a:rPr lang="cs-CZ" sz="3200" dirty="0" smtClean="0"/>
              <a:t>Test typologie osobnosti podle modelu Big </a:t>
            </a:r>
            <a:r>
              <a:rPr lang="cs-CZ" sz="3200" dirty="0" err="1" smtClean="0"/>
              <a:t>Five</a:t>
            </a:r>
            <a:r>
              <a:rPr lang="cs-CZ" sz="3200" dirty="0" smtClean="0"/>
              <a:t> můžete vyzkoušet online na: </a:t>
            </a:r>
            <a:r>
              <a:rPr lang="cs-CZ" sz="3200" dirty="0" smtClean="0">
                <a:hlinkClick r:id="rId3"/>
              </a:rPr>
              <a:t>http</a:t>
            </a:r>
            <a:r>
              <a:rPr lang="cs-CZ" sz="3200" dirty="0">
                <a:hlinkClick r:id="rId3"/>
              </a:rPr>
              <a:t>://www.outofservice.com/bigfive/</a:t>
            </a:r>
            <a:endParaRPr lang="cs-CZ" sz="3200" dirty="0"/>
          </a:p>
          <a:p>
            <a:pPr marL="514350" indent="-514350">
              <a:buAutoNum type="arabicParenR"/>
            </a:pPr>
            <a:endParaRPr lang="cs-CZ" sz="3200" dirty="0"/>
          </a:p>
          <a:p>
            <a:endParaRPr lang="cs-CZ" sz="3200" dirty="0"/>
          </a:p>
        </p:txBody>
      </p:sp>
      <p:pic>
        <p:nvPicPr>
          <p:cNvPr id="4" name="Picture 2" descr="C:\Users\jarca\AppData\Local\Microsoft\Windows\Temporary Internet Files\Content.IE5\Z5Y3DTD8\MC900441902[2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772601" cy="91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563888" y="1988840"/>
            <a:ext cx="28803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err="1">
                <a:solidFill>
                  <a:prstClr val="white"/>
                </a:solidFill>
              </a:rPr>
              <a:t>Openness</a:t>
            </a:r>
            <a:endParaRPr lang="cs-CZ" sz="3000" dirty="0">
              <a:solidFill>
                <a:prstClr val="white"/>
              </a:solidFill>
            </a:endParaRPr>
          </a:p>
          <a:p>
            <a:r>
              <a:rPr lang="cs-CZ" sz="3000" dirty="0" err="1">
                <a:solidFill>
                  <a:prstClr val="white"/>
                </a:solidFill>
              </a:rPr>
              <a:t>Conscientiousness</a:t>
            </a:r>
            <a:endParaRPr lang="cs-CZ" sz="3000" dirty="0">
              <a:solidFill>
                <a:prstClr val="white"/>
              </a:solidFill>
            </a:endParaRPr>
          </a:p>
          <a:p>
            <a:r>
              <a:rPr lang="cs-CZ" sz="3000" dirty="0" err="1">
                <a:solidFill>
                  <a:prstClr val="white"/>
                </a:solidFill>
              </a:rPr>
              <a:t>Extraversion</a:t>
            </a:r>
            <a:endParaRPr lang="cs-CZ" sz="3000" dirty="0">
              <a:solidFill>
                <a:prstClr val="white"/>
              </a:solidFill>
            </a:endParaRPr>
          </a:p>
          <a:p>
            <a:r>
              <a:rPr lang="cs-CZ" sz="3000" dirty="0" err="1">
                <a:solidFill>
                  <a:prstClr val="white"/>
                </a:solidFill>
              </a:rPr>
              <a:t>Agreeableness</a:t>
            </a:r>
            <a:endParaRPr lang="cs-CZ" sz="3000" dirty="0">
              <a:solidFill>
                <a:prstClr val="white"/>
              </a:solidFill>
            </a:endParaRPr>
          </a:p>
          <a:p>
            <a:r>
              <a:rPr lang="cs-CZ" sz="3000" dirty="0" err="1">
                <a:solidFill>
                  <a:prstClr val="white"/>
                </a:solidFill>
              </a:rPr>
              <a:t>Neuroticism</a:t>
            </a:r>
            <a:endParaRPr lang="cs-CZ" sz="3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1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3732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2000" dirty="0"/>
              <a:t>HARTL, Pavel a Helena HARTLOVÁ. </a:t>
            </a:r>
            <a:r>
              <a:rPr lang="cs-CZ" sz="2000" i="1" dirty="0"/>
              <a:t>Psychologický slovník</a:t>
            </a:r>
            <a:r>
              <a:rPr lang="cs-CZ" sz="2000" dirty="0"/>
              <a:t>. Vyd. 1. Praha: Portál, 2000, 774 s. ISBN 80-717-8303-X</a:t>
            </a:r>
            <a:r>
              <a:rPr lang="cs-CZ" sz="2000" dirty="0" smtClean="0"/>
              <a:t>.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DENGLEROVÁ, Denisa. </a:t>
            </a:r>
            <a:r>
              <a:rPr lang="cs-CZ" sz="2000" i="1" dirty="0"/>
              <a:t>Společenské vědy pro střední školy</a:t>
            </a:r>
            <a:r>
              <a:rPr lang="cs-CZ" sz="2000" dirty="0"/>
              <a:t>. Vyd. 1. Brno: </a:t>
            </a:r>
            <a:r>
              <a:rPr lang="cs-CZ" sz="2000" dirty="0" err="1"/>
              <a:t>Didaktis</a:t>
            </a:r>
            <a:r>
              <a:rPr lang="cs-CZ" sz="2000" dirty="0"/>
              <a:t>, c2009, 83 s. ISBN 978-807-3581-442</a:t>
            </a:r>
            <a:r>
              <a:rPr lang="cs-CZ" sz="2000" dirty="0" smtClean="0"/>
              <a:t>.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DENGLEROVÁ, Denisa a Jan DVOŘÁK. </a:t>
            </a:r>
            <a:r>
              <a:rPr lang="cs-CZ" sz="2000" i="1" dirty="0"/>
              <a:t>Společenské vědy pro 1. ročník středních škol</a:t>
            </a:r>
            <a:r>
              <a:rPr lang="cs-CZ" sz="2000" dirty="0"/>
              <a:t>. Vyd. 1. Brno: </a:t>
            </a:r>
            <a:r>
              <a:rPr lang="cs-CZ" sz="2000" dirty="0" err="1"/>
              <a:t>Didaktis</a:t>
            </a:r>
            <a:r>
              <a:rPr lang="cs-CZ" sz="2000" dirty="0"/>
              <a:t>, c2009, 3 sv. ISBN 978-80-7358-146-6. </a:t>
            </a: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1800" dirty="0" smtClean="0"/>
              <a:t>DOLEŽALOVÁ</a:t>
            </a:r>
            <a:r>
              <a:rPr lang="cs-CZ" sz="1800" dirty="0"/>
              <a:t>, Ladislava a Marie VLKOVÁ. </a:t>
            </a:r>
            <a:r>
              <a:rPr lang="cs-CZ" sz="1800" i="1" dirty="0"/>
              <a:t>Občanský a společenskovědní základ</a:t>
            </a:r>
            <a:r>
              <a:rPr lang="cs-CZ" sz="1800" dirty="0"/>
              <a:t>. Vyd. 1. Kralice na Hané: </a:t>
            </a:r>
            <a:r>
              <a:rPr lang="cs-CZ" sz="1800" dirty="0" err="1"/>
              <a:t>Computer</a:t>
            </a:r>
            <a:r>
              <a:rPr lang="cs-CZ" sz="1800" dirty="0"/>
              <a:t> Media, 2010, 72 s. ISBN 978-80-7402-060-5. </a:t>
            </a:r>
            <a:endParaRPr lang="cs-CZ" sz="2000" b="1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r>
              <a:rPr lang="cs-CZ" sz="1800" dirty="0"/>
              <a:t>Zdroj obrázků: 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Galerie </a:t>
            </a:r>
            <a:r>
              <a:rPr lang="cs-CZ" sz="1800" dirty="0"/>
              <a:t>MS </a:t>
            </a:r>
            <a:r>
              <a:rPr lang="cs-CZ" sz="1800" dirty="0" smtClean="0"/>
              <a:t>Office</a:t>
            </a:r>
          </a:p>
          <a:p>
            <a:pPr marL="0" indent="0">
              <a:buNone/>
            </a:pPr>
            <a:r>
              <a:rPr lang="cs-CZ" sz="1800" dirty="0"/>
              <a:t>YOHE, Matthew. </a:t>
            </a:r>
            <a:r>
              <a:rPr lang="cs-CZ" sz="1800" i="1" dirty="0"/>
              <a:t>Wikipedia.com</a:t>
            </a:r>
            <a:r>
              <a:rPr lang="cs-CZ" sz="1800" dirty="0"/>
              <a:t> [online]. [cit. 25.9.2012]. Dostupný na WWW: &lt;http://en.wikipedia.org/wiki/File:Steve_Jobs_Headshot_2010-CROP.jpg&gt;. </a:t>
            </a:r>
          </a:p>
          <a:p>
            <a:pPr marL="0" indent="0">
              <a:buNone/>
            </a:pPr>
            <a:r>
              <a:rPr lang="cs-CZ" sz="1800" dirty="0"/>
              <a:t>GALUZZI, </a:t>
            </a:r>
            <a:r>
              <a:rPr lang="cs-CZ" sz="1800" dirty="0" err="1"/>
              <a:t>Luca</a:t>
            </a:r>
            <a:r>
              <a:rPr lang="cs-CZ" sz="1800" dirty="0"/>
              <a:t>. </a:t>
            </a:r>
            <a:r>
              <a:rPr lang="cs-CZ" sz="1800" i="1" dirty="0"/>
              <a:t>Wikipedia.com</a:t>
            </a:r>
            <a:r>
              <a:rPr lang="cs-CZ" sz="1800" dirty="0"/>
              <a:t> [online]. [cit. 25.9.2012]. Dostupný na WWW: &lt;http://en.wikipedia.org/wiki/File:Dalai_Lama_1430_Luca_Galuzzi_2007crop.jpg&gt;. </a:t>
            </a:r>
          </a:p>
          <a:p>
            <a:pPr marL="0" indent="0">
              <a:buNone/>
            </a:pPr>
            <a:r>
              <a:rPr lang="cs-CZ" sz="1800" dirty="0"/>
              <a:t>NOVÁK, Petr. </a:t>
            </a:r>
            <a:r>
              <a:rPr lang="cs-CZ" sz="1800" i="1" dirty="0"/>
              <a:t>Wikipedia.com</a:t>
            </a:r>
            <a:r>
              <a:rPr lang="cs-CZ" sz="1800" dirty="0"/>
              <a:t> [online]. [cit. 25.9.2012]. Dostupný na WWW: &lt;http://en.wikipedia.org/wiki/</a:t>
            </a:r>
            <a:r>
              <a:rPr lang="cs-CZ" sz="1800" dirty="0" err="1"/>
              <a:t>File:Barbora_Spotakova.jpg</a:t>
            </a:r>
            <a:r>
              <a:rPr lang="cs-CZ" sz="1800" dirty="0"/>
              <a:t>&gt;. </a:t>
            </a:r>
          </a:p>
          <a:p>
            <a:pPr marL="0" indent="0">
              <a:buNone/>
            </a:pPr>
            <a:r>
              <a:rPr lang="cs-CZ" sz="1800" dirty="0"/>
              <a:t>AUTOR NEZNÁMÝ.. </a:t>
            </a:r>
            <a:r>
              <a:rPr lang="cs-CZ" sz="1800" i="1" dirty="0"/>
              <a:t>Wikipedia.com</a:t>
            </a:r>
            <a:r>
              <a:rPr lang="cs-CZ" sz="1800" dirty="0"/>
              <a:t> [online]. [cit. 25.9.2012]. Dostupný na WWW: &lt;http://en.wikipedia.org/wiki/File:OzzyChangingHands02-20-2010.jpg&gt;. </a:t>
            </a:r>
          </a:p>
          <a:p>
            <a:pPr marL="0" indent="0">
              <a:buNone/>
            </a:pPr>
            <a:r>
              <a:rPr lang="cs-CZ" sz="1800" dirty="0"/>
              <a:t>AUTOR NEZNÁMÝ.. </a:t>
            </a:r>
            <a:r>
              <a:rPr lang="cs-CZ" sz="1800" i="1" dirty="0"/>
              <a:t>Wikipedia.com</a:t>
            </a:r>
            <a:r>
              <a:rPr lang="cs-CZ" sz="1800" dirty="0"/>
              <a:t> [online]. [cit. 25.9.2012]. Dostupný na WWW: &lt;http://en.wikipedia.org/wiki/</a:t>
            </a:r>
            <a:r>
              <a:rPr lang="cs-CZ" sz="1800" dirty="0" err="1"/>
              <a:t>File:Vhavel.jpg</a:t>
            </a:r>
            <a:r>
              <a:rPr lang="cs-CZ" sz="1800" dirty="0"/>
              <a:t>&gt;. </a:t>
            </a:r>
          </a:p>
          <a:p>
            <a:pPr marL="0" indent="0">
              <a:buNone/>
            </a:pPr>
            <a:r>
              <a:rPr lang="cs-CZ" sz="1800" dirty="0"/>
              <a:t>AUTOR NEZNÁMÝ. </a:t>
            </a:r>
            <a:r>
              <a:rPr lang="cs-CZ" sz="1800" i="1" dirty="0"/>
              <a:t>Wikipedia.com</a:t>
            </a:r>
            <a:r>
              <a:rPr lang="cs-CZ" sz="1800" dirty="0"/>
              <a:t> [online]. [cit. 25.9.2012]. Dostupný na WWW: &lt;http://en.wikipedia.org/wiki/File:Stephen_Hawking_050506.jpg&gt;. </a:t>
            </a:r>
          </a:p>
        </p:txBody>
      </p:sp>
    </p:spTree>
    <p:extLst>
      <p:ext uri="{BB962C8B-B14F-4D97-AF65-F5344CB8AC3E}">
        <p14:creationId xmlns:p14="http://schemas.microsoft.com/office/powerpoint/2010/main" val="11417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/>
              <a:t>Kdo je podle vás „osobnost“?</a:t>
            </a:r>
            <a:endParaRPr lang="cs-CZ" sz="4800" dirty="0"/>
          </a:p>
        </p:txBody>
      </p:sp>
      <p:sp>
        <p:nvSpPr>
          <p:cNvPr id="7" name="AutoShape 2" descr="http://www.instablogsimages.com/1/2012/01/04/1325667221_14921_http:/cdn2.digitaltrends.com/wp-content/uploads/2011/10/steve-jobs-holding-iphone.jpg"/>
          <p:cNvSpPr>
            <a:spLocks noChangeAspect="1" noChangeArrowheads="1"/>
          </p:cNvSpPr>
          <p:nvPr/>
        </p:nvSpPr>
        <p:spPr bwMode="auto">
          <a:xfrm>
            <a:off x="155575" y="-219392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254" y="1492400"/>
            <a:ext cx="2269125" cy="222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File:Dalai Lama 1430 Luca Galuzzi 2007cr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2196442"/>
            <a:ext cx="1842985" cy="304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19" y="4199647"/>
            <a:ext cx="1658869" cy="228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224" y="4300792"/>
            <a:ext cx="1653099" cy="218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56" y="1492400"/>
            <a:ext cx="1710032" cy="238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File:Stephen Hawking 050506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" t="2" r="14969" b="20463"/>
          <a:stretch/>
        </p:blipFill>
        <p:spPr bwMode="auto">
          <a:xfrm>
            <a:off x="2561613" y="4079451"/>
            <a:ext cx="1600201" cy="242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02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Osobnost člověka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3200" u="sng" dirty="0" smtClean="0"/>
              <a:t>Osobnost člověka </a:t>
            </a:r>
            <a:r>
              <a:rPr lang="cs-CZ" sz="3200" dirty="0" smtClean="0"/>
              <a:t>je uspořádaný systém psychických a fyziologických funkcí jedince, které jsou v neustálé interakci s prostředím. </a:t>
            </a:r>
            <a:r>
              <a:rPr lang="cs-CZ" sz="1600" dirty="0" smtClean="0"/>
              <a:t>(</a:t>
            </a:r>
            <a:r>
              <a:rPr lang="cs-CZ" sz="1600" dirty="0" err="1" smtClean="0"/>
              <a:t>Denglerová</a:t>
            </a:r>
            <a:r>
              <a:rPr lang="cs-CZ" sz="1600" dirty="0" smtClean="0"/>
              <a:t>, 2009)</a:t>
            </a:r>
          </a:p>
          <a:p>
            <a:pPr marL="0" indent="0">
              <a:buNone/>
            </a:pPr>
            <a:r>
              <a:rPr lang="cs-CZ" sz="3200" u="sng" dirty="0" smtClean="0"/>
              <a:t>Osobnost</a:t>
            </a:r>
            <a:r>
              <a:rPr lang="cs-CZ" sz="3200" dirty="0" smtClean="0"/>
              <a:t> je celek duševního života člověka. </a:t>
            </a:r>
            <a:r>
              <a:rPr lang="cs-CZ" sz="1600" dirty="0" smtClean="0"/>
              <a:t>(Hartl, 2000)</a:t>
            </a:r>
          </a:p>
          <a:p>
            <a:pPr marL="0" indent="0">
              <a:buNone/>
            </a:pPr>
            <a:r>
              <a:rPr lang="cs-CZ" sz="3200" u="sng" dirty="0" smtClean="0"/>
              <a:t>Osobnost</a:t>
            </a:r>
            <a:r>
              <a:rPr lang="cs-CZ" sz="3200" dirty="0" smtClean="0"/>
              <a:t> je dynamická organizace </a:t>
            </a:r>
            <a:r>
              <a:rPr lang="cs-CZ" sz="3200" dirty="0" err="1" smtClean="0"/>
              <a:t>psycho-fyzických</a:t>
            </a:r>
            <a:r>
              <a:rPr lang="cs-CZ" sz="3200" dirty="0" smtClean="0"/>
              <a:t> systémů v jedinci, která určuje jeho adaptaci na prostředí a jeho charakteristické způsoby chování a prožívání. </a:t>
            </a:r>
            <a:r>
              <a:rPr lang="cs-CZ" sz="1700" dirty="0" smtClean="0"/>
              <a:t>(</a:t>
            </a:r>
            <a:r>
              <a:rPr lang="cs-CZ" sz="1700" dirty="0" err="1" smtClean="0"/>
              <a:t>Allport</a:t>
            </a:r>
            <a:r>
              <a:rPr lang="cs-CZ" sz="1700" dirty="0" smtClean="0"/>
              <a:t>, 1937 v Hartl, 2000)</a:t>
            </a:r>
          </a:p>
          <a:p>
            <a:pPr marL="0" indent="0">
              <a:buNone/>
            </a:pPr>
            <a:r>
              <a:rPr lang="cs-CZ" sz="3200" dirty="0" smtClean="0"/>
              <a:t>Tento systém má cíl, směřuje k </a:t>
            </a:r>
            <a:r>
              <a:rPr lang="cs-CZ" sz="3200" u="sng" dirty="0" smtClean="0"/>
              <a:t>seberealizaci</a:t>
            </a:r>
            <a:r>
              <a:rPr lang="cs-CZ" sz="3200" dirty="0" smtClean="0"/>
              <a:t> jedince.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19566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 smtClean="0"/>
              <a:t>	Zamyslete se. Své odpovědi zdůvodněte. </a:t>
            </a:r>
          </a:p>
          <a:p>
            <a:pPr marL="0" indent="0">
              <a:buNone/>
            </a:pPr>
            <a:endParaRPr lang="cs-CZ" sz="3200" dirty="0" smtClean="0"/>
          </a:p>
          <a:p>
            <a:pPr marL="457200" indent="-457200">
              <a:buAutoNum type="arabicParenR"/>
            </a:pPr>
            <a:r>
              <a:rPr lang="cs-CZ" sz="3200" dirty="0" smtClean="0"/>
              <a:t>Podle některých teorií se člověk stává osobností už ve velmi nízkém věku. Odhadněte v kolika letech.</a:t>
            </a:r>
          </a:p>
          <a:p>
            <a:pPr marL="457200" indent="-457200">
              <a:buAutoNum type="arabicParenR"/>
            </a:pPr>
            <a:endParaRPr lang="cs-CZ" sz="3200" dirty="0" smtClean="0"/>
          </a:p>
          <a:p>
            <a:pPr marL="457200" indent="-457200">
              <a:buAutoNum type="arabicParenR"/>
            </a:pPr>
            <a:r>
              <a:rPr lang="cs-CZ" sz="3200" dirty="0" smtClean="0"/>
              <a:t>V jakém období vývoje člověka se odehrává nejprudší rozvoj osobnosti?</a:t>
            </a:r>
          </a:p>
          <a:p>
            <a:pPr marL="0" indent="0">
              <a:buNone/>
            </a:pPr>
            <a:endParaRPr lang="cs-CZ" sz="3200" dirty="0" smtClean="0"/>
          </a:p>
        </p:txBody>
      </p:sp>
      <p:pic>
        <p:nvPicPr>
          <p:cNvPr id="4" name="Picture 2" descr="C:\Users\jarca\AppData\Local\Microsoft\Windows\Temporary Internet Files\Content.IE5\Z5Y3DTD8\MC900441902[2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6445"/>
            <a:ext cx="772601" cy="91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20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Co ovlivňuje lidskou osobnost?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cs-CZ" sz="2800" u="sng" dirty="0" smtClean="0"/>
              <a:t>Biologické faktory </a:t>
            </a:r>
            <a:r>
              <a:rPr lang="cs-CZ" sz="2800" dirty="0" smtClean="0"/>
              <a:t>– temperamentové vlastnosti, inteligence, vlohy, vitalita, dědičnost</a:t>
            </a:r>
          </a:p>
          <a:p>
            <a:pPr marL="514350" indent="-514350">
              <a:buAutoNum type="arabicParenR"/>
            </a:pPr>
            <a:r>
              <a:rPr lang="cs-CZ" sz="2800" u="sng" dirty="0" smtClean="0"/>
              <a:t>Vliv sociálního prostředí </a:t>
            </a:r>
            <a:r>
              <a:rPr lang="cs-CZ" sz="2800" dirty="0" smtClean="0"/>
              <a:t>– výchova v rodině a škole, charakter, schopnosti</a:t>
            </a:r>
          </a:p>
          <a:p>
            <a:pPr marL="514350" indent="-514350">
              <a:buAutoNum type="arabicParenR"/>
            </a:pPr>
            <a:r>
              <a:rPr lang="cs-CZ" sz="2800" u="sng" dirty="0" smtClean="0"/>
              <a:t>Vliv kulturního prostředí </a:t>
            </a:r>
            <a:r>
              <a:rPr lang="cs-CZ" sz="2800" dirty="0" smtClean="0"/>
              <a:t>– cesta k ideálnímu já, duchovní hodnoty, morálka</a:t>
            </a:r>
          </a:p>
          <a:p>
            <a:pPr marL="514350" indent="-514350">
              <a:buAutoNum type="arabicParenR"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Třetí faktor lze významně ovlivnit sebereflexí a sebevýchovou. 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8900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700808"/>
            <a:ext cx="8856984" cy="4425355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cs-CZ" sz="3200" dirty="0" smtClean="0"/>
              <a:t>vzteklost</a:t>
            </a:r>
          </a:p>
          <a:p>
            <a:pPr marL="0" indent="0">
              <a:buNone/>
            </a:pPr>
            <a:r>
              <a:rPr lang="cs-CZ" sz="3200" dirty="0" smtClean="0"/>
              <a:t>hudební sluch</a:t>
            </a:r>
          </a:p>
          <a:p>
            <a:pPr marL="0" indent="0">
              <a:buNone/>
            </a:pPr>
            <a:r>
              <a:rPr lang="cs-CZ" sz="3200" dirty="0" smtClean="0"/>
              <a:t>lhaní</a:t>
            </a:r>
          </a:p>
          <a:p>
            <a:pPr marL="0" indent="0">
              <a:buNone/>
            </a:pPr>
            <a:r>
              <a:rPr lang="cs-CZ" sz="3200" dirty="0" smtClean="0"/>
              <a:t>víra v Boha</a:t>
            </a:r>
          </a:p>
          <a:p>
            <a:pPr marL="0" indent="0">
              <a:buNone/>
            </a:pPr>
            <a:r>
              <a:rPr lang="cs-CZ" sz="3200" dirty="0" smtClean="0"/>
              <a:t>klidné jednání</a:t>
            </a:r>
          </a:p>
          <a:p>
            <a:pPr marL="0" indent="0">
              <a:buNone/>
            </a:pPr>
            <a:r>
              <a:rPr lang="cs-CZ" sz="3200" dirty="0" smtClean="0"/>
              <a:t>uzavřenost</a:t>
            </a:r>
          </a:p>
          <a:p>
            <a:pPr marL="0" indent="0">
              <a:buNone/>
            </a:pPr>
            <a:r>
              <a:rPr lang="cs-CZ" sz="3200" dirty="0" smtClean="0"/>
              <a:t>znalost angličtiny</a:t>
            </a:r>
          </a:p>
          <a:p>
            <a:pPr marL="0" indent="0">
              <a:buNone/>
            </a:pPr>
            <a:r>
              <a:rPr lang="cs-CZ" sz="3200" dirty="0" smtClean="0"/>
              <a:t>zodpovědnost</a:t>
            </a:r>
          </a:p>
          <a:p>
            <a:pPr marL="0" indent="0">
              <a:buNone/>
            </a:pPr>
            <a:r>
              <a:rPr lang="cs-CZ" sz="3200" dirty="0"/>
              <a:t>o</a:t>
            </a:r>
            <a:r>
              <a:rPr lang="cs-CZ" sz="3200" dirty="0" smtClean="0"/>
              <a:t>tec alkoholik</a:t>
            </a:r>
          </a:p>
          <a:p>
            <a:pPr marL="0" indent="0">
              <a:buNone/>
            </a:pPr>
            <a:r>
              <a:rPr lang="cs-CZ" sz="3200" dirty="0" smtClean="0"/>
              <a:t>krádeže</a:t>
            </a:r>
          </a:p>
          <a:p>
            <a:pPr marL="0" indent="0">
              <a:buNone/>
            </a:pPr>
            <a:r>
              <a:rPr lang="cs-CZ" sz="3200" dirty="0" smtClean="0"/>
              <a:t>pracovitost</a:t>
            </a:r>
          </a:p>
          <a:p>
            <a:pPr marL="0" indent="0">
              <a:buNone/>
            </a:pPr>
            <a:r>
              <a:rPr lang="cs-CZ" sz="3200" dirty="0" smtClean="0"/>
              <a:t>smysl pro řád</a:t>
            </a:r>
          </a:p>
          <a:p>
            <a:pPr marL="0" indent="0">
              <a:buNone/>
            </a:pPr>
            <a:r>
              <a:rPr lang="cs-CZ" sz="3200" dirty="0"/>
              <a:t>sportovně založená </a:t>
            </a:r>
            <a:r>
              <a:rPr lang="cs-CZ" sz="3200" dirty="0" smtClean="0"/>
              <a:t>rodina</a:t>
            </a:r>
            <a:endParaRPr lang="cs-CZ" sz="3200" dirty="0"/>
          </a:p>
          <a:p>
            <a:pPr marL="0" indent="0">
              <a:buNone/>
            </a:pPr>
            <a:r>
              <a:rPr lang="cs-CZ" sz="3200" dirty="0" smtClean="0"/>
              <a:t>poslušnost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331640" y="404663"/>
            <a:ext cx="7200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prstClr val="white"/>
                </a:solidFill>
              </a:rPr>
              <a:t>Rozhodněte, do jaké skupiny determinantů patří následující faktory:</a:t>
            </a:r>
          </a:p>
          <a:p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11266" name="Picture 2" descr="C:\Users\jarca\AppData\Local\Microsoft\Windows\Temporary Internet Files\Content.IE5\Z5Y3DTD8\MC900441902[2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3723"/>
            <a:ext cx="772601" cy="91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45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/>
              <a:t>Tělo a osobnost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7537" y="1628800"/>
            <a:ext cx="8229600" cy="470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 smtClean="0"/>
              <a:t>Lidské tělo je součástí osobnosti. </a:t>
            </a:r>
          </a:p>
          <a:p>
            <a:pPr marL="0" indent="0">
              <a:buNone/>
            </a:pPr>
            <a:endParaRPr lang="cs-CZ" sz="3200" dirty="0" smtClean="0"/>
          </a:p>
          <a:p>
            <a:pPr marL="0" indent="0">
              <a:buNone/>
            </a:pPr>
            <a:r>
              <a:rPr lang="cs-CZ" sz="3200" dirty="0" smtClean="0"/>
              <a:t>	Existuje souvislost mezi psychickými vlastnostmi člověk a jeho tělem? </a:t>
            </a:r>
          </a:p>
          <a:p>
            <a:pPr marL="0" indent="0">
              <a:buNone/>
            </a:pPr>
            <a:endParaRPr lang="cs-CZ" sz="3200" dirty="0" smtClean="0"/>
          </a:p>
          <a:p>
            <a:pPr marL="0" indent="0">
              <a:buNone/>
            </a:pPr>
            <a:r>
              <a:rPr lang="cs-CZ" sz="3200" dirty="0" smtClean="0"/>
              <a:t>Jsou tlustí lidé veselejší a hubení labilnější?</a:t>
            </a:r>
          </a:p>
          <a:p>
            <a:pPr marL="0" indent="0">
              <a:buNone/>
            </a:pPr>
            <a:r>
              <a:rPr lang="cs-CZ" sz="3200" dirty="0" smtClean="0"/>
              <a:t>Jsou svalovci nechápavější a blondýnky hloupější?</a:t>
            </a:r>
          </a:p>
          <a:p>
            <a:pPr marL="0" indent="0">
              <a:buNone/>
            </a:pPr>
            <a:endParaRPr lang="cs-CZ" sz="3200" dirty="0"/>
          </a:p>
        </p:txBody>
      </p:sp>
      <p:pic>
        <p:nvPicPr>
          <p:cNvPr id="4" name="Picture 2" descr="C:\Users\jarca\AppData\Local\Microsoft\Windows\Temporary Internet Files\Content.IE5\Z5Y3DTD8\MC900441902[2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772601" cy="91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88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/>
              <a:t>Teorie Ernsta </a:t>
            </a:r>
            <a:r>
              <a:rPr lang="cs-CZ" sz="4800" dirty="0" err="1" smtClean="0"/>
              <a:t>Kretschmera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3200" dirty="0" smtClean="0"/>
              <a:t>(</a:t>
            </a:r>
            <a:r>
              <a:rPr lang="cs-CZ" dirty="0" smtClean="0"/>
              <a:t>1888-1964</a:t>
            </a:r>
            <a:r>
              <a:rPr lang="cs-CZ" sz="3200" dirty="0" smtClean="0"/>
              <a:t>)</a:t>
            </a:r>
          </a:p>
          <a:p>
            <a:pPr marL="0" indent="0">
              <a:buNone/>
            </a:pPr>
            <a:r>
              <a:rPr lang="cs-CZ" sz="3200" dirty="0" err="1" smtClean="0"/>
              <a:t>Kretschmer</a:t>
            </a:r>
            <a:r>
              <a:rPr lang="cs-CZ" sz="3200" dirty="0" smtClean="0"/>
              <a:t> spojoval rozdíly ve stavbě těla s psychickými vlastnostmi člověka. Odlišil 3 typy:</a:t>
            </a:r>
          </a:p>
          <a:p>
            <a:pPr marL="0" indent="0">
              <a:buNone/>
            </a:pPr>
            <a:endParaRPr lang="cs-CZ" sz="3200" dirty="0" smtClean="0"/>
          </a:p>
          <a:p>
            <a:pPr marL="0" indent="0">
              <a:buNone/>
            </a:pPr>
            <a:r>
              <a:rPr lang="cs-CZ" sz="3200" dirty="0" smtClean="0"/>
              <a:t>1) pyknik 		2) atlet		3) astenik</a:t>
            </a:r>
          </a:p>
          <a:p>
            <a:pPr marL="0" indent="0">
              <a:buNone/>
            </a:pPr>
            <a:r>
              <a:rPr lang="cs-CZ" sz="2800" dirty="0" smtClean="0"/>
              <a:t>	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 smtClean="0"/>
              <a:t>	Do jakého typu patříte?</a:t>
            </a:r>
            <a:endParaRPr lang="cs-CZ" sz="2800" dirty="0"/>
          </a:p>
        </p:txBody>
      </p:sp>
      <p:pic>
        <p:nvPicPr>
          <p:cNvPr id="10" name="Picture 2" descr="C:\Users\jarca\AppData\Local\Microsoft\Windows\Temporary Internet Files\Content.IE5\Z5Y3DTD8\MC900441902[2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1" y="5444147"/>
            <a:ext cx="648071" cy="76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38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 smtClean="0"/>
              <a:t>	Jaké charakterové vlastnosti přiřadil 	</a:t>
            </a:r>
            <a:r>
              <a:rPr lang="cs-CZ" sz="3200" dirty="0" err="1" smtClean="0"/>
              <a:t>Kretschmer</a:t>
            </a:r>
            <a:r>
              <a:rPr lang="cs-CZ" sz="3200" dirty="0" smtClean="0"/>
              <a:t> jednotlivým typům?</a:t>
            </a:r>
          </a:p>
          <a:p>
            <a:pPr marL="0" indent="0">
              <a:buNone/>
            </a:pPr>
            <a:endParaRPr lang="cs-CZ" sz="1000" dirty="0" smtClean="0"/>
          </a:p>
          <a:p>
            <a:pPr marL="514350" indent="-514350">
              <a:buAutoNum type="alphaUcParenR"/>
            </a:pPr>
            <a:r>
              <a:rPr lang="cs-CZ" sz="3200" dirty="0" smtClean="0"/>
              <a:t>citlivý, labilní, vztahovačný</a:t>
            </a:r>
          </a:p>
          <a:p>
            <a:pPr marL="514350" indent="-514350">
              <a:buAutoNum type="alphaUcParenR"/>
            </a:pPr>
            <a:r>
              <a:rPr lang="cs-CZ" sz="3200" dirty="0" smtClean="0"/>
              <a:t>lhostejný, pasivní, netečný</a:t>
            </a:r>
          </a:p>
          <a:p>
            <a:pPr marL="514350" indent="-514350">
              <a:buAutoNum type="alphaUcParenR"/>
            </a:pPr>
            <a:r>
              <a:rPr lang="cs-CZ" sz="3200" dirty="0" smtClean="0"/>
              <a:t>veselý, společenský, aktivní</a:t>
            </a:r>
          </a:p>
          <a:p>
            <a:pPr marL="514350" indent="-514350">
              <a:buAutoNum type="alphaUcParenR"/>
            </a:pPr>
            <a:endParaRPr lang="cs-CZ" sz="3200" dirty="0"/>
          </a:p>
          <a:p>
            <a:pPr marL="514350" indent="-514350">
              <a:buAutoNum type="alphaUcParenR"/>
            </a:pPr>
            <a:endParaRPr lang="cs-CZ" sz="3200" dirty="0" smtClean="0"/>
          </a:p>
          <a:p>
            <a:pPr marL="0" indent="0">
              <a:buNone/>
            </a:pPr>
            <a:r>
              <a:rPr lang="cs-CZ" sz="3200" dirty="0"/>
              <a:t>p</a:t>
            </a:r>
            <a:r>
              <a:rPr lang="cs-CZ" sz="3200" dirty="0" smtClean="0"/>
              <a:t>yknik			atlet			astenik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7308304" y="368083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499992" y="3693408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B0F0"/>
                </a:solidFill>
              </a:rPr>
              <a:t>B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971600" y="3680831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B0F0"/>
                </a:solidFill>
              </a:rPr>
              <a:t>C</a:t>
            </a:r>
          </a:p>
        </p:txBody>
      </p:sp>
      <p:pic>
        <p:nvPicPr>
          <p:cNvPr id="10" name="Picture 2" descr="C:\Users\jarca\AppData\Local\Microsoft\Windows\Temporary Internet Files\Content.IE5\Z5Y3DTD8\MC900441902[2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88" y="620688"/>
            <a:ext cx="772601" cy="91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58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Došky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ošky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996</Words>
  <Application>Microsoft Office PowerPoint</Application>
  <PresentationFormat>Předvádění na obrazovce (4:3)</PresentationFormat>
  <Paragraphs>153</Paragraphs>
  <Slides>12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Došky</vt:lpstr>
      <vt:lpstr>Osobnost člověka</vt:lpstr>
      <vt:lpstr>Kdo je podle vás „osobnost“?</vt:lpstr>
      <vt:lpstr>Osobnost člověka</vt:lpstr>
      <vt:lpstr>Prezentace aplikace PowerPoint</vt:lpstr>
      <vt:lpstr>Co ovlivňuje lidskou osobnost?</vt:lpstr>
      <vt:lpstr>Prezentace aplikace PowerPoint</vt:lpstr>
      <vt:lpstr>Tělo a osobnost</vt:lpstr>
      <vt:lpstr>Teorie Ernsta Kretschmera</vt:lpstr>
      <vt:lpstr>Prezentace aplikace PowerPoint</vt:lpstr>
      <vt:lpstr>Model Big Five</vt:lpstr>
      <vt:lpstr>Prezentace aplikace PowerPoint</vt:lpstr>
      <vt:lpstr>Citace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je to osobnost?</dc:title>
  <dc:creator>Jarca</dc:creator>
  <cp:lastModifiedBy>Jarca</cp:lastModifiedBy>
  <cp:revision>8</cp:revision>
  <dcterms:created xsi:type="dcterms:W3CDTF">2012-09-23T13:46:29Z</dcterms:created>
  <dcterms:modified xsi:type="dcterms:W3CDTF">2012-09-25T14:08:14Z</dcterms:modified>
</cp:coreProperties>
</file>