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8622-CF6E-4E7B-B9BE-285A33349832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D654-BF2F-4BC2-9ADC-2F16713537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15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8622-CF6E-4E7B-B9BE-285A33349832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D654-BF2F-4BC2-9ADC-2F16713537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13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8622-CF6E-4E7B-B9BE-285A33349832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D654-BF2F-4BC2-9ADC-2F16713537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51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8622-CF6E-4E7B-B9BE-285A33349832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D654-BF2F-4BC2-9ADC-2F16713537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8622-CF6E-4E7B-B9BE-285A33349832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D654-BF2F-4BC2-9ADC-2F16713537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9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8622-CF6E-4E7B-B9BE-285A33349832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D654-BF2F-4BC2-9ADC-2F16713537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03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8622-CF6E-4E7B-B9BE-285A33349832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D654-BF2F-4BC2-9ADC-2F16713537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160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8622-CF6E-4E7B-B9BE-285A33349832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D654-BF2F-4BC2-9ADC-2F16713537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42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8622-CF6E-4E7B-B9BE-285A33349832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D654-BF2F-4BC2-9ADC-2F16713537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44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8622-CF6E-4E7B-B9BE-285A33349832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D654-BF2F-4BC2-9ADC-2F16713537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198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8622-CF6E-4E7B-B9BE-285A33349832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D654-BF2F-4BC2-9ADC-2F16713537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A8622-CF6E-4E7B-B9BE-285A33349832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4D654-BF2F-4BC2-9ADC-2F16713537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039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Občanská </a:t>
            </a:r>
            <a:r>
              <a:rPr lang="cs-CZ" b="1" dirty="0" smtClean="0">
                <a:solidFill>
                  <a:srgbClr val="FF0000"/>
                </a:solidFill>
              </a:rPr>
              <a:t>společnost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Občanská participace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7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Občanská participace - formy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1. Členství </a:t>
            </a:r>
            <a:r>
              <a:rPr lang="cs-CZ" b="1" dirty="0"/>
              <a:t>v politické straně </a:t>
            </a:r>
            <a:r>
              <a:rPr lang="cs-CZ" dirty="0"/>
              <a:t>– vstup do komunální, regionální či celostátní politiky. Podíl na rozhodování.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2</a:t>
            </a:r>
            <a:r>
              <a:rPr lang="cs-CZ" b="1" dirty="0"/>
              <a:t>. Zájem o dění v obci </a:t>
            </a:r>
            <a:r>
              <a:rPr lang="cs-CZ" dirty="0"/>
              <a:t>– navštěvování jednání obecního zastupitelstva, komunikace s obecními politiky apod.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3</a:t>
            </a:r>
            <a:r>
              <a:rPr lang="cs-CZ" b="1" dirty="0"/>
              <a:t>. Sledování politické situace v zemi </a:t>
            </a:r>
            <a:r>
              <a:rPr lang="cs-CZ" dirty="0"/>
              <a:t>– přehled o politické situaci v zemi, čtení denního tisku, elektronických médií.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4</a:t>
            </a:r>
            <a:r>
              <a:rPr lang="cs-CZ" b="1" dirty="0"/>
              <a:t>. Organizace demonstrace či účast na ní</a:t>
            </a:r>
            <a:r>
              <a:rPr lang="cs-CZ" dirty="0"/>
              <a:t> – vyjádření vlastního postoje ke společenskému problému, obecní záležitosti apod.</a:t>
            </a:r>
          </a:p>
        </p:txBody>
      </p:sp>
    </p:spTree>
    <p:extLst>
      <p:ext uri="{BB962C8B-B14F-4D97-AF65-F5344CB8AC3E}">
        <p14:creationId xmlns:p14="http://schemas.microsoft.com/office/powerpoint/2010/main" val="854500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Občanská participace - formy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/>
              <a:t>5</a:t>
            </a:r>
            <a:r>
              <a:rPr lang="cs-CZ" b="1" dirty="0"/>
              <a:t>. Sepsání petice </a:t>
            </a:r>
            <a:r>
              <a:rPr lang="cs-CZ" dirty="0"/>
              <a:t>– petici může sepsat fyzická osoba starší 18 let, domáhat se jí lze čehokoliv kromě nedodržování zákonů a zrušení soudního </a:t>
            </a:r>
            <a:r>
              <a:rPr lang="cs-CZ" dirty="0" smtClean="0"/>
              <a:t>verdiktu.</a:t>
            </a:r>
          </a:p>
          <a:p>
            <a:pPr marL="0" indent="0">
              <a:buNone/>
            </a:pPr>
            <a:r>
              <a:rPr lang="cs-CZ" b="1" dirty="0" smtClean="0"/>
              <a:t>6</a:t>
            </a:r>
            <a:r>
              <a:rPr lang="cs-CZ" b="1" dirty="0"/>
              <a:t>. Založení občanské inciativy</a:t>
            </a:r>
            <a:r>
              <a:rPr lang="cs-CZ" dirty="0"/>
              <a:t>– navštěvování jednání obecního zastupitelstva, komunikace s obecními politiky </a:t>
            </a:r>
            <a:r>
              <a:rPr lang="cs-CZ" dirty="0" smtClean="0"/>
              <a:t>apod.</a:t>
            </a:r>
          </a:p>
          <a:p>
            <a:pPr marL="0" indent="0">
              <a:buNone/>
            </a:pPr>
            <a:r>
              <a:rPr lang="cs-CZ" b="1" dirty="0" smtClean="0"/>
              <a:t>7</a:t>
            </a:r>
            <a:r>
              <a:rPr lang="cs-CZ" b="1" dirty="0"/>
              <a:t>. Založení občanského </a:t>
            </a:r>
            <a:r>
              <a:rPr lang="cs-CZ" b="1" dirty="0" smtClean="0"/>
              <a:t>sdružení</a:t>
            </a:r>
          </a:p>
          <a:p>
            <a:pPr marL="0" indent="0">
              <a:buNone/>
            </a:pPr>
            <a:r>
              <a:rPr lang="cs-CZ" b="1" dirty="0" smtClean="0"/>
              <a:t>8</a:t>
            </a:r>
            <a:r>
              <a:rPr lang="cs-CZ" b="1" dirty="0"/>
              <a:t>. Účast ve volbách </a:t>
            </a:r>
            <a:r>
              <a:rPr lang="cs-CZ" dirty="0"/>
              <a:t>– využíti aktivního volebního práva.</a:t>
            </a:r>
          </a:p>
        </p:txBody>
      </p:sp>
    </p:spTree>
    <p:extLst>
      <p:ext uri="{BB962C8B-B14F-4D97-AF65-F5344CB8AC3E}">
        <p14:creationId xmlns:p14="http://schemas.microsoft.com/office/powerpoint/2010/main" val="1192602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>
                <a:solidFill>
                  <a:srgbClr val="002060"/>
                </a:solidFill>
              </a:rPr>
              <a:t>Podmínkou demokracie je občanská společnost</a:t>
            </a:r>
            <a:endParaRPr lang="cs-CZ" sz="36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cs-CZ" dirty="0" smtClean="0"/>
              <a:t>Znaky občanské společnosti: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b="1" dirty="0" smtClean="0">
                <a:solidFill>
                  <a:srgbClr val="C00000"/>
                </a:solidFill>
              </a:rPr>
              <a:t>Občané se orientují v systému</a:t>
            </a:r>
          </a:p>
          <a:p>
            <a:pPr>
              <a:buFontTx/>
              <a:buChar char="-"/>
            </a:pPr>
            <a:r>
              <a:rPr lang="cs-CZ" b="1" dirty="0" smtClean="0">
                <a:solidFill>
                  <a:srgbClr val="C00000"/>
                </a:solidFill>
              </a:rPr>
              <a:t>Znají svá práva a povinnosti</a:t>
            </a:r>
          </a:p>
          <a:p>
            <a:pPr>
              <a:buFontTx/>
              <a:buChar char="-"/>
            </a:pPr>
            <a:r>
              <a:rPr lang="cs-CZ" b="1" dirty="0" smtClean="0">
                <a:solidFill>
                  <a:srgbClr val="C00000"/>
                </a:solidFill>
              </a:rPr>
              <a:t>Ví, jak řešit konkrétní situace</a:t>
            </a:r>
          </a:p>
          <a:p>
            <a:pPr>
              <a:buFontTx/>
              <a:buChar char="-"/>
            </a:pPr>
            <a:r>
              <a:rPr lang="cs-CZ" b="1" dirty="0" smtClean="0">
                <a:solidFill>
                  <a:srgbClr val="C00000"/>
                </a:solidFill>
              </a:rPr>
              <a:t>Ví, na které instituce a orgány se v případě nutnosti obrátit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62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Autofit/>
          </a:bodyPr>
          <a:lstStyle/>
          <a:p>
            <a:r>
              <a:rPr lang="cs-CZ" sz="3600" b="1" smtClean="0">
                <a:solidFill>
                  <a:srgbClr val="7030A0"/>
                </a:solidFill>
              </a:rPr>
              <a:t>Demokracie </a:t>
            </a:r>
            <a:r>
              <a:rPr lang="cs-CZ" sz="3600" b="1" dirty="0" smtClean="0">
                <a:solidFill>
                  <a:srgbClr val="7030A0"/>
                </a:solidFill>
              </a:rPr>
              <a:t>je natolik silná, nakolik je v ní rozvinutá občanská </a:t>
            </a:r>
            <a:r>
              <a:rPr lang="cs-CZ" sz="3600" b="1" smtClean="0">
                <a:solidFill>
                  <a:srgbClr val="7030A0"/>
                </a:solidFill>
              </a:rPr>
              <a:t>společnost.</a:t>
            </a:r>
            <a:endParaRPr lang="cs-CZ" sz="3600" b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3989040"/>
          </a:xfrm>
        </p:spPr>
        <p:txBody>
          <a:bodyPr/>
          <a:lstStyle/>
          <a:p>
            <a:r>
              <a:rPr lang="cs-CZ" dirty="0" smtClean="0"/>
              <a:t>OS se realizuje formou </a:t>
            </a:r>
            <a:r>
              <a:rPr lang="cs-CZ" b="1" dirty="0" smtClean="0">
                <a:solidFill>
                  <a:srgbClr val="C00000"/>
                </a:solidFill>
              </a:rPr>
              <a:t>organizací, sdružení spolků,…</a:t>
            </a:r>
          </a:p>
          <a:p>
            <a:pPr marL="0" indent="0"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vznikají z iniciativy občanů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j</a:t>
            </a:r>
            <a:r>
              <a:rPr lang="cs-CZ" dirty="0" smtClean="0"/>
              <a:t>ejich </a:t>
            </a:r>
            <a:r>
              <a:rPr lang="cs-CZ" b="1" dirty="0" smtClean="0">
                <a:solidFill>
                  <a:srgbClr val="C00000"/>
                </a:solidFill>
              </a:rPr>
              <a:t>zájmy </a:t>
            </a:r>
            <a:r>
              <a:rPr lang="cs-CZ" dirty="0" smtClean="0"/>
              <a:t>jsou označovány jako</a:t>
            </a:r>
            <a:r>
              <a:rPr lang="cs-CZ" b="1" dirty="0" smtClean="0">
                <a:solidFill>
                  <a:srgbClr val="C00000"/>
                </a:solidFill>
              </a:rPr>
              <a:t> partikulární </a:t>
            </a:r>
            <a:r>
              <a:rPr lang="cs-CZ" dirty="0" smtClean="0"/>
              <a:t>(dílčí, částečné)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14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Jak nevnímat občanskou společnost: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5606083"/>
          </a:xfrm>
        </p:spPr>
        <p:txBody>
          <a:bodyPr/>
          <a:lstStyle/>
          <a:p>
            <a:r>
              <a:rPr lang="cs-CZ" dirty="0" smtClean="0"/>
              <a:t>OS nelze redukovat jen na společnost občanů (mohou se do ní zapojit i cizinci)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OS netvoří protiklad státu!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43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Vztah OS a státu: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7030A0"/>
                </a:solidFill>
              </a:rPr>
              <a:t>OS je nezávislá na státní moci:</a:t>
            </a:r>
          </a:p>
          <a:p>
            <a:pPr marL="0" indent="0">
              <a:buNone/>
            </a:pPr>
            <a:endParaRPr lang="cs-CZ" u="sng" dirty="0" smtClean="0">
              <a:solidFill>
                <a:srgbClr val="7030A0"/>
              </a:solidFill>
            </a:endParaRPr>
          </a:p>
          <a:p>
            <a:r>
              <a:rPr lang="cs-CZ" dirty="0" smtClean="0"/>
              <a:t>Stát do jejích aktivit nezasahuje</a:t>
            </a:r>
          </a:p>
          <a:p>
            <a:r>
              <a:rPr lang="cs-CZ" dirty="0" smtClean="0"/>
              <a:t>Stát neurčuje vedení ani program</a:t>
            </a:r>
          </a:p>
          <a:p>
            <a:r>
              <a:rPr lang="cs-CZ" dirty="0" smtClean="0"/>
              <a:t>Stát nemusí OS finančně podporovat</a:t>
            </a:r>
          </a:p>
          <a:p>
            <a:r>
              <a:rPr lang="cs-CZ" dirty="0" smtClean="0"/>
              <a:t>Odtud přicházejí signály státu, že zde není něco v pořádku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08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Nevládní neziskové organizace: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 smtClean="0"/>
              <a:t>Znaky NNO: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Nejsou na vládě (státu) závislé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Stát je nezřizuje, neřídí ani nefinancuje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Prioritou pro ně není zisk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(do jejich chodu by stát zasáhl tehdy, pokud by jejich činnost byla v rozporu se zákony státu)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00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Typy nevládních neziskových organizací: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Občanská sdružení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Církve a náboženské společnosti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Veřejnoprávní korporace:</a:t>
            </a:r>
          </a:p>
          <a:p>
            <a:pPr marL="0" indent="0">
              <a:buNone/>
            </a:pPr>
            <a:r>
              <a:rPr lang="cs-CZ" dirty="0" smtClean="0"/>
              <a:t>		Hospodářská komora</a:t>
            </a:r>
          </a:p>
          <a:p>
            <a:pPr marL="0" indent="0">
              <a:buNone/>
            </a:pPr>
            <a:r>
              <a:rPr lang="cs-CZ" dirty="0" smtClean="0"/>
              <a:t>		Profesní komory</a:t>
            </a:r>
          </a:p>
          <a:p>
            <a:pPr marL="0" indent="0">
              <a:buNone/>
            </a:pPr>
            <a:r>
              <a:rPr lang="cs-CZ" dirty="0" smtClean="0"/>
              <a:t>		Rada hospodářské a sociální dohody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Nadace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Obecně prospěšné společnosti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86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Veřejnoprávní korporace: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Hospodářská komora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Profesní komory:</a:t>
            </a:r>
          </a:p>
          <a:p>
            <a:pPr marL="0" indent="0">
              <a:buNone/>
            </a:pPr>
            <a:r>
              <a:rPr lang="cs-CZ" dirty="0"/>
              <a:t>k</a:t>
            </a:r>
            <a:r>
              <a:rPr lang="cs-CZ" dirty="0" smtClean="0"/>
              <a:t>omora architektů, advokátů, lékárnická,</a:t>
            </a:r>
          </a:p>
          <a:p>
            <a:pPr marL="0" indent="0">
              <a:buNone/>
            </a:pPr>
            <a:r>
              <a:rPr lang="cs-CZ" dirty="0"/>
              <a:t>l</a:t>
            </a:r>
            <a:r>
              <a:rPr lang="cs-CZ" dirty="0" smtClean="0"/>
              <a:t>ékařská, stomatologická,…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Dbají na odbornou a profesní úroveň svých členů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Rada hospodářské a sociální dohody: tripartita: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láda, odbory, podnikatelé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27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Občanská participace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V</a:t>
            </a:r>
            <a:r>
              <a:rPr lang="cs-CZ" b="1" dirty="0" smtClean="0"/>
              <a:t>ymezení pojmu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Participace - z lat. partem </a:t>
            </a:r>
            <a:r>
              <a:rPr lang="cs-CZ" dirty="0" err="1"/>
              <a:t>capere</a:t>
            </a:r>
            <a:r>
              <a:rPr lang="cs-CZ" dirty="0"/>
              <a:t>, mít podíl.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Zapojení občanů do řešení věcí veřejných nezávisle na státu a ekonomické sféře - např. řešení problémů uvnitř obce.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Občanská participace může (ale nemusí) být institucionalizována ve formě občanských sdružení či neziskových organizací.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Podmnožinou je politická participace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Jedna z forem </a:t>
            </a:r>
            <a:r>
              <a:rPr lang="cs-CZ" b="1" dirty="0" smtClean="0"/>
              <a:t>přímé demokracie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5110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458</Words>
  <Application>Microsoft Office PowerPoint</Application>
  <PresentationFormat>Předvádění na obrazovce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Občanská společnost Občanská participace</vt:lpstr>
      <vt:lpstr>Podmínkou demokracie je občanská společnost</vt:lpstr>
      <vt:lpstr>Demokracie je natolik silná, nakolik je v ní rozvinutá občanská společnost.</vt:lpstr>
      <vt:lpstr>Jak nevnímat občanskou společnost:</vt:lpstr>
      <vt:lpstr>Vztah OS a státu:</vt:lpstr>
      <vt:lpstr>Nevládní neziskové organizace:</vt:lpstr>
      <vt:lpstr>Typy nevládních neziskových organizací:</vt:lpstr>
      <vt:lpstr>Veřejnoprávní korporace: </vt:lpstr>
      <vt:lpstr>Občanská participace</vt:lpstr>
      <vt:lpstr>Občanská participace - formy</vt:lpstr>
      <vt:lpstr>Občanská participace - formy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Občanská společnost</dc:title>
  <dc:creator>Mikuskova</dc:creator>
  <cp:lastModifiedBy>Bc. Lucie Homolková</cp:lastModifiedBy>
  <cp:revision>16</cp:revision>
  <dcterms:created xsi:type="dcterms:W3CDTF">2013-02-11T08:58:00Z</dcterms:created>
  <dcterms:modified xsi:type="dcterms:W3CDTF">2019-12-11T07:28:55Z</dcterms:modified>
</cp:coreProperties>
</file>