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84" r:id="rId4"/>
    <p:sldId id="268" r:id="rId5"/>
    <p:sldId id="270" r:id="rId6"/>
    <p:sldId id="285" r:id="rId7"/>
    <p:sldId id="286" r:id="rId8"/>
    <p:sldId id="287" r:id="rId9"/>
    <p:sldId id="293" r:id="rId10"/>
    <p:sldId id="294" r:id="rId11"/>
    <p:sldId id="288" r:id="rId12"/>
    <p:sldId id="292" r:id="rId13"/>
    <p:sldId id="289" r:id="rId14"/>
    <p:sldId id="291" r:id="rId15"/>
    <p:sldId id="290" r:id="rId16"/>
    <p:sldId id="295" r:id="rId17"/>
    <p:sldId id="278" r:id="rId18"/>
    <p:sldId id="267" r:id="rId19"/>
    <p:sldId id="279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1A"/>
    <a:srgbClr val="BFFD91"/>
    <a:srgbClr val="FFFF66"/>
    <a:srgbClr val="0099FF"/>
    <a:srgbClr val="D0EBB3"/>
    <a:srgbClr val="FFFFA3"/>
    <a:srgbClr val="FF1D1D"/>
    <a:srgbClr val="278D4E"/>
    <a:srgbClr val="C9E7A7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6EFA-33D5-45C0-B992-B422242DC66A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4A75-A446-4A2D-9D84-3BCBD4A54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2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5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20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6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7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7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CF6D-2989-45D9-AEEC-5C43F1848897}" type="datetimeFigureOut">
              <a:rPr lang="cs-CZ" smtClean="0"/>
              <a:t>01.09.2019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5/52/Grandcanyon_view5.jpg/800px-Grandcanyon_view5.jpg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upload.wikimedia.org/wikipedia/commons/f/f4/Yellowstone_Nationalpark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a/a5/MSH80_eruption_mount_st_helens_05-18-80.jpg" TargetMode="External"/><Relationship Id="rId11" Type="http://schemas.openxmlformats.org/officeDocument/2006/relationships/hyperlink" Target="http://upload.wikimedia.org/wikipedia/commons/thumb/6/6c/Zebras,_Serengeti_savana_plains,_Tanzania.jpg/800px-Zebras,_Serengeti_savana_plains,_Tanzania.jpg" TargetMode="External"/><Relationship Id="rId5" Type="http://schemas.openxmlformats.org/officeDocument/2006/relationships/hyperlink" Target="http://upload.wikimedia.org/wikipedia/commons/5/58/MountBlanc04.jpg" TargetMode="External"/><Relationship Id="rId10" Type="http://schemas.openxmlformats.org/officeDocument/2006/relationships/hyperlink" Target="http://upload.wikimedia.org/wikipedia/commons/thumb/1/13/Before_Machu_Picchu.jpg/627px-Before_Machu_Picchu.jpg" TargetMode="External"/><Relationship Id="rId4" Type="http://schemas.openxmlformats.org/officeDocument/2006/relationships/hyperlink" Target="http://upload.wikimedia.org/wikipedia/commons/thumb/e/ee/Algarve_pobrezi.jpg/800px-Algarve_pobrezi.jpg" TargetMode="External"/><Relationship Id="rId9" Type="http://schemas.openxmlformats.org/officeDocument/2006/relationships/hyperlink" Target="http://upload.wikimedia.org/wikipedia/commons/thumb/0/03/El_Castillo_Chitzen_Itza.jpg/800px-El_Castillo_Chitzen_Itza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0576" y="321297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Oblasti a střediska cestovního ruchu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28447" y="2276872"/>
            <a:ext cx="519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Střední odborná škola Otrokovice</a:t>
            </a:r>
            <a:endParaRPr lang="cs-CZ" sz="28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1514299" y="2218896"/>
            <a:ext cx="720000" cy="720000"/>
            <a:chOff x="0" y="0"/>
            <a:chExt cx="1044385" cy="1044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700000"/>
            </a:camera>
            <a:lightRig rig="threePt" dir="t"/>
          </a:scene3d>
        </p:grpSpPr>
        <p:sp>
          <p:nvSpPr>
            <p:cNvPr id="19" name="Volný tvar 18"/>
            <p:cNvSpPr/>
            <p:nvPr/>
          </p:nvSpPr>
          <p:spPr>
            <a:xfrm>
              <a:off x="540385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ADA1A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0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278D4E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0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F1D1D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40385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89240"/>
            <a:ext cx="3268564" cy="113053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55576" y="5949280"/>
            <a:ext cx="325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tx1">
                    <a:tint val="75000"/>
                  </a:schemeClr>
                </a:solidFill>
              </a:rPr>
              <a:t>www.zlinskedumy.cz</a:t>
            </a:r>
            <a:r>
              <a:rPr lang="cs-CZ" sz="2800" dirty="0"/>
              <a:t> </a:t>
            </a:r>
          </a:p>
        </p:txBody>
      </p:sp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755576" y="69462"/>
            <a:ext cx="7731125" cy="1889125"/>
            <a:chOff x="485" y="137"/>
            <a:chExt cx="4870" cy="1190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5" y="137"/>
              <a:ext cx="4870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37"/>
              <a:ext cx="4874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délník 2"/>
          <p:cNvSpPr/>
          <p:nvPr/>
        </p:nvSpPr>
        <p:spPr>
          <a:xfrm>
            <a:off x="323528" y="494116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cs-CZ" sz="1400" i="1" dirty="0"/>
              <a:t>Autorem materiálu a všech jeho částí, není-li uvedeno jinak, je </a:t>
            </a:r>
            <a:r>
              <a:rPr lang="cs-CZ" sz="1400" i="1" dirty="0" smtClean="0"/>
              <a:t>Mgr. Markéta </a:t>
            </a:r>
            <a:r>
              <a:rPr lang="cs-CZ" sz="1400" i="1" dirty="0" err="1" smtClean="0"/>
              <a:t>Kraváčková</a:t>
            </a:r>
            <a:endParaRPr lang="cs-CZ" sz="1400" dirty="0"/>
          </a:p>
          <a:p>
            <a:pPr algn="ctr"/>
            <a:r>
              <a:rPr lang="cs-CZ" sz="1400" i="1" dirty="0"/>
              <a:t>Dostupné z Metodického portálu www.rvp.cz, ISSN: 1802-4785, financovaného z ESF a státního rozpočtu ČR. Provozováno Výzkumným ústavem pedagogickým v Praze.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239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Alpy – </a:t>
            </a:r>
            <a:r>
              <a:rPr lang="cs-CZ" sz="3600" b="1" dirty="0" err="1" smtClean="0"/>
              <a:t>Mt</a:t>
            </a:r>
            <a:r>
              <a:rPr lang="cs-CZ" sz="3600" b="1" dirty="0" smtClean="0"/>
              <a:t>. </a:t>
            </a:r>
            <a:r>
              <a:rPr lang="cs-CZ" sz="3600" b="1" dirty="0" err="1" smtClean="0"/>
              <a:t>Blanc</a:t>
            </a:r>
            <a:r>
              <a:rPr lang="cs-CZ" sz="3600" b="1" dirty="0" smtClean="0"/>
              <a:t>  </a:t>
            </a:r>
            <a:r>
              <a:rPr lang="cs-CZ" sz="1800" i="1" dirty="0" smtClean="0"/>
              <a:t>obr. 2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markéta\Desktop\MountBlan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1628800"/>
            <a:ext cx="81895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Cestovní ruch Severní Ameriky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SEVERNÍ AMERIKA </a:t>
            </a:r>
            <a:r>
              <a:rPr lang="cs-CZ" sz="2400" b="1" dirty="0" smtClean="0">
                <a:solidFill>
                  <a:srgbClr val="C00000"/>
                </a:solidFill>
              </a:rPr>
              <a:t>– anglosaská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2 největší oblast CR, návštěvnost hlavně  domácí, ze zámoří </a:t>
            </a:r>
            <a:r>
              <a:rPr lang="cs-CZ" sz="2400" dirty="0" smtClean="0"/>
              <a:t>Japonci a  Západoevropané 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>
                <a:solidFill>
                  <a:srgbClr val="FFC000"/>
                </a:solidFill>
              </a:rPr>
              <a:t>Hlavní oblasti </a:t>
            </a:r>
            <a:r>
              <a:rPr lang="cs-CZ" sz="2400" b="1" dirty="0" smtClean="0">
                <a:solidFill>
                  <a:srgbClr val="FFC000"/>
                </a:solidFill>
              </a:rPr>
              <a:t>CR: </a:t>
            </a:r>
            <a:endParaRPr lang="cs-CZ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1. Přímořská</a:t>
            </a:r>
            <a:r>
              <a:rPr lang="cs-CZ" sz="2400" dirty="0"/>
              <a:t> </a:t>
            </a:r>
            <a:r>
              <a:rPr lang="cs-CZ" sz="2400" dirty="0" smtClean="0"/>
              <a:t>– Florida</a:t>
            </a:r>
            <a:r>
              <a:rPr lang="cs-CZ" sz="2400" dirty="0"/>
              <a:t>, Kalifornie, Havajské </a:t>
            </a:r>
            <a:r>
              <a:rPr lang="cs-CZ" sz="2400" dirty="0" smtClean="0"/>
              <a:t>ostrovy – celoroční možnost CR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2. Národní parky</a:t>
            </a:r>
            <a:r>
              <a:rPr lang="cs-CZ" sz="2400" dirty="0"/>
              <a:t> – tradice </a:t>
            </a:r>
            <a:r>
              <a:rPr lang="cs-CZ" sz="2400" dirty="0" smtClean="0"/>
              <a:t>(</a:t>
            </a:r>
            <a:r>
              <a:rPr lang="cs-CZ" sz="2400" dirty="0" err="1" smtClean="0"/>
              <a:t>Yellowstone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/>
              <a:t>nejstarší NP </a:t>
            </a:r>
            <a:r>
              <a:rPr lang="cs-CZ" sz="2400" dirty="0"/>
              <a:t>na světě </a:t>
            </a:r>
            <a:r>
              <a:rPr lang="cs-CZ" sz="2400" dirty="0" smtClean="0"/>
              <a:t>1878)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3. Velkoměsta </a:t>
            </a:r>
            <a:r>
              <a:rPr lang="cs-CZ" sz="2400" dirty="0" smtClean="0"/>
              <a:t>– zejména </a:t>
            </a:r>
            <a:r>
              <a:rPr lang="cs-CZ" sz="2400" dirty="0"/>
              <a:t>východní pobřeží  </a:t>
            </a:r>
            <a:r>
              <a:rPr lang="cs-CZ" sz="2400" dirty="0" smtClean="0"/>
              <a:t>(N.Y., Washington, Philadelphia, Boston, …)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8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Národní parky USA – </a:t>
            </a:r>
            <a:r>
              <a:rPr lang="cs-CZ" sz="3600" b="1" dirty="0" err="1" smtClean="0"/>
              <a:t>Yellowstone</a:t>
            </a:r>
            <a:r>
              <a:rPr lang="cs-CZ" sz="3600" b="1" dirty="0" smtClean="0"/>
              <a:t>, Grand Canyon</a:t>
            </a:r>
            <a:br>
              <a:rPr lang="cs-CZ" sz="3600" b="1" dirty="0" smtClean="0"/>
            </a:br>
            <a:r>
              <a:rPr lang="cs-CZ" sz="1800" i="1" dirty="0" smtClean="0"/>
              <a:t>obr. 3                                                 obr. 4  </a:t>
            </a:r>
            <a:endParaRPr lang="cs-CZ" sz="1800" i="1" dirty="0"/>
          </a:p>
        </p:txBody>
      </p:sp>
      <p:pic>
        <p:nvPicPr>
          <p:cNvPr id="2050" name="Picture 2" descr="C:\Users\markéta\Desktop\Yellowstone_Nationalpar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6476"/>
            <a:ext cx="54657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kéta\Desktop\800px-Grandcanyon_view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73" y="1628799"/>
            <a:ext cx="3816424" cy="49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Cestovní ruch Latinské Ameriky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Střední </a:t>
            </a:r>
            <a:r>
              <a:rPr lang="cs-CZ" sz="2000" dirty="0"/>
              <a:t>+ Jižní Amerika (</a:t>
            </a:r>
            <a:r>
              <a:rPr lang="cs-CZ" sz="2000" dirty="0" smtClean="0"/>
              <a:t>španělština + </a:t>
            </a:r>
            <a:r>
              <a:rPr lang="cs-CZ" sz="2000" dirty="0"/>
              <a:t>portugalština + další jazyky), státy méně hospodářsky vyspělé (rozdíly!), dopravní odlehlost, nedostatečná služby, zdravotní a hygienická rizika, kriminalita 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</a:t>
            </a:r>
            <a:r>
              <a:rPr lang="cs-CZ" sz="2000" b="1" dirty="0" smtClean="0">
                <a:solidFill>
                  <a:srgbClr val="FFC000"/>
                </a:solidFill>
              </a:rPr>
              <a:t>Hlavní </a:t>
            </a:r>
            <a:r>
              <a:rPr lang="cs-CZ" sz="2000" b="1" dirty="0">
                <a:solidFill>
                  <a:srgbClr val="FFC000"/>
                </a:solidFill>
              </a:rPr>
              <a:t>oblasti CR:</a:t>
            </a:r>
          </a:p>
          <a:p>
            <a:pPr lvl="0"/>
            <a:r>
              <a:rPr lang="cs-CZ" sz="2000" b="1" dirty="0"/>
              <a:t>Karibská oblast</a:t>
            </a:r>
            <a:r>
              <a:rPr lang="cs-CZ" sz="2000" dirty="0"/>
              <a:t> – celoročně, pobytové zájezdy,  Jamajka, Dominikánská </a:t>
            </a:r>
            <a:r>
              <a:rPr lang="cs-CZ" sz="2000" dirty="0" smtClean="0"/>
              <a:t>republika, </a:t>
            </a:r>
            <a:r>
              <a:rPr lang="cs-CZ" sz="2000" dirty="0"/>
              <a:t>Kuba,  Bahamy, Mexiko, Venezuela, </a:t>
            </a:r>
            <a:r>
              <a:rPr lang="cs-CZ" sz="2000" dirty="0" smtClean="0"/>
              <a:t>Ostrovy </a:t>
            </a:r>
            <a:r>
              <a:rPr lang="cs-CZ" sz="2000" dirty="0"/>
              <a:t>Malých Antil </a:t>
            </a:r>
          </a:p>
          <a:p>
            <a:pPr lvl="0"/>
            <a:r>
              <a:rPr lang="cs-CZ" sz="2000" b="1" dirty="0"/>
              <a:t>Historické památky indiánských kultur</a:t>
            </a:r>
            <a:r>
              <a:rPr lang="cs-CZ" sz="2000" dirty="0"/>
              <a:t> </a:t>
            </a:r>
            <a:r>
              <a:rPr lang="cs-CZ" sz="2000" dirty="0" smtClean="0"/>
              <a:t>(předkolumbovská éra)</a:t>
            </a: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Mayové, Inkové, </a:t>
            </a:r>
            <a:r>
              <a:rPr lang="cs-CZ" sz="2000" dirty="0" smtClean="0"/>
              <a:t>Aztékové, </a:t>
            </a:r>
            <a:r>
              <a:rPr lang="cs-CZ" sz="2000" dirty="0" err="1" smtClean="0"/>
              <a:t>Toltékové</a:t>
            </a:r>
            <a:r>
              <a:rPr lang="cs-CZ" sz="2000" dirty="0" smtClean="0"/>
              <a:t>, </a:t>
            </a:r>
            <a:r>
              <a:rPr lang="cs-CZ" sz="2000" dirty="0" err="1" smtClean="0"/>
              <a:t>Olmékové</a:t>
            </a:r>
            <a:r>
              <a:rPr lang="cs-CZ" sz="2000" dirty="0" smtClean="0"/>
              <a:t> </a:t>
            </a:r>
            <a:r>
              <a:rPr lang="cs-CZ" sz="2000" dirty="0"/>
              <a:t>aj</a:t>
            </a:r>
            <a:r>
              <a:rPr lang="cs-CZ" sz="2000" dirty="0" smtClean="0"/>
              <a:t>.              </a:t>
            </a:r>
            <a:endParaRPr lang="cs-CZ" sz="2000" dirty="0"/>
          </a:p>
          <a:p>
            <a:r>
              <a:rPr lang="cs-CZ" sz="2000" b="1" dirty="0" smtClean="0"/>
              <a:t>Přírodní </a:t>
            </a:r>
            <a:r>
              <a:rPr lang="cs-CZ" sz="2000" b="1" dirty="0"/>
              <a:t>zajímavosti</a:t>
            </a:r>
            <a:endParaRPr lang="cs-CZ" sz="2000" dirty="0"/>
          </a:p>
          <a:p>
            <a:r>
              <a:rPr lang="cs-CZ" sz="2000" dirty="0" smtClean="0"/>
              <a:t>Andy, vodopády, </a:t>
            </a:r>
            <a:r>
              <a:rPr lang="cs-CZ" sz="2000" dirty="0"/>
              <a:t>sopky, Amazonie, ostrovy </a:t>
            </a:r>
            <a:r>
              <a:rPr lang="cs-CZ" sz="2000" dirty="0" smtClean="0"/>
              <a:t>(Velikonoční ostrov, Galapágy, …)</a:t>
            </a:r>
            <a:endParaRPr lang="cs-CZ" sz="2000" dirty="0"/>
          </a:p>
          <a:p>
            <a:r>
              <a:rPr lang="cs-CZ" sz="2000" b="1" dirty="0" smtClean="0"/>
              <a:t>Velkoměsta </a:t>
            </a:r>
            <a:r>
              <a:rPr lang="cs-CZ" sz="2000" dirty="0" smtClean="0"/>
              <a:t>–</a:t>
            </a:r>
            <a:r>
              <a:rPr lang="cs-CZ" sz="2000" b="1" dirty="0" smtClean="0"/>
              <a:t> </a:t>
            </a:r>
            <a:r>
              <a:rPr lang="cs-CZ" sz="2000" dirty="0" smtClean="0"/>
              <a:t>zejména hlavní města a přístavy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1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Předkolumbovské památky – </a:t>
            </a:r>
            <a:r>
              <a:rPr lang="cs-CZ" sz="3600" b="1" dirty="0" err="1" smtClean="0"/>
              <a:t>Chitzén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Itzá</a:t>
            </a:r>
            <a:r>
              <a:rPr lang="cs-CZ" sz="3600" b="1" dirty="0" smtClean="0"/>
              <a:t> a Machu </a:t>
            </a:r>
            <a:r>
              <a:rPr lang="cs-CZ" sz="3600" b="1" dirty="0" err="1" smtClean="0"/>
              <a:t>Picchu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1800" i="1" dirty="0" smtClean="0"/>
              <a:t>obr. 5                                                     obr. 6</a:t>
            </a:r>
            <a:endParaRPr lang="cs-CZ" sz="1800" i="1" dirty="0"/>
          </a:p>
        </p:txBody>
      </p:sp>
      <p:pic>
        <p:nvPicPr>
          <p:cNvPr id="1026" name="Picture 2" descr="C:\Users\markéta\Desktop\800px-El_Castillo_Chitzen_It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7" y="1700808"/>
            <a:ext cx="559763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éta\Desktop\Before_Machu_Picc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672408" cy="42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Cestovní ruch Afriky, Asie a Austrálie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cs-CZ" sz="1800" b="1" dirty="0" smtClean="0"/>
              <a:t>AFRIKA </a:t>
            </a:r>
          </a:p>
          <a:p>
            <a:pPr marL="0" indent="0">
              <a:buNone/>
            </a:pPr>
            <a:r>
              <a:rPr lang="cs-CZ" sz="1800" dirty="0" smtClean="0"/>
              <a:t> dobré lokalizační předpoklady, ale slabé služby, problémem je i politická nestabilita některých oblastí. </a:t>
            </a:r>
          </a:p>
          <a:p>
            <a:pPr marL="0" indent="0">
              <a:buNone/>
            </a:pPr>
            <a:r>
              <a:rPr lang="cs-CZ" sz="1800" dirty="0" smtClean="0"/>
              <a:t>Nejnavštěvovanější je oblast </a:t>
            </a:r>
            <a:r>
              <a:rPr lang="cs-CZ" sz="1800" b="1" dirty="0" smtClean="0"/>
              <a:t>severní Afriky </a:t>
            </a:r>
            <a:r>
              <a:rPr lang="cs-CZ" sz="1800" dirty="0" smtClean="0"/>
              <a:t>(Egypt, Maroko, Tunisko – Rudé a Středozemní moře, památky), dále </a:t>
            </a:r>
            <a:r>
              <a:rPr lang="cs-CZ" sz="1800" b="1" dirty="0" smtClean="0"/>
              <a:t>národní parky typu safari ve východní Africe </a:t>
            </a:r>
            <a:r>
              <a:rPr lang="cs-CZ" sz="1800" dirty="0" smtClean="0"/>
              <a:t>(Keňa, </a:t>
            </a:r>
            <a:r>
              <a:rPr lang="cs-CZ" sz="1800" dirty="0" err="1" smtClean="0"/>
              <a:t>Tanzánie</a:t>
            </a:r>
            <a:r>
              <a:rPr lang="cs-CZ" sz="1800" dirty="0" smtClean="0"/>
              <a:t>, Uganda), </a:t>
            </a:r>
            <a:r>
              <a:rPr lang="cs-CZ" sz="1800" b="1" dirty="0" smtClean="0"/>
              <a:t>ostrovy Indického oceánu </a:t>
            </a:r>
            <a:r>
              <a:rPr lang="cs-CZ" sz="1800" dirty="0" smtClean="0"/>
              <a:t>(Seychely, </a:t>
            </a:r>
            <a:r>
              <a:rPr lang="cs-CZ" sz="1800" dirty="0" err="1" smtClean="0"/>
              <a:t>Reunion</a:t>
            </a:r>
            <a:r>
              <a:rPr lang="cs-CZ" sz="1800" dirty="0" smtClean="0"/>
              <a:t>, Mauricius) a Jihoafrická republika</a:t>
            </a:r>
            <a:r>
              <a:rPr lang="cs-CZ" sz="1800" b="1" dirty="0" smtClean="0"/>
              <a:t>.</a:t>
            </a:r>
          </a:p>
          <a:p>
            <a:endParaRPr lang="cs-CZ" sz="1800" b="1" dirty="0" smtClean="0"/>
          </a:p>
          <a:p>
            <a:r>
              <a:rPr lang="cs-CZ" sz="1800" b="1" dirty="0" smtClean="0"/>
              <a:t>     </a:t>
            </a:r>
            <a:r>
              <a:rPr lang="cs-CZ" sz="1800" b="1" dirty="0"/>
              <a:t>ASIE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řada přitažlivých cílů, </a:t>
            </a:r>
            <a:r>
              <a:rPr lang="cs-CZ" sz="1800" dirty="0" smtClean="0"/>
              <a:t>ale stejné problémy jako Afrika</a:t>
            </a:r>
            <a:r>
              <a:rPr lang="cs-CZ" sz="1800" dirty="0"/>
              <a:t> </a:t>
            </a:r>
          </a:p>
          <a:p>
            <a:pPr marL="0" lvl="0" indent="0">
              <a:buNone/>
            </a:pPr>
            <a:r>
              <a:rPr lang="cs-CZ" sz="1800" b="1" dirty="0"/>
              <a:t>JZ Asie</a:t>
            </a:r>
            <a:r>
              <a:rPr lang="cs-CZ" sz="1800" dirty="0"/>
              <a:t> </a:t>
            </a:r>
            <a:r>
              <a:rPr lang="cs-CZ" sz="1800" dirty="0" smtClean="0"/>
              <a:t>      – </a:t>
            </a:r>
            <a:r>
              <a:rPr lang="cs-CZ" sz="1800" dirty="0"/>
              <a:t>Středomoří </a:t>
            </a:r>
            <a:r>
              <a:rPr lang="cs-CZ" sz="1800" dirty="0" smtClean="0"/>
              <a:t>(Kypr</a:t>
            </a:r>
            <a:r>
              <a:rPr lang="cs-CZ" sz="1800" dirty="0"/>
              <a:t>, Izrael, Turecko) – moře, </a:t>
            </a:r>
            <a:r>
              <a:rPr lang="cs-CZ" sz="1800" dirty="0" smtClean="0"/>
              <a:t>památky, náboženský </a:t>
            </a:r>
            <a:r>
              <a:rPr lang="cs-CZ" sz="1800" dirty="0"/>
              <a:t>CR</a:t>
            </a:r>
          </a:p>
          <a:p>
            <a:pPr marL="0" lvl="0" indent="0">
              <a:buNone/>
            </a:pPr>
            <a:r>
              <a:rPr lang="cs-CZ" sz="1800" b="1" dirty="0"/>
              <a:t>J a JV Asie</a:t>
            </a:r>
            <a:r>
              <a:rPr lang="cs-CZ" sz="1800" dirty="0"/>
              <a:t> </a:t>
            </a:r>
            <a:r>
              <a:rPr lang="cs-CZ" sz="1800" dirty="0" smtClean="0"/>
              <a:t>– Thajsko</a:t>
            </a:r>
            <a:r>
              <a:rPr lang="cs-CZ" sz="1800" dirty="0"/>
              <a:t>, Indie</a:t>
            </a:r>
          </a:p>
          <a:p>
            <a:pPr marL="0" lvl="0" indent="0">
              <a:buNone/>
            </a:pPr>
            <a:r>
              <a:rPr lang="cs-CZ" sz="1800" b="1" dirty="0"/>
              <a:t>V </a:t>
            </a:r>
            <a:r>
              <a:rPr lang="cs-CZ" sz="1800" b="1" dirty="0" smtClean="0"/>
              <a:t>Asie</a:t>
            </a:r>
            <a:r>
              <a:rPr lang="cs-CZ" sz="1800" dirty="0" smtClean="0"/>
              <a:t>        – Japonsko</a:t>
            </a:r>
            <a:r>
              <a:rPr lang="cs-CZ" sz="1800" dirty="0"/>
              <a:t>, Čína</a:t>
            </a:r>
          </a:p>
          <a:p>
            <a:pPr marL="0" indent="0">
              <a:buNone/>
            </a:pPr>
            <a:r>
              <a:rPr lang="cs-CZ" sz="1800" dirty="0"/>
              <a:t>  </a:t>
            </a:r>
          </a:p>
          <a:p>
            <a:r>
              <a:rPr lang="cs-CZ" sz="1800" b="1" dirty="0"/>
              <a:t>AUSTRÁLIE A OCEÁNIE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dopravní odlehlost, zejména </a:t>
            </a:r>
            <a:r>
              <a:rPr lang="cs-CZ" sz="1800" dirty="0"/>
              <a:t>přírodní zajímavosti </a:t>
            </a:r>
            <a:r>
              <a:rPr lang="cs-CZ" sz="1800" dirty="0" smtClean="0"/>
              <a:t>– národní parky,  </a:t>
            </a:r>
            <a:r>
              <a:rPr lang="cs-CZ" sz="1800" dirty="0"/>
              <a:t>velkoměsta 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102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Safari park </a:t>
            </a:r>
            <a:r>
              <a:rPr lang="cs-CZ" sz="3600" b="1" dirty="0" err="1" smtClean="0"/>
              <a:t>Serengeti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Tanzánie</a:t>
            </a:r>
            <a:r>
              <a:rPr lang="cs-CZ" sz="3600" b="1" dirty="0" smtClean="0"/>
              <a:t>   </a:t>
            </a:r>
            <a:r>
              <a:rPr lang="cs-CZ" sz="1800" i="1" dirty="0" smtClean="0"/>
              <a:t>obr. 7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markéta\Desktop\800px-Zebras,_Serengeti_savana_plains,_Tanz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5656"/>
            <a:ext cx="8424936" cy="5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1628800"/>
            <a:ext cx="734481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Uveď příklady středisek cestovního ruchu podle zaměření v ČR a zahraničí.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Seřaď podle nadmořské výšky státy alpské a doplň nejvyšší horu.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Vyhledej významné safari parky v Africe.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Které ostrovy Oceánie se významně zapojují do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1320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Seznam obrázků: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cs-CZ" sz="1600" dirty="0"/>
              <a:t>Obr. 1. </a:t>
            </a:r>
            <a:r>
              <a:rPr lang="cs-CZ" sz="1600" i="1" dirty="0"/>
              <a:t>anonym, </a:t>
            </a:r>
            <a:r>
              <a:rPr lang="cs-CZ" sz="1600" dirty="0"/>
              <a:t>[vid. </a:t>
            </a:r>
            <a:r>
              <a:rPr lang="cs-CZ" sz="1600" dirty="0" smtClean="0"/>
              <a:t>20. </a:t>
            </a:r>
            <a:r>
              <a:rPr lang="cs-CZ" sz="1600" dirty="0"/>
              <a:t>2. 2013] dostupné z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4"/>
              </a:rPr>
              <a:t>http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smtClean="0">
                <a:hlinkClick r:id="rId4"/>
              </a:rPr>
              <a:t>upload.wikimedia.org/wikipedia/commons/thumb/e/ee/Algarve_pobrezi.jpg/800px-Algarve_pobrezi.jpg</a:t>
            </a:r>
            <a:endParaRPr lang="cs-CZ" sz="1600" dirty="0" smtClean="0"/>
          </a:p>
          <a:p>
            <a:r>
              <a:rPr lang="cs-CZ" sz="1600" dirty="0" smtClean="0"/>
              <a:t>Obr</a:t>
            </a:r>
            <a:r>
              <a:rPr lang="cs-CZ" sz="1600" dirty="0"/>
              <a:t>. 2</a:t>
            </a:r>
            <a:r>
              <a:rPr lang="cs-CZ" sz="1600" i="1" dirty="0"/>
              <a:t>. anonym, </a:t>
            </a:r>
            <a:r>
              <a:rPr lang="cs-CZ" sz="1600" dirty="0"/>
              <a:t>[vid. </a:t>
            </a:r>
            <a:r>
              <a:rPr lang="cs-CZ" sz="1600" dirty="0" smtClean="0"/>
              <a:t>20. </a:t>
            </a:r>
            <a:r>
              <a:rPr lang="cs-CZ" sz="1600" dirty="0"/>
              <a:t>2. 2013] dostupné z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5"/>
              </a:rPr>
              <a:t>http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upload.wikimedia.org/wikipedia/commons/5/58/MountBlanc04.jpg</a:t>
            </a:r>
            <a:endParaRPr lang="cs-CZ" sz="1600" dirty="0"/>
          </a:p>
          <a:p>
            <a:r>
              <a:rPr lang="cs-CZ" sz="1600" dirty="0"/>
              <a:t>Obr. 3. </a:t>
            </a:r>
            <a:r>
              <a:rPr lang="cs-CZ" sz="1600" i="1" dirty="0" smtClean="0"/>
              <a:t>Urban, </a:t>
            </a:r>
            <a:r>
              <a:rPr lang="cs-CZ" sz="1600" dirty="0"/>
              <a:t>[vid. </a:t>
            </a:r>
            <a:r>
              <a:rPr lang="cs-CZ" sz="1600" dirty="0" smtClean="0"/>
              <a:t>20. </a:t>
            </a:r>
            <a:r>
              <a:rPr lang="cs-CZ" sz="1600" dirty="0"/>
              <a:t>2. </a:t>
            </a:r>
            <a:r>
              <a:rPr lang="cs-CZ" sz="1600" dirty="0" smtClean="0"/>
              <a:t>2013] </a:t>
            </a:r>
            <a:r>
              <a:rPr lang="cs-CZ" sz="1600" dirty="0"/>
              <a:t>dostupné z:</a:t>
            </a:r>
            <a:r>
              <a:rPr lang="cs-CZ" sz="1600" dirty="0">
                <a:hlinkClick r:id="rId6"/>
              </a:rPr>
              <a:t> </a:t>
            </a:r>
            <a:r>
              <a:rPr lang="cs-CZ" sz="1600" dirty="0" smtClean="0">
                <a:hlinkClick r:id="rId7"/>
              </a:rPr>
              <a:t>http</a:t>
            </a:r>
            <a:r>
              <a:rPr lang="cs-CZ" sz="1600" dirty="0">
                <a:hlinkClick r:id="rId7"/>
              </a:rPr>
              <a:t>://</a:t>
            </a:r>
            <a:r>
              <a:rPr lang="cs-CZ" sz="1600" dirty="0" smtClean="0">
                <a:hlinkClick r:id="rId7"/>
              </a:rPr>
              <a:t>upload.wikimedia.org/wikipedia/commons/f/f4/Yellowstone_Nationalpark3.jpg</a:t>
            </a:r>
            <a:endParaRPr lang="cs-CZ" sz="1600" dirty="0" smtClean="0"/>
          </a:p>
          <a:p>
            <a:r>
              <a:rPr lang="cs-CZ" sz="1600" dirty="0" smtClean="0"/>
              <a:t> Obr</a:t>
            </a:r>
            <a:r>
              <a:rPr lang="cs-CZ" sz="1600" dirty="0"/>
              <a:t>. 4. </a:t>
            </a:r>
            <a:r>
              <a:rPr lang="cs-CZ" sz="1600" i="1" dirty="0"/>
              <a:t>anonym, </a:t>
            </a:r>
            <a:r>
              <a:rPr lang="cs-CZ" sz="1600" dirty="0"/>
              <a:t>[vid. </a:t>
            </a:r>
            <a:r>
              <a:rPr lang="cs-CZ" sz="1600" dirty="0" smtClean="0"/>
              <a:t>20. </a:t>
            </a:r>
            <a:r>
              <a:rPr lang="cs-CZ" sz="1600" dirty="0"/>
              <a:t>2. </a:t>
            </a:r>
            <a:r>
              <a:rPr lang="cs-CZ" sz="1600" dirty="0" smtClean="0"/>
              <a:t>2013] </a:t>
            </a:r>
            <a:r>
              <a:rPr lang="cs-CZ" sz="1600" dirty="0"/>
              <a:t>dostupné z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8"/>
              </a:rPr>
              <a:t>http</a:t>
            </a:r>
            <a:r>
              <a:rPr lang="cs-CZ" sz="1600" dirty="0">
                <a:hlinkClick r:id="rId8"/>
              </a:rPr>
              <a:t>://</a:t>
            </a:r>
            <a:r>
              <a:rPr lang="cs-CZ" sz="1600" dirty="0" smtClean="0">
                <a:hlinkClick r:id="rId8"/>
              </a:rPr>
              <a:t>upload.wikimedia.org/wikipedia/commons/thumb/5/52/Grandcanyon_view5.jpg/800px-Grandcanyon_view5.jpg</a:t>
            </a:r>
            <a:endParaRPr lang="cs-CZ" sz="1600" dirty="0" smtClean="0"/>
          </a:p>
          <a:p>
            <a:r>
              <a:rPr lang="cs-CZ" sz="1600" dirty="0" smtClean="0"/>
              <a:t>Obr. 5</a:t>
            </a:r>
            <a:r>
              <a:rPr lang="cs-CZ" sz="1600" i="1" dirty="0" smtClean="0"/>
              <a:t>. </a:t>
            </a:r>
            <a:r>
              <a:rPr lang="cs-CZ" sz="1600" i="1" dirty="0" err="1" smtClean="0"/>
              <a:t>Janothird</a:t>
            </a:r>
            <a:r>
              <a:rPr lang="cs-CZ" sz="1600" i="1" dirty="0" smtClean="0"/>
              <a:t>,</a:t>
            </a:r>
            <a:r>
              <a:rPr lang="cs-CZ" sz="1600" dirty="0" smtClean="0"/>
              <a:t> [vid. 20. 2. 2013]</a:t>
            </a:r>
            <a:r>
              <a:rPr lang="cs-CZ" sz="1600" i="1" dirty="0" smtClean="0"/>
              <a:t>  </a:t>
            </a:r>
            <a:r>
              <a:rPr lang="cs-CZ" sz="1600" dirty="0" smtClean="0"/>
              <a:t>dostupné z: </a:t>
            </a:r>
            <a:r>
              <a:rPr lang="cs-CZ" sz="1600" dirty="0" smtClean="0">
                <a:hlinkClick r:id="rId9"/>
              </a:rPr>
              <a:t>http</a:t>
            </a:r>
            <a:r>
              <a:rPr lang="cs-CZ" sz="1600" dirty="0">
                <a:hlinkClick r:id="rId9"/>
              </a:rPr>
              <a:t>://</a:t>
            </a:r>
            <a:r>
              <a:rPr lang="cs-CZ" sz="1600" dirty="0" smtClean="0">
                <a:hlinkClick r:id="rId9"/>
              </a:rPr>
              <a:t>upload.wikimedia.org/wikipedia/commons/thumb/0/03/El_Castillo_Chitzen_Itza.jpg/800px-El_Castillo_Chitzen_Itza.jpg</a:t>
            </a:r>
            <a:endParaRPr lang="cs-CZ" sz="1600" dirty="0" smtClean="0"/>
          </a:p>
          <a:p>
            <a:r>
              <a:rPr lang="cs-CZ" sz="1600" dirty="0" smtClean="0"/>
              <a:t>Obr</a:t>
            </a:r>
            <a:r>
              <a:rPr lang="cs-CZ" sz="1600" dirty="0"/>
              <a:t>. 6. </a:t>
            </a:r>
            <a:r>
              <a:rPr lang="cs-CZ" sz="1600" i="1" dirty="0" err="1" smtClean="0"/>
              <a:t>iceligh</a:t>
            </a:r>
            <a:r>
              <a:rPr lang="cs-CZ" sz="1600" dirty="0" err="1" smtClean="0"/>
              <a:t>t</a:t>
            </a:r>
            <a:r>
              <a:rPr lang="cs-CZ" sz="1600" dirty="0" smtClean="0"/>
              <a:t> </a:t>
            </a:r>
            <a:r>
              <a:rPr lang="cs-CZ" sz="1600" dirty="0"/>
              <a:t>[vid. </a:t>
            </a:r>
            <a:r>
              <a:rPr lang="cs-CZ" sz="1600" dirty="0" smtClean="0"/>
              <a:t>20. </a:t>
            </a:r>
            <a:r>
              <a:rPr lang="cs-CZ" sz="1600" dirty="0"/>
              <a:t>2. 2013]  dostupné z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10"/>
              </a:rPr>
              <a:t>http</a:t>
            </a:r>
            <a:r>
              <a:rPr lang="cs-CZ" sz="1600" dirty="0">
                <a:hlinkClick r:id="rId10"/>
              </a:rPr>
              <a:t>://</a:t>
            </a:r>
            <a:r>
              <a:rPr lang="cs-CZ" sz="1600" dirty="0" smtClean="0">
                <a:hlinkClick r:id="rId10"/>
              </a:rPr>
              <a:t>upload.wikimedia.org/wikipedia/commons/thumb/1/13/Before_Machu_Picchu.jpg/627px-Before_Machu_Picchu.jpg</a:t>
            </a:r>
            <a:endParaRPr lang="cs-CZ" sz="1600" dirty="0" smtClean="0"/>
          </a:p>
          <a:p>
            <a:r>
              <a:rPr lang="cs-CZ" sz="1600" dirty="0"/>
              <a:t>Obr. </a:t>
            </a:r>
            <a:r>
              <a:rPr lang="cs-CZ" sz="1600" dirty="0" smtClean="0"/>
              <a:t>7. </a:t>
            </a:r>
            <a:r>
              <a:rPr lang="cs-CZ" sz="1600" i="1" dirty="0" err="1" smtClean="0"/>
              <a:t>Gary</a:t>
            </a:r>
            <a:r>
              <a:rPr lang="cs-CZ" sz="1600" dirty="0" smtClean="0"/>
              <a:t> </a:t>
            </a:r>
            <a:r>
              <a:rPr lang="cs-CZ" sz="1600" dirty="0"/>
              <a:t>[vid. 20. 2. 2013]  dostupné z</a:t>
            </a:r>
            <a:r>
              <a:rPr lang="cs-CZ" sz="1600" dirty="0" smtClean="0"/>
              <a:t>: </a:t>
            </a:r>
            <a:r>
              <a:rPr lang="cs-CZ" sz="1600" dirty="0" smtClean="0">
                <a:hlinkClick r:id="rId11"/>
              </a:rPr>
              <a:t>http</a:t>
            </a:r>
            <a:r>
              <a:rPr lang="cs-CZ" sz="1600" dirty="0">
                <a:hlinkClick r:id="rId11"/>
              </a:rPr>
              <a:t>://</a:t>
            </a:r>
            <a:r>
              <a:rPr lang="cs-CZ" sz="1600" dirty="0" smtClean="0">
                <a:hlinkClick r:id="rId11"/>
              </a:rPr>
              <a:t>upload.wikimedia.org/wikipedia/commons/thumb/6/6c/Zebras%2C_Serengeti_savana_plains%2C_Tanzania.jpg/800px-Zebras%2C_Serengeti_savana_plains%2C_Tanzania.jpg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17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Seznam použité literatury: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628800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[1</a:t>
            </a:r>
            <a:r>
              <a:rPr lang="cs-CZ" dirty="0" smtClean="0"/>
              <a:t>] Holeček M., </a:t>
            </a:r>
            <a:r>
              <a:rPr lang="cs-CZ" dirty="0" err="1" smtClean="0"/>
              <a:t>Mariot</a:t>
            </a:r>
            <a:r>
              <a:rPr lang="cs-CZ" dirty="0" smtClean="0"/>
              <a:t> P., Střída M. </a:t>
            </a:r>
            <a:r>
              <a:rPr lang="cs-CZ" i="1" dirty="0" smtClean="0"/>
              <a:t>Zeměpis cestovního ruchu</a:t>
            </a:r>
            <a:r>
              <a:rPr lang="cs-CZ" dirty="0" smtClean="0"/>
              <a:t>, Nakladatelství České geografické společnosti, s. r. o, Praha, 1999. ISBN 80-86034-39-9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2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94519"/>
          </a:xfrm>
        </p:spPr>
        <p:txBody>
          <a:bodyPr>
            <a:noAutofit/>
          </a:bodyPr>
          <a:lstStyle/>
          <a:p>
            <a:r>
              <a:rPr lang="cs-CZ" sz="3200" dirty="0" smtClean="0"/>
              <a:t>Charakteristika DUM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63982"/>
              </p:ext>
            </p:extLst>
          </p:nvPr>
        </p:nvGraphicFramePr>
        <p:xfrm>
          <a:off x="467544" y="1283323"/>
          <a:ext cx="8064896" cy="48099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16"/>
                <a:gridCol w="6120680"/>
              </a:tblGrid>
              <a:tr h="269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školy a adresa</a:t>
                      </a:r>
                    </a:p>
                  </a:txBody>
                  <a:tcPr marL="7175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Střední 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odborná škola Otrokovice, tř. T. Bati 1266, 76502 Otrokovice</a:t>
                      </a: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Číslo projektu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CZ.1.07/1.5.00/34.0445 </a:t>
                      </a:r>
                      <a:r>
                        <a:rPr lang="cs-CZ" sz="140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/2</a:t>
                      </a:r>
                      <a:endParaRPr lang="cs-CZ" sz="1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Autor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Mgr. Markéta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Kraváčková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Označení DUM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VY_32_INOVACE_SOSOTR-Mn-ZCR/1-PV-1/8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</a:t>
                      </a: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DUM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Oblasti a střediska cestovního ruchu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Stupeň a typ vzdělávání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Středoškolské vzdělávání</a:t>
                      </a: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Kód oboru RVP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63-41-M/01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Obor vzdělávání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 hotelových a turistických služeb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Vyučovací předmět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Zeměpis cestovního ruchu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Druh učebního materiálu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</a:t>
                      </a: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Cílová skupiny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Žák, 15 – 16 let</a:t>
                      </a:r>
                    </a:p>
                  </a:txBody>
                  <a:tcPr marL="107950" marR="9525" marT="9525" marB="0" anchor="ctr"/>
                </a:tc>
              </a:tr>
              <a:tr h="78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Anotace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 je určený k frontální výuce učitelem, případně jako materiál pro samostudium, nutno doplnit výkladem, náplň: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Oblasti a střediska cestovního ruchu a jejich členění, cestovní ruch ve světě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Vybavení, pomůcky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Dataprojektor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atlas světa a ČR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90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Klíčová slova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Oblast cestovního ruchu, středisko cestovního ruchu , zdrojové  a cílové oblasti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69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Datum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2O. 2. 2013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33859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Náplň výuky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Oblast cestovního ruchu</a:t>
            </a:r>
          </a:p>
          <a:p>
            <a:r>
              <a:rPr lang="cs-CZ" dirty="0" smtClean="0"/>
              <a:t>Středisko cestovního ruchu</a:t>
            </a:r>
          </a:p>
          <a:p>
            <a:r>
              <a:rPr lang="cs-CZ" dirty="0" smtClean="0"/>
              <a:t>Střediska podle zaměření</a:t>
            </a:r>
          </a:p>
          <a:p>
            <a:r>
              <a:rPr lang="cs-CZ" dirty="0" smtClean="0"/>
              <a:t>Zdrojové a cílové oblasti cestovního ruchu</a:t>
            </a:r>
          </a:p>
          <a:p>
            <a:r>
              <a:rPr lang="cs-CZ" dirty="0" smtClean="0"/>
              <a:t>Cestovní ruch v Evropě</a:t>
            </a:r>
          </a:p>
          <a:p>
            <a:r>
              <a:rPr lang="cs-CZ" dirty="0" smtClean="0"/>
              <a:t>Cestovní ruch Severní Ameriky</a:t>
            </a:r>
          </a:p>
          <a:p>
            <a:r>
              <a:rPr lang="cs-CZ" dirty="0" smtClean="0"/>
              <a:t>Cestovní ruch Latinské Ameriky</a:t>
            </a:r>
          </a:p>
          <a:p>
            <a:r>
              <a:rPr lang="cs-CZ" dirty="0" smtClean="0"/>
              <a:t>Cestovní ruch Afriky, Asie a Austrálie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10576" y="-9939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Oblasti a střediska cestovního ruchu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542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Oblast cestovního ruchu 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Oblast </a:t>
            </a:r>
            <a:r>
              <a:rPr lang="cs-CZ" sz="2800" b="1" dirty="0" smtClean="0">
                <a:solidFill>
                  <a:srgbClr val="C00000"/>
                </a:solidFill>
              </a:rPr>
              <a:t>(region</a:t>
            </a:r>
            <a:r>
              <a:rPr lang="cs-CZ" sz="2800" b="1" dirty="0">
                <a:solidFill>
                  <a:srgbClr val="C00000"/>
                </a:solidFill>
              </a:rPr>
              <a:t>) CR</a:t>
            </a:r>
            <a:r>
              <a:rPr lang="cs-CZ" sz="2800" dirty="0">
                <a:solidFill>
                  <a:srgbClr val="C00000"/>
                </a:solidFill>
              </a:rPr>
              <a:t> </a:t>
            </a:r>
            <a:r>
              <a:rPr lang="cs-CZ" sz="2800" dirty="0"/>
              <a:t>– rozsáhlejší území, kde se uplatňují předpoklady CR </a:t>
            </a:r>
            <a:r>
              <a:rPr lang="cs-CZ" sz="2800" dirty="0" smtClean="0"/>
              <a:t>(lokalizační</a:t>
            </a:r>
            <a:r>
              <a:rPr lang="cs-CZ" sz="2800" dirty="0"/>
              <a:t>, selektivní, </a:t>
            </a:r>
            <a:r>
              <a:rPr lang="cs-CZ" sz="2800" dirty="0" smtClean="0"/>
              <a:t>realizační). </a:t>
            </a:r>
            <a:r>
              <a:rPr lang="cs-CZ" sz="2800" dirty="0"/>
              <a:t>Nejvýznamnější roli hrají </a:t>
            </a:r>
            <a:r>
              <a:rPr lang="cs-CZ" sz="2800" b="1" dirty="0"/>
              <a:t>lokalizační </a:t>
            </a:r>
            <a:r>
              <a:rPr lang="cs-CZ" sz="2800" b="1" dirty="0" smtClean="0"/>
              <a:t>předpoklady</a:t>
            </a:r>
          </a:p>
          <a:p>
            <a:pPr marL="0" indent="0">
              <a:buNone/>
            </a:pPr>
            <a:r>
              <a:rPr lang="cs-CZ" sz="2800" dirty="0" smtClean="0"/>
              <a:t>     (geografické </a:t>
            </a:r>
            <a:r>
              <a:rPr lang="cs-CZ" sz="2800" dirty="0"/>
              <a:t>zajímavosti přírodní či kulturní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V nejdůležitějších oblastech CR se obvykle uplatňují jejich kombinace.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r>
              <a:rPr lang="cs-CZ" sz="2800" b="1" dirty="0"/>
              <a:t>Oblasti dělíme podle významu:</a:t>
            </a:r>
            <a:r>
              <a:rPr lang="cs-CZ" sz="2800" dirty="0"/>
              <a:t> 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a</a:t>
            </a:r>
            <a:r>
              <a:rPr lang="cs-CZ" sz="2800" dirty="0"/>
              <a:t>.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Mezinárodní význam </a:t>
            </a:r>
            <a:r>
              <a:rPr lang="cs-CZ" sz="2800" dirty="0" smtClean="0"/>
              <a:t>– Havajské ostrovy, Alpy, Středomoří, …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b.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Celostátní význam </a:t>
            </a:r>
            <a:r>
              <a:rPr lang="cs-CZ" sz="2800" dirty="0" smtClean="0"/>
              <a:t>– např. v ČR Krkonoše, Jeseníky, …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c.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Regionální význam </a:t>
            </a:r>
            <a:r>
              <a:rPr lang="cs-CZ" sz="2800" dirty="0" smtClean="0"/>
              <a:t>– např. pro Ostravsko Beskydy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d.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Místní význam</a:t>
            </a:r>
            <a:r>
              <a:rPr lang="cs-CZ" sz="2800" dirty="0" smtClean="0"/>
              <a:t>  – přitahují pozornost obyvatel z blízkého okolí</a:t>
            </a: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2780928"/>
            <a:ext cx="388843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14049" y="2428263"/>
            <a:ext cx="6408712" cy="3215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49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100000">
              <a:srgbClr val="BFF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Středisko cestovního ruchu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Střediska CR </a:t>
            </a:r>
            <a:r>
              <a:rPr lang="cs-CZ" sz="2400" dirty="0"/>
              <a:t>– obce nebo jejich části, v nichž se vyskytuje větší počet služeb </a:t>
            </a:r>
            <a:r>
              <a:rPr lang="cs-CZ" sz="2400" dirty="0" smtClean="0"/>
              <a:t>(ubytovacích, stravovacích, rekreačních, zábavních a dalších zařízení materiálně-technické základny)</a:t>
            </a:r>
          </a:p>
          <a:p>
            <a:r>
              <a:rPr lang="cs-CZ" sz="2400" dirty="0" smtClean="0"/>
              <a:t>Vznikají často uvnitř oblastí CR a umožňují účastníkům intenzívnější využívání okolí středisek.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 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Střediska podle významu: </a:t>
            </a:r>
            <a:r>
              <a:rPr lang="cs-CZ" sz="2400" dirty="0"/>
              <a:t>   </a:t>
            </a:r>
          </a:p>
          <a:p>
            <a:pPr marL="0" indent="0">
              <a:buNone/>
            </a:pPr>
            <a:r>
              <a:rPr lang="cs-CZ" sz="2400" dirty="0" smtClean="0"/>
              <a:t>  a</a:t>
            </a:r>
            <a:r>
              <a:rPr lang="cs-CZ" sz="2400" dirty="0"/>
              <a:t>. </a:t>
            </a:r>
            <a:r>
              <a:rPr lang="cs-CZ" sz="2400" dirty="0" smtClean="0"/>
              <a:t>mezinárodní – podíl zahraničních turistů přesahuje 70 % (Paříž,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Řím, Monako, …)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b</a:t>
            </a:r>
            <a:r>
              <a:rPr lang="cs-CZ" sz="2400" dirty="0"/>
              <a:t>. celostátní	</a:t>
            </a:r>
          </a:p>
          <a:p>
            <a:pPr marL="0" indent="0">
              <a:buNone/>
            </a:pPr>
            <a:r>
              <a:rPr lang="cs-CZ" sz="2400" dirty="0" smtClean="0"/>
              <a:t>  c</a:t>
            </a:r>
            <a:r>
              <a:rPr lang="cs-CZ" sz="2400" dirty="0"/>
              <a:t>. regionální</a:t>
            </a:r>
          </a:p>
          <a:p>
            <a:pPr marL="0" indent="0">
              <a:buNone/>
            </a:pPr>
            <a:r>
              <a:rPr lang="cs-CZ" sz="2400" dirty="0" smtClean="0"/>
              <a:t>  d. </a:t>
            </a:r>
            <a:r>
              <a:rPr lang="cs-CZ" sz="2400" dirty="0"/>
              <a:t>místní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endParaRPr 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11542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Střediska podle zaměření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 smtClean="0"/>
              <a:t>1</a:t>
            </a:r>
            <a:r>
              <a:rPr lang="cs-CZ" dirty="0"/>
              <a:t>. lázeňská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2. přímořská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3. horská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4. vnitrozemská střediska letní rekreace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5. historicky cenná </a:t>
            </a:r>
            <a:r>
              <a:rPr lang="cs-CZ" dirty="0" smtClean="0"/>
              <a:t>města (většinou UNESCO)</a:t>
            </a:r>
            <a:endParaRPr lang="cs-CZ" dirty="0"/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6. velkoměsta  </a:t>
            </a:r>
            <a:r>
              <a:rPr lang="cs-CZ" dirty="0" smtClean="0"/>
              <a:t>(sídla mezinárodních </a:t>
            </a:r>
            <a:r>
              <a:rPr lang="cs-CZ" dirty="0"/>
              <a:t>organizací, památky, akce)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7. kombinovaná</a:t>
            </a:r>
          </a:p>
          <a:p>
            <a:pPr marL="360000" indent="-36000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8. poutní </a:t>
            </a:r>
            <a:r>
              <a:rPr lang="cs-CZ" dirty="0" smtClean="0"/>
              <a:t>(náboženská)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1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Zdrojové a cílové oblasti cestovního ruchu </a:t>
            </a:r>
            <a:endParaRPr lang="cs-CZ" sz="36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Oblasti </a:t>
            </a:r>
            <a:r>
              <a:rPr lang="cs-CZ" dirty="0"/>
              <a:t>CR </a:t>
            </a:r>
            <a:r>
              <a:rPr lang="cs-CZ" dirty="0" smtClean="0"/>
              <a:t>jsou ve světě </a:t>
            </a:r>
            <a:r>
              <a:rPr lang="cs-CZ" dirty="0"/>
              <a:t>rozloženy </a:t>
            </a:r>
            <a:r>
              <a:rPr lang="cs-CZ" dirty="0" smtClean="0"/>
              <a:t>nerovnoměrně (závislost </a:t>
            </a:r>
            <a:r>
              <a:rPr lang="cs-CZ" dirty="0"/>
              <a:t>na předpokladech CR</a:t>
            </a:r>
            <a:r>
              <a:rPr lang="cs-CZ" dirty="0" smtClean="0"/>
              <a:t>).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Zdrojové oblasti </a:t>
            </a:r>
            <a:r>
              <a:rPr lang="cs-CZ" dirty="0" smtClean="0"/>
              <a:t>– oblasti, státy, odkud pochází nejvíce účastníků CR. Jsou to jádrové oblasti světa, které zahrnují vyspělé státy s vysokou životní úrovní. Mají nejlepší selektivní předpoklady pro CR. Často se vyznačují pasivním saldem CR. Patří sem zejména státy západní a severní Evropy, Severní Amerika, východní Asie. Nejvíce účastníků pochází z USA, Japonska, Německa, zemí Beneluxu, Dánska a  severní Itálie.</a:t>
            </a:r>
          </a:p>
          <a:p>
            <a:endParaRPr lang="cs-CZ" dirty="0"/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Cílové oblasti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(destinace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cs-CZ" dirty="0"/>
              <a:t> </a:t>
            </a:r>
            <a:r>
              <a:rPr lang="cs-CZ" dirty="0" smtClean="0"/>
              <a:t>– území, kam směřuje nejvíce turistů. Tyto oblasti mají zpravidla aktivní saldo cestovního ruchu.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Cestovní ruch v Evropě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cs-CZ" sz="2000" dirty="0"/>
              <a:t>Více než ½ účastníků CR, podíl na celosvětových příjmech – přes </a:t>
            </a:r>
            <a:r>
              <a:rPr lang="cs-CZ" sz="2000" dirty="0" smtClean="0"/>
              <a:t>50 % </a:t>
            </a:r>
            <a:r>
              <a:rPr lang="cs-CZ" sz="2000" dirty="0"/>
              <a:t> 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Důvody: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vysoká životní </a:t>
            </a:r>
            <a:r>
              <a:rPr lang="cs-CZ" sz="2000" dirty="0"/>
              <a:t>úroveň obyvatelstva</a:t>
            </a:r>
            <a:r>
              <a:rPr lang="cs-CZ" sz="2000" dirty="0" smtClean="0"/>
              <a:t>, vysoký </a:t>
            </a:r>
            <a:r>
              <a:rPr lang="cs-CZ" sz="2000" dirty="0"/>
              <a:t>podíl městského obyvatelstva, </a:t>
            </a:r>
            <a:r>
              <a:rPr lang="cs-CZ" sz="2000" dirty="0" smtClean="0"/>
              <a:t>cenné kulturněhistorické </a:t>
            </a:r>
            <a:r>
              <a:rPr lang="cs-CZ" sz="2000" dirty="0"/>
              <a:t>památky, přírodní zajímavosti, </a:t>
            </a:r>
            <a:r>
              <a:rPr lang="cs-CZ" sz="2000" dirty="0" smtClean="0"/>
              <a:t> mírový kontinent</a:t>
            </a: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Nejvíce navštěvované země </a:t>
            </a:r>
            <a:r>
              <a:rPr lang="cs-CZ" sz="2000" dirty="0" smtClean="0"/>
              <a:t>– Francie</a:t>
            </a:r>
            <a:r>
              <a:rPr lang="cs-CZ" sz="2000" dirty="0"/>
              <a:t>, Španělsko, Itálie, VB, Rakousko, Německo. 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Hlavní evropské oblasti </a:t>
            </a:r>
            <a:r>
              <a:rPr lang="cs-CZ" sz="2000" b="1" dirty="0" smtClean="0">
                <a:solidFill>
                  <a:srgbClr val="FF0000"/>
                </a:solidFill>
              </a:rPr>
              <a:t>CR: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1. Středomoří</a:t>
            </a:r>
            <a:r>
              <a:rPr lang="cs-CZ" sz="2000" dirty="0"/>
              <a:t> </a:t>
            </a:r>
            <a:r>
              <a:rPr lang="cs-CZ" sz="2000" dirty="0" smtClean="0"/>
              <a:t>– subtropické podnebí s dlouhou letní sezónou a množstvím památek, (Francie, Itálie, Španělsko a Chorvatsko) </a:t>
            </a: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b="1" dirty="0"/>
              <a:t>2. Alpská oblast</a:t>
            </a:r>
            <a:r>
              <a:rPr lang="cs-CZ" sz="2000" dirty="0"/>
              <a:t> </a:t>
            </a:r>
            <a:r>
              <a:rPr lang="cs-CZ" sz="2000" dirty="0" smtClean="0"/>
              <a:t>– dlouhá zimní sezóna, využití i pro letní turistiku a lázeňství, nejnavštěvovanější země jsou Rakousko, Švýcarsko, Francie a Itálie</a:t>
            </a: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b="1" dirty="0"/>
              <a:t>3. Velkoměsta</a:t>
            </a:r>
            <a:r>
              <a:rPr lang="cs-CZ" sz="2000" dirty="0"/>
              <a:t> </a:t>
            </a:r>
            <a:r>
              <a:rPr lang="cs-CZ" sz="2000" dirty="0" smtClean="0"/>
              <a:t>– kulturní památky a zařízení,  profesionální, vysoký podíl mimoevropských turistů, K hlavním cílům patří Paříž, Londýn,</a:t>
            </a:r>
            <a:r>
              <a:rPr lang="cs-CZ" sz="2000" dirty="0"/>
              <a:t> </a:t>
            </a:r>
            <a:r>
              <a:rPr lang="cs-CZ" sz="2000" dirty="0" smtClean="0"/>
              <a:t>Řím, …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69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Portugalské pobřeží – typ riviéra  </a:t>
            </a:r>
            <a:r>
              <a:rPr lang="cs-CZ" sz="1800" i="1" dirty="0" smtClean="0"/>
              <a:t>obr. 1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markéta\Desktop\800px-Algarve_pobre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3169"/>
            <a:ext cx="8352928" cy="45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DUM Šablona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_DUM Šablona2</Template>
  <TotalTime>1137</TotalTime>
  <Words>805</Words>
  <Application>Microsoft Office PowerPoint</Application>
  <PresentationFormat>Předvádění na obrazovce (4:3)</PresentationFormat>
  <Paragraphs>155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_DUM Šablona2</vt:lpstr>
      <vt:lpstr>Oblasti a střediska cestovního ruchu</vt:lpstr>
      <vt:lpstr>Charakteristika DUM</vt:lpstr>
      <vt:lpstr>Náplň výuky</vt:lpstr>
      <vt:lpstr>Oblast cestovního ruchu </vt:lpstr>
      <vt:lpstr>Středisko cestovního ruchu</vt:lpstr>
      <vt:lpstr>Střediska podle zaměření</vt:lpstr>
      <vt:lpstr>Zdrojové a cílové oblasti cestovního ruchu </vt:lpstr>
      <vt:lpstr>Cestovní ruch v Evropě</vt:lpstr>
      <vt:lpstr>Portugalské pobřeží – typ riviéra  obr. 1</vt:lpstr>
      <vt:lpstr>Alpy – Mt. Blanc  obr. 2</vt:lpstr>
      <vt:lpstr>Cestovní ruch Severní Ameriky</vt:lpstr>
      <vt:lpstr>Národní parky USA – Yellowstone, Grand Canyon obr. 3                                                 obr. 4  </vt:lpstr>
      <vt:lpstr>Cestovní ruch Latinské Ameriky</vt:lpstr>
      <vt:lpstr>Předkolumbovské památky – Chitzén Itzá a Machu Picchu obr. 5                                                     obr. 6</vt:lpstr>
      <vt:lpstr>Cestovní ruch Afriky, Asie a Austrálie</vt:lpstr>
      <vt:lpstr>Safari park Serengeti, Tanzánie   obr. 7</vt:lpstr>
      <vt:lpstr>Kontrolní otázky:</vt:lpstr>
      <vt:lpstr>Seznam obrázků: </vt:lpstr>
      <vt:lpstr>Seznam použité literatury: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DUM</dc:title>
  <dc:creator>Vašíček Emil</dc:creator>
  <cp:lastModifiedBy>Hana Trinerová</cp:lastModifiedBy>
  <cp:revision>90</cp:revision>
  <cp:lastPrinted>2012-06-21T05:13:08Z</cp:lastPrinted>
  <dcterms:created xsi:type="dcterms:W3CDTF">2012-06-19T12:27:34Z</dcterms:created>
  <dcterms:modified xsi:type="dcterms:W3CDTF">2019-09-01T16:14:01Z</dcterms:modified>
</cp:coreProperties>
</file>