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57" r:id="rId3"/>
    <p:sldId id="260" r:id="rId4"/>
    <p:sldId id="262" r:id="rId5"/>
    <p:sldId id="265" r:id="rId6"/>
    <p:sldId id="264" r:id="rId7"/>
    <p:sldId id="267" r:id="rId8"/>
    <p:sldId id="268" r:id="rId9"/>
    <p:sldId id="269" r:id="rId10"/>
    <p:sldId id="259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425AA0-222A-45A6-8BD1-D6C70D82791D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A74E7B-E61B-417F-8B2C-0F9D8797FE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576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72B14B-92B1-42BC-99A3-4F64E59212B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979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89F289-8564-4931-823B-AAD889699AE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92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792ADA-E595-4AA6-BED7-ACF71FA826A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949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 smtClean="0"/>
              <a:t>Obrazový</a:t>
            </a:r>
            <a:r>
              <a:rPr lang="cs-CZ" baseline="0" dirty="0" smtClean="0"/>
              <a:t> materiál použit z klipartu</a:t>
            </a:r>
            <a:endParaRPr lang="cs-CZ" dirty="0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2C557B-AD23-4B1D-800D-C3AA93E36D8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934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2C557B-AD23-4B1D-800D-C3AA93E36D8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888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2C557B-AD23-4B1D-800D-C3AA93E36D8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915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2C557B-AD23-4B1D-800D-C3AA93E36D8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253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 smtClean="0"/>
              <a:t>Obrazový</a:t>
            </a:r>
            <a:r>
              <a:rPr lang="cs-CZ" baseline="0" dirty="0" smtClean="0"/>
              <a:t> materiál použit z klipartu</a:t>
            </a:r>
            <a:endParaRPr lang="cs-CZ" dirty="0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2C557B-AD23-4B1D-800D-C3AA93E36D8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259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2C557B-AD23-4B1D-800D-C3AA93E36D8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249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2C557B-AD23-4B1D-800D-C3AA93E36D8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245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E4F11-C266-4E1A-9545-562F5C03069C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23B30-5579-4340-B553-FC40B2E0A7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1E141-6895-4C2E-A502-6BFC850FC3E6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6E3AF-D4B6-4C98-89B3-611B0AF20C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9F1E7-6B58-484C-975D-FF9BF9EA9BD8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2AC05-2C9B-4FCD-BCA6-9AB20B0D8A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9870-C772-4548-A2BF-C6F54F7B6E0A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5A725-5B07-4394-8CDB-5FB02DD937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169E7-C214-42B4-AB95-FDB3BEA31FE6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AACE6-D591-4371-9B26-91EA1E67C0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A2AA5-0D1C-4125-A07F-DFBC444F338B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91376-4420-46B0-9EAB-F34F7A35A5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D5847-2D2B-4469-9D80-B6A4162193F8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26F3-CA88-42E2-9C37-94A076F322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B343D-BFD4-4276-A525-D01ACE16C6EF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B4D9A-E48D-4D55-9904-C4D3423D25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EF80D-8672-4738-94DC-EBF0FF13028D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2FA64-D9A0-445C-A876-EE1A39F5B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8B21D-A7CF-4B35-8611-2DFCBDF2FC6C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AF453-AFEE-4978-AFB4-854F385B20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EB1CB-A098-4C8A-B105-243AFBD6F8FA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C4A39-48A6-4F3C-862C-0516C65044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A6DD9F45-B3F2-40C5-B579-0449008D74B8}" type="datetimeFigureOut">
              <a:rPr lang="cs-CZ"/>
              <a:pPr>
                <a:defRPr/>
              </a:pPr>
              <a:t>16.03.2020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B62FA4BF-A4F8-41CF-9D59-5B8B656C12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14363" y="2816225"/>
          <a:ext cx="8136904" cy="269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940"/>
                <a:gridCol w="6195964"/>
              </a:tblGrid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2C3036"/>
                          </a:solidFill>
                          <a:latin typeface="Calibri" pitchFamily="34" charset="0"/>
                        </a:rPr>
                        <a:t>ŠKOLA: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2C3036"/>
                          </a:solidFill>
                          <a:latin typeface="Calibri" pitchFamily="34" charset="0"/>
                        </a:rPr>
                        <a:t>Gymnázium, Chomutov, Mostecká 3000, příspěvková organizace</a:t>
                      </a:r>
                      <a:endParaRPr lang="cs-CZ" sz="1800" dirty="0"/>
                    </a:p>
                  </a:txBody>
                  <a:tcPr anchor="ctr"/>
                </a:tc>
              </a:tr>
              <a:tr h="164456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AUTOR: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Miroslava</a:t>
                      </a:r>
                      <a:r>
                        <a:rPr lang="cs-CZ" sz="1800" b="1" kern="1200" baseline="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1" kern="1200" baseline="0" dirty="0" err="1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Cenková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87798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NÁZEV: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b="1" kern="120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VY_32_INOVACE_07C_10_OBLEČENÍ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64456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TEMA: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1" kern="1200" baseline="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ROZVOJ ÚSTNÍHO PROJEVU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87798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ČÍSLO PROJEKTU: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CZ.1.07/1.5.00/34.0816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64456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DATUM TVORBY: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12.</a:t>
                      </a:r>
                      <a:r>
                        <a:rPr lang="cs-CZ" sz="1800" b="1" kern="1200" baseline="0" dirty="0" smtClean="0">
                          <a:solidFill>
                            <a:srgbClr val="2C3036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3 2013</a:t>
                      </a:r>
                      <a:endParaRPr lang="cs-CZ" sz="1800" b="1" kern="1200" dirty="0">
                        <a:solidFill>
                          <a:srgbClr val="2C303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097" name="Obrázek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908050"/>
            <a:ext cx="540702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2927350"/>
            <a:ext cx="6492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611188" y="333375"/>
            <a:ext cx="82089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latin typeface="Calibri" pitchFamily="34" charset="0"/>
              </a:rPr>
              <a:t>CITACE</a:t>
            </a:r>
          </a:p>
        </p:txBody>
      </p:sp>
      <p:sp>
        <p:nvSpPr>
          <p:cNvPr id="5123" name="Obdélník 2"/>
          <p:cNvSpPr>
            <a:spLocks noChangeArrowheads="1"/>
          </p:cNvSpPr>
          <p:nvPr/>
        </p:nvSpPr>
        <p:spPr bwMode="auto">
          <a:xfrm>
            <a:off x="611188" y="1011238"/>
            <a:ext cx="7921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>
                <a:latin typeface="Calibri" pitchFamily="34" charset="0"/>
              </a:rPr>
              <a:t>Při tvorbě tohoto </a:t>
            </a:r>
            <a:r>
              <a:rPr lang="cs-CZ" sz="1400" smtClean="0">
                <a:latin typeface="Calibri" pitchFamily="34" charset="0"/>
              </a:rPr>
              <a:t>materiálu byl použit Klipart </a:t>
            </a:r>
            <a:r>
              <a:rPr lang="cs-CZ" sz="1400" dirty="0" smtClean="0">
                <a:latin typeface="Calibri" pitchFamily="34" charset="0"/>
              </a:rPr>
              <a:t>PowerPointu.</a:t>
            </a:r>
            <a:endParaRPr lang="cs-CZ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ANOTACE</a:t>
            </a:r>
            <a:endParaRPr lang="cs-CZ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Tento materiál je určen pro žáky 3. ročníku gymnázia ,čtyřletého studia.  Práce s tímto materiálem je koncipována na cca. jednu vyučovací hodinu. Obsahem je výklad slovní zásoby k </a:t>
            </a:r>
            <a:r>
              <a:rPr lang="cs-CZ" sz="1600" dirty="0" err="1" smtClean="0">
                <a:solidFill>
                  <a:schemeClr val="tx1"/>
                </a:solidFill>
                <a:latin typeface="Calibri" pitchFamily="34" charset="0"/>
              </a:rPr>
              <a:t>tematu</a:t>
            </a:r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 OBLEČENÍ , cvičení na procvičování včetně řešení, kde si žáci osvojují novou slovní zásobu, fráze a obraty k danému tématu. </a:t>
            </a:r>
          </a:p>
          <a:p>
            <a:pPr marL="0" indent="0">
              <a:buFont typeface="Arial" charset="0"/>
              <a:buNone/>
            </a:pPr>
            <a:endParaRPr lang="cs-CZ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 Cíl -  žáci si osvojí novou slovní zásobu, používají ji ve větách, aplikují ji na dané situace.  </a:t>
            </a:r>
          </a:p>
          <a:p>
            <a:pPr marL="0" indent="0">
              <a:buFont typeface="Arial" charset="0"/>
              <a:buNone/>
            </a:pPr>
            <a:endParaRPr lang="cs-CZ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Žáci řeší úkoly na tabuli, pomocí digitálního pera  či fixem dopisují řešení, spojují obrázky s textem. Pracují buď individuálně, nebo lze využít skupinové výuky. </a:t>
            </a:r>
          </a:p>
          <a:p>
            <a:pPr marL="0" indent="0">
              <a:buFont typeface="Arial" charset="0"/>
              <a:buNone/>
            </a:pPr>
            <a:endParaRPr lang="cs-CZ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cs-CZ" sz="1600" dirty="0" smtClean="0">
                <a:solidFill>
                  <a:schemeClr val="tx1"/>
                </a:solidFill>
                <a:latin typeface="Calibri" pitchFamily="34" charset="0"/>
              </a:rPr>
              <a:t>Materiál je určen pro interaktivní výuku.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827584" y="2132856"/>
            <a:ext cx="1800200" cy="3240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899592" y="836712"/>
            <a:ext cx="3403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ОДЕЖДА</a:t>
            </a:r>
            <a:endParaRPr lang="ru-RU" b="1" dirty="0"/>
          </a:p>
          <a:p>
            <a:r>
              <a:rPr lang="ru-RU" dirty="0" smtClean="0"/>
              <a:t>Что мы надеваем?</a:t>
            </a:r>
          </a:p>
          <a:p>
            <a:r>
              <a:rPr lang="ru-RU" dirty="0" smtClean="0"/>
              <a:t>Напиши номера к картинкам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827584" y="2204864"/>
            <a:ext cx="1446230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Платье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Брюки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Костюм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Рубашка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Юбка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Блузка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Пальто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Куртка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Футболка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Свитер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Шапка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bg1"/>
                </a:solidFill>
              </a:rPr>
              <a:t>Ботинки</a:t>
            </a:r>
          </a:p>
          <a:p>
            <a:pPr marL="342900" indent="-342900">
              <a:buAutoNum type="arabicPeriod"/>
            </a:pPr>
            <a:endParaRPr lang="cs-CZ" sz="1600" dirty="0"/>
          </a:p>
        </p:txBody>
      </p:sp>
      <p:pic>
        <p:nvPicPr>
          <p:cNvPr id="11266" name="Picture 2" descr="C:\Users\Máma\AppData\Local\Microsoft\Windows\Temporary Internet Files\Content.IE5\QVIECLV3\MC9001133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88640"/>
            <a:ext cx="1409954" cy="1349683"/>
          </a:xfrm>
          <a:prstGeom prst="rect">
            <a:avLst/>
          </a:prstGeom>
          <a:noFill/>
        </p:spPr>
      </p:pic>
      <p:pic>
        <p:nvPicPr>
          <p:cNvPr id="11267" name="Picture 3" descr="C:\Users\Máma\AppData\Local\Microsoft\Windows\Temporary Internet Files\Content.IE5\YYTG34I3\MC90030557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25767" y="1"/>
            <a:ext cx="1738633" cy="1772816"/>
          </a:xfrm>
          <a:prstGeom prst="rect">
            <a:avLst/>
          </a:prstGeom>
          <a:noFill/>
        </p:spPr>
      </p:pic>
      <p:pic>
        <p:nvPicPr>
          <p:cNvPr id="11268" name="Picture 4" descr="C:\Users\Máma\AppData\Local\Microsoft\Windows\Temporary Internet Files\Content.IE5\QVIECLV3\MC90035316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988840"/>
            <a:ext cx="1375425" cy="1136377"/>
          </a:xfrm>
          <a:prstGeom prst="rect">
            <a:avLst/>
          </a:prstGeom>
          <a:noFill/>
        </p:spPr>
      </p:pic>
      <p:pic>
        <p:nvPicPr>
          <p:cNvPr id="11269" name="Picture 5" descr="C:\Users\Máma\AppData\Local\Microsoft\Windows\Temporary Internet Files\Content.IE5\TYRUX2HI\MC90036017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132856"/>
            <a:ext cx="1346132" cy="1584176"/>
          </a:xfrm>
          <a:prstGeom prst="rect">
            <a:avLst/>
          </a:prstGeom>
          <a:noFill/>
        </p:spPr>
      </p:pic>
      <p:pic>
        <p:nvPicPr>
          <p:cNvPr id="11270" name="Picture 6" descr="C:\Users\Máma\AppData\Local\Microsoft\Windows\Temporary Internet Files\Content.IE5\TYRUX2HI\MC90040785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1196752"/>
            <a:ext cx="1275557" cy="1540746"/>
          </a:xfrm>
          <a:prstGeom prst="rect">
            <a:avLst/>
          </a:prstGeom>
          <a:noFill/>
        </p:spPr>
      </p:pic>
      <p:pic>
        <p:nvPicPr>
          <p:cNvPr id="11273" name="Picture 9" descr="C:\Users\Máma\AppData\Local\Microsoft\Windows\Temporary Internet Files\Content.IE5\TYRUX2HI\MC90033598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4869160"/>
            <a:ext cx="1584176" cy="1459492"/>
          </a:xfrm>
          <a:prstGeom prst="rect">
            <a:avLst/>
          </a:prstGeom>
          <a:noFill/>
        </p:spPr>
      </p:pic>
      <p:pic>
        <p:nvPicPr>
          <p:cNvPr id="11276" name="Picture 12" descr="C:\Users\Máma\AppData\Local\Microsoft\Windows\Temporary Internet Files\Content.IE5\9ZK88JJC\MC900345492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0312" y="3212976"/>
            <a:ext cx="1179735" cy="1195478"/>
          </a:xfrm>
          <a:prstGeom prst="rect">
            <a:avLst/>
          </a:prstGeom>
          <a:noFill/>
        </p:spPr>
      </p:pic>
      <p:pic>
        <p:nvPicPr>
          <p:cNvPr id="11277" name="Picture 13" descr="C:\Users\Máma\AppData\Local\Microsoft\Windows\Temporary Internet Files\Content.IE5\YYTG34I3\MC900396642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73975" y="4616450"/>
            <a:ext cx="1139825" cy="1825625"/>
          </a:xfrm>
          <a:prstGeom prst="rect">
            <a:avLst/>
          </a:prstGeom>
          <a:noFill/>
        </p:spPr>
      </p:pic>
      <p:pic>
        <p:nvPicPr>
          <p:cNvPr id="11278" name="Picture 14" descr="C:\Users\Máma\AppData\Local\Microsoft\Windows\Temporary Internet Files\Content.IE5\YYTG34I3\MC900360185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56176" y="4509120"/>
            <a:ext cx="1464978" cy="1480591"/>
          </a:xfrm>
          <a:prstGeom prst="rect">
            <a:avLst/>
          </a:prstGeom>
          <a:noFill/>
        </p:spPr>
      </p:pic>
      <p:pic>
        <p:nvPicPr>
          <p:cNvPr id="11279" name="Picture 15" descr="C:\Users\Máma\AppData\Local\Microsoft\Windows\Temporary Internet Files\Content.IE5\YYTG34I3\MC900354921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19872" y="3933056"/>
            <a:ext cx="1377057" cy="632992"/>
          </a:xfrm>
          <a:prstGeom prst="rect">
            <a:avLst/>
          </a:prstGeom>
          <a:noFill/>
        </p:spPr>
      </p:pic>
      <p:pic>
        <p:nvPicPr>
          <p:cNvPr id="11280" name="Picture 16" descr="C:\Users\Máma\AppData\Local\Microsoft\Windows\Temporary Internet Files\Content.IE5\YYTG34I3\MC900232952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80112" y="3068960"/>
            <a:ext cx="1440160" cy="1445874"/>
          </a:xfrm>
          <a:prstGeom prst="rect">
            <a:avLst/>
          </a:prstGeom>
          <a:noFill/>
        </p:spPr>
      </p:pic>
      <p:pic>
        <p:nvPicPr>
          <p:cNvPr id="11281" name="Picture 17" descr="C:\Users\Máma\AppData\Local\Microsoft\Windows\Temporary Internet Files\Content.IE5\YYTG34I3\MC900013411[1]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48064" y="4725144"/>
            <a:ext cx="899139" cy="997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aoblený obdélník 20"/>
          <p:cNvSpPr/>
          <p:nvPr/>
        </p:nvSpPr>
        <p:spPr>
          <a:xfrm>
            <a:off x="755576" y="5589240"/>
            <a:ext cx="75608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115616" y="980728"/>
            <a:ext cx="428354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ОДЕЖДА </a:t>
            </a:r>
            <a:endParaRPr lang="ru-RU" dirty="0" smtClean="0"/>
          </a:p>
          <a:p>
            <a:endParaRPr lang="ru-RU" sz="1600" b="1" dirty="0"/>
          </a:p>
          <a:p>
            <a:r>
              <a:rPr lang="ru-RU" sz="1600" dirty="0" smtClean="0"/>
              <a:t>Образуйте предложения – кто что наденет</a:t>
            </a:r>
            <a:endParaRPr lang="cs-CZ" sz="1600" dirty="0"/>
          </a:p>
        </p:txBody>
      </p:sp>
      <p:pic>
        <p:nvPicPr>
          <p:cNvPr id="12290" name="Picture 2" descr="C:\Users\Máma\AppData\Local\Microsoft\Windows\Temporary Internet Files\Content.IE5\QVIECLV3\MC90019754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675" y="2376488"/>
            <a:ext cx="1302975" cy="908496"/>
          </a:xfrm>
          <a:prstGeom prst="rect">
            <a:avLst/>
          </a:prstGeom>
          <a:noFill/>
        </p:spPr>
      </p:pic>
      <p:pic>
        <p:nvPicPr>
          <p:cNvPr id="12291" name="Picture 3" descr="C:\Users\Máma\AppData\Local\Microsoft\Windows\Temporary Internet Files\Content.IE5\YYTG34I3\MC90028090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0" y="2189163"/>
            <a:ext cx="1570484" cy="1397043"/>
          </a:xfrm>
          <a:prstGeom prst="rect">
            <a:avLst/>
          </a:prstGeom>
          <a:noFill/>
        </p:spPr>
      </p:pic>
      <p:pic>
        <p:nvPicPr>
          <p:cNvPr id="12292" name="Picture 4" descr="C:\Users\Máma\AppData\Local\Microsoft\Windows\Temporary Internet Files\Content.IE5\QVIECLV3\MC90001309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5563" y="1920875"/>
            <a:ext cx="1138589" cy="1580133"/>
          </a:xfrm>
          <a:prstGeom prst="rect">
            <a:avLst/>
          </a:prstGeom>
          <a:noFill/>
        </p:spPr>
      </p:pic>
      <p:pic>
        <p:nvPicPr>
          <p:cNvPr id="12293" name="Picture 5" descr="C:\Users\Máma\AppData\Local\Microsoft\Windows\Temporary Internet Files\Content.IE5\YYTG34I3\MC900232937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1628800"/>
            <a:ext cx="1805531" cy="1443583"/>
          </a:xfrm>
          <a:prstGeom prst="rect">
            <a:avLst/>
          </a:prstGeom>
          <a:noFill/>
        </p:spPr>
      </p:pic>
      <p:pic>
        <p:nvPicPr>
          <p:cNvPr id="12294" name="Picture 6" descr="C:\Users\Máma\AppData\Local\Microsoft\Windows\Temporary Internet Files\Content.IE5\9ZK88JJC\MC900353803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4322" y="3372098"/>
            <a:ext cx="1525592" cy="1244843"/>
          </a:xfrm>
          <a:prstGeom prst="rect">
            <a:avLst/>
          </a:prstGeom>
          <a:noFill/>
        </p:spPr>
      </p:pic>
      <p:pic>
        <p:nvPicPr>
          <p:cNvPr id="12295" name="Picture 7" descr="C:\Users\Máma\AppData\Local\Microsoft\Windows\Temporary Internet Files\Content.IE5\YYTG34I3\MC900360149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4008" y="3789040"/>
            <a:ext cx="1190873" cy="1413851"/>
          </a:xfrm>
          <a:prstGeom prst="rect">
            <a:avLst/>
          </a:prstGeom>
          <a:noFill/>
        </p:spPr>
      </p:pic>
      <p:pic>
        <p:nvPicPr>
          <p:cNvPr id="12296" name="Picture 8" descr="C:\Users\Máma\AppData\Local\Microsoft\Windows\Temporary Internet Files\Content.IE5\YYTG34I3\MC90023441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20272" y="3284984"/>
            <a:ext cx="1584176" cy="2221941"/>
          </a:xfrm>
          <a:prstGeom prst="rect">
            <a:avLst/>
          </a:prstGeom>
          <a:noFill/>
        </p:spPr>
      </p:pic>
      <p:pic>
        <p:nvPicPr>
          <p:cNvPr id="12297" name="Picture 9" descr="C:\Users\Máma\AppData\Local\Microsoft\Windows\Temporary Internet Files\Content.IE5\9ZK88JJC\MC90035212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3861048"/>
            <a:ext cx="1010047" cy="1366746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827584" y="227687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я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707904" y="443711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она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95936" y="2204864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ты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940152" y="16288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он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172400" y="450912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вы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83568" y="472514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мы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8316416" y="155679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они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868144" y="3861048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ты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827584" y="5805264"/>
            <a:ext cx="7564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Бикини  -  платье  -  носки  -   джинсы   -  куртка  -  шляпка  - сапоги  -  перчатки и шарф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88640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Мы  играем</a:t>
            </a:r>
            <a:endParaRPr lang="cs-CZ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467544" y="692696"/>
          <a:ext cx="4248472" cy="4608511"/>
        </p:xfrm>
        <a:graphic>
          <a:graphicData uri="http://schemas.openxmlformats.org/drawingml/2006/table">
            <a:tbl>
              <a:tblPr/>
              <a:tblGrid>
                <a:gridCol w="519760"/>
                <a:gridCol w="101692"/>
                <a:gridCol w="519760"/>
                <a:gridCol w="101692"/>
                <a:gridCol w="519760"/>
                <a:gridCol w="101692"/>
                <a:gridCol w="519760"/>
                <a:gridCol w="101692"/>
                <a:gridCol w="519760"/>
                <a:gridCol w="101692"/>
                <a:gridCol w="519760"/>
                <a:gridCol w="101692"/>
                <a:gridCol w="519760"/>
              </a:tblGrid>
              <a:tr h="3345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09"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5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09"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5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09"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5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09"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5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09"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5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09"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09"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004048" y="692696"/>
            <a:ext cx="387317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/>
              <a:t>э</a:t>
            </a:r>
            <a:r>
              <a:rPr lang="ru-RU" dirty="0" smtClean="0"/>
              <a:t>то мы читаем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её фамилия Каренина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 это время года –каникулы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 известный русский </a:t>
            </a:r>
            <a:r>
              <a:rPr lang="ru-RU" dirty="0"/>
              <a:t>универмаг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 морковь, огурец, помидор....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 это дарим на день рождения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 здесь слушаем музыку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 страна, соседит с Францией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5805264"/>
            <a:ext cx="6923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 обозначает слово, которое вы нашли?  И что это трусики?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980728"/>
            <a:ext cx="363272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Ответьте на вопросы:</a:t>
            </a:r>
          </a:p>
          <a:p>
            <a:endParaRPr lang="ru-RU" b="1" dirty="0"/>
          </a:p>
          <a:p>
            <a:pPr marL="342900" indent="-342900">
              <a:buAutoNum type="arabicPeriod"/>
            </a:pPr>
            <a:r>
              <a:rPr lang="ru-RU" dirty="0" smtClean="0"/>
              <a:t>Что ты надеваешь зимой?</a:t>
            </a:r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Что ты надеваешь летом?</a:t>
            </a:r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Что ты  надеваешь в школу?</a:t>
            </a:r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Что ты наденешь в театр?</a:t>
            </a:r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Что надевают мужчины?</a:t>
            </a:r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Что надевают женщины?</a:t>
            </a:r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Что тебе идёт?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836712"/>
            <a:ext cx="3403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ОДЕЖДА</a:t>
            </a:r>
            <a:endParaRPr lang="ru-RU" b="1" dirty="0"/>
          </a:p>
          <a:p>
            <a:r>
              <a:rPr lang="ru-RU" dirty="0" smtClean="0"/>
              <a:t>Что мы надеваем?</a:t>
            </a:r>
          </a:p>
          <a:p>
            <a:r>
              <a:rPr lang="ru-RU" dirty="0" smtClean="0"/>
              <a:t>Напиши номера к картинкам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827584" y="2204864"/>
            <a:ext cx="1446230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/>
              <a:t>Платье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Брюки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Костюм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Рубашка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Юбка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Блузка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Пальто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Куртка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Футболка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Свитер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Шапка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Ботинки</a:t>
            </a:r>
          </a:p>
          <a:p>
            <a:pPr marL="342900" indent="-342900">
              <a:buAutoNum type="arabicPeriod"/>
            </a:pPr>
            <a:endParaRPr lang="cs-CZ" sz="1600" dirty="0"/>
          </a:p>
        </p:txBody>
      </p:sp>
      <p:pic>
        <p:nvPicPr>
          <p:cNvPr id="11266" name="Picture 2" descr="C:\Users\Máma\AppData\Local\Microsoft\Windows\Temporary Internet Files\Content.IE5\QVIECLV3\MC9001133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88640"/>
            <a:ext cx="1409954" cy="1349683"/>
          </a:xfrm>
          <a:prstGeom prst="rect">
            <a:avLst/>
          </a:prstGeom>
          <a:noFill/>
        </p:spPr>
      </p:pic>
      <p:pic>
        <p:nvPicPr>
          <p:cNvPr id="11267" name="Picture 3" descr="C:\Users\Máma\AppData\Local\Microsoft\Windows\Temporary Internet Files\Content.IE5\YYTG34I3\MC90030557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25767" y="1"/>
            <a:ext cx="1738633" cy="1772816"/>
          </a:xfrm>
          <a:prstGeom prst="rect">
            <a:avLst/>
          </a:prstGeom>
          <a:noFill/>
        </p:spPr>
      </p:pic>
      <p:pic>
        <p:nvPicPr>
          <p:cNvPr id="11268" name="Picture 4" descr="C:\Users\Máma\AppData\Local\Microsoft\Windows\Temporary Internet Files\Content.IE5\QVIECLV3\MC90035316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988840"/>
            <a:ext cx="1375425" cy="1136377"/>
          </a:xfrm>
          <a:prstGeom prst="rect">
            <a:avLst/>
          </a:prstGeom>
          <a:noFill/>
        </p:spPr>
      </p:pic>
      <p:pic>
        <p:nvPicPr>
          <p:cNvPr id="11269" name="Picture 5" descr="C:\Users\Máma\AppData\Local\Microsoft\Windows\Temporary Internet Files\Content.IE5\TYRUX2HI\MC90036017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132856"/>
            <a:ext cx="1346132" cy="1584176"/>
          </a:xfrm>
          <a:prstGeom prst="rect">
            <a:avLst/>
          </a:prstGeom>
          <a:noFill/>
        </p:spPr>
      </p:pic>
      <p:pic>
        <p:nvPicPr>
          <p:cNvPr id="11270" name="Picture 6" descr="C:\Users\Máma\AppData\Local\Microsoft\Windows\Temporary Internet Files\Content.IE5\TYRUX2HI\MC90040785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1196752"/>
            <a:ext cx="1275557" cy="1540746"/>
          </a:xfrm>
          <a:prstGeom prst="rect">
            <a:avLst/>
          </a:prstGeom>
          <a:noFill/>
        </p:spPr>
      </p:pic>
      <p:pic>
        <p:nvPicPr>
          <p:cNvPr id="11273" name="Picture 9" descr="C:\Users\Máma\AppData\Local\Microsoft\Windows\Temporary Internet Files\Content.IE5\TYRUX2HI\MC90033598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4869160"/>
            <a:ext cx="1584176" cy="1459492"/>
          </a:xfrm>
          <a:prstGeom prst="rect">
            <a:avLst/>
          </a:prstGeom>
          <a:noFill/>
        </p:spPr>
      </p:pic>
      <p:pic>
        <p:nvPicPr>
          <p:cNvPr id="11276" name="Picture 12" descr="C:\Users\Máma\AppData\Local\Microsoft\Windows\Temporary Internet Files\Content.IE5\9ZK88JJC\MC900345492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0312" y="3212976"/>
            <a:ext cx="1179735" cy="1195478"/>
          </a:xfrm>
          <a:prstGeom prst="rect">
            <a:avLst/>
          </a:prstGeom>
          <a:noFill/>
        </p:spPr>
      </p:pic>
      <p:pic>
        <p:nvPicPr>
          <p:cNvPr id="11277" name="Picture 13" descr="C:\Users\Máma\AppData\Local\Microsoft\Windows\Temporary Internet Files\Content.IE5\YYTG34I3\MC900396642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73975" y="4616450"/>
            <a:ext cx="1139825" cy="1825625"/>
          </a:xfrm>
          <a:prstGeom prst="rect">
            <a:avLst/>
          </a:prstGeom>
          <a:noFill/>
        </p:spPr>
      </p:pic>
      <p:pic>
        <p:nvPicPr>
          <p:cNvPr id="11278" name="Picture 14" descr="C:\Users\Máma\AppData\Local\Microsoft\Windows\Temporary Internet Files\Content.IE5\YYTG34I3\MC900360185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56176" y="4509120"/>
            <a:ext cx="1464978" cy="1480591"/>
          </a:xfrm>
          <a:prstGeom prst="rect">
            <a:avLst/>
          </a:prstGeom>
          <a:noFill/>
        </p:spPr>
      </p:pic>
      <p:pic>
        <p:nvPicPr>
          <p:cNvPr id="11279" name="Picture 15" descr="C:\Users\Máma\AppData\Local\Microsoft\Windows\Temporary Internet Files\Content.IE5\YYTG34I3\MC900354921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19872" y="3933056"/>
            <a:ext cx="1377057" cy="632992"/>
          </a:xfrm>
          <a:prstGeom prst="rect">
            <a:avLst/>
          </a:prstGeom>
          <a:noFill/>
        </p:spPr>
      </p:pic>
      <p:pic>
        <p:nvPicPr>
          <p:cNvPr id="11280" name="Picture 16" descr="C:\Users\Máma\AppData\Local\Microsoft\Windows\Temporary Internet Files\Content.IE5\YYTG34I3\MC900232952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80112" y="3068960"/>
            <a:ext cx="1440160" cy="1445874"/>
          </a:xfrm>
          <a:prstGeom prst="rect">
            <a:avLst/>
          </a:prstGeom>
          <a:noFill/>
        </p:spPr>
      </p:pic>
      <p:pic>
        <p:nvPicPr>
          <p:cNvPr id="11281" name="Picture 17" descr="C:\Users\Máma\AppData\Local\Microsoft\Windows\Temporary Internet Files\Content.IE5\YYTG34I3\MC900013411[1]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48064" y="4725144"/>
            <a:ext cx="899139" cy="997074"/>
          </a:xfrm>
          <a:prstGeom prst="rect">
            <a:avLst/>
          </a:prstGeom>
          <a:noFill/>
        </p:spPr>
      </p:pic>
      <p:sp>
        <p:nvSpPr>
          <p:cNvPr id="16" name="TextovéPole 15"/>
          <p:cNvSpPr txBox="1"/>
          <p:nvPr/>
        </p:nvSpPr>
        <p:spPr>
          <a:xfrm>
            <a:off x="4283968" y="4766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948264" y="4766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364088" y="19888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452320" y="27809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203848" y="21328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364088" y="35010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236296" y="3356992"/>
            <a:ext cx="37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059832" y="40050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076056" y="4797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851920" y="6381328"/>
            <a:ext cx="444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156176" y="566124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236296" y="63093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980728"/>
            <a:ext cx="428354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ОДЕЖДА </a:t>
            </a:r>
            <a:endParaRPr lang="ru-RU" dirty="0" smtClean="0"/>
          </a:p>
          <a:p>
            <a:endParaRPr lang="ru-RU" sz="1600" b="1" dirty="0"/>
          </a:p>
          <a:p>
            <a:r>
              <a:rPr lang="ru-RU" sz="1600" dirty="0" smtClean="0"/>
              <a:t>Образуйте предложения – кто что наденет</a:t>
            </a:r>
            <a:endParaRPr lang="cs-CZ" sz="1600" dirty="0"/>
          </a:p>
        </p:txBody>
      </p:sp>
      <p:pic>
        <p:nvPicPr>
          <p:cNvPr id="12290" name="Picture 2" descr="C:\Users\Máma\AppData\Local\Microsoft\Windows\Temporary Internet Files\Content.IE5\QVIECLV3\MC90019754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675" y="2376488"/>
            <a:ext cx="1302975" cy="908496"/>
          </a:xfrm>
          <a:prstGeom prst="rect">
            <a:avLst/>
          </a:prstGeom>
          <a:noFill/>
        </p:spPr>
      </p:pic>
      <p:pic>
        <p:nvPicPr>
          <p:cNvPr id="12291" name="Picture 3" descr="C:\Users\Máma\AppData\Local\Microsoft\Windows\Temporary Internet Files\Content.IE5\YYTG34I3\MC90028090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0" y="2189163"/>
            <a:ext cx="1570484" cy="1397043"/>
          </a:xfrm>
          <a:prstGeom prst="rect">
            <a:avLst/>
          </a:prstGeom>
          <a:noFill/>
        </p:spPr>
      </p:pic>
      <p:pic>
        <p:nvPicPr>
          <p:cNvPr id="12292" name="Picture 4" descr="C:\Users\Máma\AppData\Local\Microsoft\Windows\Temporary Internet Files\Content.IE5\QVIECLV3\MC90001309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5563" y="1920875"/>
            <a:ext cx="1138589" cy="1580133"/>
          </a:xfrm>
          <a:prstGeom prst="rect">
            <a:avLst/>
          </a:prstGeom>
          <a:noFill/>
        </p:spPr>
      </p:pic>
      <p:pic>
        <p:nvPicPr>
          <p:cNvPr id="12293" name="Picture 5" descr="C:\Users\Máma\AppData\Local\Microsoft\Windows\Temporary Internet Files\Content.IE5\YYTG34I3\MC900232937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1628800"/>
            <a:ext cx="1805531" cy="1443583"/>
          </a:xfrm>
          <a:prstGeom prst="rect">
            <a:avLst/>
          </a:prstGeom>
          <a:noFill/>
        </p:spPr>
      </p:pic>
      <p:pic>
        <p:nvPicPr>
          <p:cNvPr id="12294" name="Picture 6" descr="C:\Users\Máma\AppData\Local\Microsoft\Windows\Temporary Internet Files\Content.IE5\9ZK88JJC\MC900353803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4322" y="3372098"/>
            <a:ext cx="1525592" cy="1244843"/>
          </a:xfrm>
          <a:prstGeom prst="rect">
            <a:avLst/>
          </a:prstGeom>
          <a:noFill/>
        </p:spPr>
      </p:pic>
      <p:pic>
        <p:nvPicPr>
          <p:cNvPr id="12295" name="Picture 7" descr="C:\Users\Máma\AppData\Local\Microsoft\Windows\Temporary Internet Files\Content.IE5\YYTG34I3\MC900360149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4008" y="3789040"/>
            <a:ext cx="1190873" cy="1413851"/>
          </a:xfrm>
          <a:prstGeom prst="rect">
            <a:avLst/>
          </a:prstGeom>
          <a:noFill/>
        </p:spPr>
      </p:pic>
      <p:pic>
        <p:nvPicPr>
          <p:cNvPr id="12296" name="Picture 8" descr="C:\Users\Máma\AppData\Local\Microsoft\Windows\Temporary Internet Files\Content.IE5\YYTG34I3\MC90023441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20272" y="3284984"/>
            <a:ext cx="1584176" cy="2221941"/>
          </a:xfrm>
          <a:prstGeom prst="rect">
            <a:avLst/>
          </a:prstGeom>
          <a:noFill/>
        </p:spPr>
      </p:pic>
      <p:pic>
        <p:nvPicPr>
          <p:cNvPr id="12297" name="Picture 9" descr="C:\Users\Máma\AppData\Local\Microsoft\Windows\Temporary Internet Files\Content.IE5\9ZK88JJC\MC90035212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3861048"/>
            <a:ext cx="1010047" cy="1366746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827584" y="227687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я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707904" y="443711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она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95936" y="2204864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ты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940152" y="16288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он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172400" y="450912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вы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83568" y="472514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мы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8316416" y="155679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они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868144" y="3861048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ты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55576" y="5805264"/>
            <a:ext cx="86437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Я надену шляпку. Ты наденешь носки. Он наденет джинсы. Они </a:t>
            </a:r>
            <a:r>
              <a:rPr lang="ru-RU" smtClean="0">
                <a:solidFill>
                  <a:srgbClr val="FF0000"/>
                </a:solidFill>
              </a:rPr>
              <a:t>наденут </a:t>
            </a:r>
            <a:r>
              <a:rPr lang="ru-RU">
                <a:solidFill>
                  <a:srgbClr val="FF0000"/>
                </a:solidFill>
              </a:rPr>
              <a:t>курт-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к</a:t>
            </a:r>
            <a:r>
              <a:rPr lang="ru-RU" dirty="0" smtClean="0">
                <a:solidFill>
                  <a:srgbClr val="FF0000"/>
                </a:solidFill>
              </a:rPr>
              <a:t>у. Мы наденем шарф и перчатки. Она наденет бикини. Ты наденешь сапо- </a:t>
            </a:r>
          </a:p>
          <a:p>
            <a:r>
              <a:rPr lang="ru-RU" dirty="0">
                <a:solidFill>
                  <a:srgbClr val="FF0000"/>
                </a:solidFill>
              </a:rPr>
              <a:t>г</a:t>
            </a:r>
            <a:r>
              <a:rPr lang="ru-RU" dirty="0" smtClean="0">
                <a:solidFill>
                  <a:srgbClr val="FF0000"/>
                </a:solidFill>
              </a:rPr>
              <a:t>и. Вы наденете платье.  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88640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Мы  играем</a:t>
            </a:r>
            <a:endParaRPr lang="cs-CZ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467544" y="692696"/>
          <a:ext cx="4248472" cy="4608511"/>
        </p:xfrm>
        <a:graphic>
          <a:graphicData uri="http://schemas.openxmlformats.org/drawingml/2006/table">
            <a:tbl>
              <a:tblPr/>
              <a:tblGrid>
                <a:gridCol w="519760"/>
                <a:gridCol w="101692"/>
                <a:gridCol w="519760"/>
                <a:gridCol w="101692"/>
                <a:gridCol w="519760"/>
                <a:gridCol w="101692"/>
                <a:gridCol w="519760"/>
                <a:gridCol w="101692"/>
                <a:gridCol w="519760"/>
                <a:gridCol w="101692"/>
                <a:gridCol w="519760"/>
                <a:gridCol w="101692"/>
                <a:gridCol w="519760"/>
              </a:tblGrid>
              <a:tr h="3345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09"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5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   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09"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5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09"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5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09"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5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щ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09"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5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009"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 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ц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09"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  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76" marR="7376" marT="73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004048" y="692696"/>
            <a:ext cx="387317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/>
              <a:t>э</a:t>
            </a:r>
            <a:r>
              <a:rPr lang="ru-RU" dirty="0" smtClean="0"/>
              <a:t>то мы читаем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её фамилия Каренина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 это время года –каникулы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 известный русский </a:t>
            </a:r>
            <a:r>
              <a:rPr lang="ru-RU" dirty="0"/>
              <a:t>универмаг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 морковь, огурец, помидор....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 это дарим на день рождения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 здесь слушаем музыку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 страна, соседит с Францией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5805264"/>
            <a:ext cx="6923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 обозначает слово, которое вы нашли?  И что это трусики?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6381328"/>
            <a:ext cx="2716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Punčocháče.    Kalhotky. 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ABLONA DUM 2003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DUM 2003</Template>
  <TotalTime>112</TotalTime>
  <Words>475</Words>
  <Application>Microsoft Office PowerPoint</Application>
  <PresentationFormat>Předvádění na obrazovce (4:3)</PresentationFormat>
  <Paragraphs>225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Palatino Linotype</vt:lpstr>
      <vt:lpstr>ŠABLONA DUM 2003</vt:lpstr>
      <vt:lpstr>Prezentace aplikace PowerPoint</vt:lpstr>
      <vt:lpstr>ANOTACE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Máma</dc:creator>
  <cp:lastModifiedBy>Šíbová Jaroslava Mgr.</cp:lastModifiedBy>
  <cp:revision>18</cp:revision>
  <dcterms:created xsi:type="dcterms:W3CDTF">2013-03-12T22:00:55Z</dcterms:created>
  <dcterms:modified xsi:type="dcterms:W3CDTF">2020-03-16T07:47:49Z</dcterms:modified>
</cp:coreProperties>
</file>