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4" r:id="rId3"/>
    <p:sldId id="273" r:id="rId4"/>
    <p:sldId id="274" r:id="rId5"/>
    <p:sldId id="275" r:id="rId6"/>
    <p:sldId id="276" r:id="rId7"/>
    <p:sldId id="277" r:id="rId8"/>
    <p:sldId id="279" r:id="rId9"/>
    <p:sldId id="278" r:id="rId10"/>
    <p:sldId id="271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F70D-79F4-4E22-9B13-1B2CDAA99EF4}" type="datetimeFigureOut">
              <a:rPr lang="cs-CZ" smtClean="0"/>
              <a:t>21. 5. 2014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BBDDDDC-9C12-4753-A604-DE077F3EE137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F70D-79F4-4E22-9B13-1B2CDAA99EF4}" type="datetimeFigureOut">
              <a:rPr lang="cs-CZ" smtClean="0"/>
              <a:t>21. 5. 2014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DDDDC-9C12-4753-A604-DE077F3EE137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BBDDDDC-9C12-4753-A604-DE077F3EE137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F70D-79F4-4E22-9B13-1B2CDAA99EF4}" type="datetimeFigureOut">
              <a:rPr lang="cs-CZ" smtClean="0"/>
              <a:t>21. 5. 2014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F70D-79F4-4E22-9B13-1B2CDAA99EF4}" type="datetimeFigureOut">
              <a:rPr lang="cs-CZ" smtClean="0"/>
              <a:t>21. 5. 2014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BBDDDDC-9C12-4753-A604-DE077F3EE137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F70D-79F4-4E22-9B13-1B2CDAA99EF4}" type="datetimeFigureOut">
              <a:rPr lang="cs-CZ" smtClean="0"/>
              <a:t>21. 5. 2014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BBDDDDC-9C12-4753-A604-DE077F3EE137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9ECF70D-79F4-4E22-9B13-1B2CDAA99EF4}" type="datetimeFigureOut">
              <a:rPr lang="cs-CZ" smtClean="0"/>
              <a:t>21. 5. 2014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DDDDC-9C12-4753-A604-DE077F3EE137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F70D-79F4-4E22-9B13-1B2CDAA99EF4}" type="datetimeFigureOut">
              <a:rPr lang="cs-CZ" smtClean="0"/>
              <a:t>21. 5. 2014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BBDDDDC-9C12-4753-A604-DE077F3EE137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F70D-79F4-4E22-9B13-1B2CDAA99EF4}" type="datetimeFigureOut">
              <a:rPr lang="cs-CZ" smtClean="0"/>
              <a:t>21. 5. 2014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BBDDDDC-9C12-4753-A604-DE077F3EE13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F70D-79F4-4E22-9B13-1B2CDAA99EF4}" type="datetimeFigureOut">
              <a:rPr lang="cs-CZ" smtClean="0"/>
              <a:t>21. 5. 2014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BBDDDDC-9C12-4753-A604-DE077F3EE13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BBDDDDC-9C12-4753-A604-DE077F3EE137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F70D-79F4-4E22-9B13-1B2CDAA99EF4}" type="datetimeFigureOut">
              <a:rPr lang="cs-CZ" smtClean="0"/>
              <a:t>21. 5. 2014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BBDDDDC-9C12-4753-A604-DE077F3EE137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9ECF70D-79F4-4E22-9B13-1B2CDAA99EF4}" type="datetimeFigureOut">
              <a:rPr lang="cs-CZ" smtClean="0"/>
              <a:t>21. 5. 2014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9ECF70D-79F4-4E22-9B13-1B2CDAA99EF4}" type="datetimeFigureOut">
              <a:rPr lang="cs-CZ" smtClean="0"/>
              <a:t>21. 5. 2014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BBDDDDC-9C12-4753-A604-DE077F3EE137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4929198"/>
            <a:ext cx="6086475" cy="155733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642918"/>
            <a:ext cx="8352928" cy="1470025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chemeClr val="tx1"/>
                </a:solidFill>
              </a:rPr>
              <a:t>DUM - Digitální Učební Materiál</a:t>
            </a:r>
            <a:r>
              <a:rPr lang="cs-CZ" sz="3600" dirty="0">
                <a:solidFill>
                  <a:schemeClr val="tx1"/>
                </a:solidFill>
              </a:rPr>
              <a:t/>
            </a:r>
            <a:br>
              <a:rPr lang="cs-CZ" sz="3600" dirty="0">
                <a:solidFill>
                  <a:schemeClr val="tx1"/>
                </a:solidFill>
              </a:rPr>
            </a:br>
            <a:endParaRPr lang="cs-CZ" sz="3600" dirty="0">
              <a:solidFill>
                <a:schemeClr val="tx1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000100" y="2492896"/>
            <a:ext cx="7215238" cy="4286256"/>
          </a:xfrm>
        </p:spPr>
        <p:txBody>
          <a:bodyPr>
            <a:normAutofit lnSpcReduction="10000"/>
          </a:bodyPr>
          <a:lstStyle/>
          <a:p>
            <a:endParaRPr lang="cs-CZ" sz="800" dirty="0" smtClean="0"/>
          </a:p>
          <a:p>
            <a:endParaRPr lang="cs-CZ" sz="800" dirty="0"/>
          </a:p>
          <a:p>
            <a:endParaRPr lang="cs-CZ" sz="800" dirty="0" smtClean="0"/>
          </a:p>
          <a:p>
            <a:endParaRPr lang="cs-CZ" sz="800" dirty="0"/>
          </a:p>
          <a:p>
            <a:endParaRPr lang="cs-CZ" sz="800" dirty="0" smtClean="0"/>
          </a:p>
          <a:p>
            <a:endParaRPr lang="cs-CZ" sz="800" dirty="0"/>
          </a:p>
          <a:p>
            <a:endParaRPr lang="cs-CZ" sz="800" dirty="0" smtClean="0"/>
          </a:p>
          <a:p>
            <a:endParaRPr lang="cs-CZ" sz="800" dirty="0"/>
          </a:p>
          <a:p>
            <a:endParaRPr lang="cs-CZ" sz="800" dirty="0" smtClean="0"/>
          </a:p>
          <a:p>
            <a:endParaRPr lang="cs-CZ" sz="800" dirty="0"/>
          </a:p>
          <a:p>
            <a:endParaRPr lang="cs-CZ" sz="800" dirty="0" smtClean="0"/>
          </a:p>
          <a:p>
            <a:endParaRPr lang="cs-CZ" sz="800" dirty="0"/>
          </a:p>
          <a:p>
            <a:endParaRPr lang="cs-CZ" sz="800" dirty="0" smtClean="0"/>
          </a:p>
          <a:p>
            <a:endParaRPr lang="cs-CZ" sz="800" dirty="0"/>
          </a:p>
          <a:p>
            <a:endParaRPr lang="cs-CZ" sz="800" dirty="0" smtClean="0"/>
          </a:p>
          <a:p>
            <a:endParaRPr lang="cs-CZ" sz="800" dirty="0" smtClean="0"/>
          </a:p>
          <a:p>
            <a:endParaRPr lang="cs-CZ" sz="800" dirty="0"/>
          </a:p>
          <a:p>
            <a:endParaRPr lang="cs-CZ" sz="800" dirty="0" smtClean="0"/>
          </a:p>
          <a:p>
            <a:endParaRPr lang="cs-CZ" sz="800" dirty="0"/>
          </a:p>
          <a:p>
            <a:endParaRPr lang="cs-CZ" sz="800" dirty="0" smtClean="0"/>
          </a:p>
          <a:p>
            <a:endParaRPr lang="cs-CZ" sz="800" dirty="0" smtClean="0"/>
          </a:p>
          <a:p>
            <a:endParaRPr lang="cs-CZ" sz="800" dirty="0"/>
          </a:p>
          <a:p>
            <a:endParaRPr lang="cs-CZ" sz="800" dirty="0" smtClean="0"/>
          </a:p>
          <a:p>
            <a:endParaRPr lang="cs-CZ" sz="800" dirty="0"/>
          </a:p>
          <a:p>
            <a:endParaRPr lang="cs-CZ" sz="800" dirty="0" smtClean="0"/>
          </a:p>
          <a:p>
            <a:endParaRPr lang="cs-CZ" sz="800" dirty="0"/>
          </a:p>
          <a:p>
            <a:endParaRPr lang="cs-CZ" sz="800" dirty="0" smtClean="0"/>
          </a:p>
          <a:p>
            <a:endParaRPr lang="cs-CZ" sz="800" dirty="0"/>
          </a:p>
          <a:p>
            <a:endParaRPr lang="cs-CZ" sz="800" dirty="0" smtClean="0"/>
          </a:p>
          <a:p>
            <a:r>
              <a:rPr lang="cs-CZ" sz="800" dirty="0" smtClean="0"/>
              <a:t>Tento </a:t>
            </a:r>
            <a:r>
              <a:rPr lang="cs-CZ" sz="800" dirty="0"/>
              <a:t>projekt je spolufinancován Evropským sociálním fondem a státním rozpočtem České republiky.</a:t>
            </a:r>
          </a:p>
          <a:p>
            <a:endParaRPr lang="cs-CZ" dirty="0"/>
          </a:p>
        </p:txBody>
      </p:sp>
      <p:pic>
        <p:nvPicPr>
          <p:cNvPr id="4" name="Obrázek 3" descr="C:\Users\Maruška\Desktop\logo_barevne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43306" y="1785926"/>
            <a:ext cx="165735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ovéPole 5"/>
          <p:cNvSpPr txBox="1"/>
          <p:nvPr/>
        </p:nvSpPr>
        <p:spPr>
          <a:xfrm>
            <a:off x="1214414" y="2795444"/>
            <a:ext cx="685804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sz="2000" b="1" dirty="0" smtClean="0"/>
              <a:t>Registrační číslo: </a:t>
            </a:r>
            <a:r>
              <a:rPr lang="cs-CZ" sz="2000" dirty="0" smtClean="0"/>
              <a:t>CZ.1.07/1.5.00/34.1012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b="1" dirty="0" smtClean="0"/>
              <a:t>Šablona:</a:t>
            </a:r>
            <a:r>
              <a:rPr lang="cs-CZ" dirty="0" smtClean="0"/>
              <a:t> </a:t>
            </a:r>
            <a:r>
              <a:rPr lang="cs-CZ" smtClean="0"/>
              <a:t>III/2                                                              </a:t>
            </a:r>
            <a:r>
              <a:rPr lang="cs-CZ" b="1" smtClean="0"/>
              <a:t>Sada:A3_04</a:t>
            </a:r>
            <a:endParaRPr lang="cs-CZ" b="1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b="1" dirty="0" smtClean="0"/>
              <a:t>Datum ověření ve výuce: </a:t>
            </a:r>
            <a:r>
              <a:rPr lang="cs-CZ" b="1" dirty="0" smtClean="0"/>
              <a:t>3.3. 2014                                    </a:t>
            </a:r>
            <a:r>
              <a:rPr lang="cs-CZ" b="1" dirty="0" smtClean="0"/>
              <a:t>Třída:   </a:t>
            </a:r>
            <a:r>
              <a:rPr lang="cs-CZ" b="1" dirty="0" smtClean="0"/>
              <a:t>3.PČ</a:t>
            </a:r>
            <a:endParaRPr lang="cs-CZ" b="1" dirty="0" smtClean="0"/>
          </a:p>
        </p:txBody>
      </p:sp>
    </p:spTree>
    <p:extLst>
      <p:ext uri="{BB962C8B-B14F-4D97-AF65-F5344CB8AC3E}">
        <p14:creationId xmlns:p14="http://schemas.microsoft.com/office/powerpoint/2010/main" val="3071954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1367" y="1556792"/>
            <a:ext cx="8503920" cy="4572000"/>
          </a:xfrm>
        </p:spPr>
        <p:txBody>
          <a:bodyPr>
            <a:normAutofit/>
          </a:bodyPr>
          <a:lstStyle/>
          <a:p>
            <a:pPr lvl="0"/>
            <a:r>
              <a:rPr lang="cs-CZ" dirty="0" smtClean="0"/>
              <a:t>Obrázky </a:t>
            </a:r>
            <a:r>
              <a:rPr lang="cs-CZ" dirty="0" smtClean="0"/>
              <a:t>u kontrolních otázek a úkolů jsou kliparty z kancelářského balíku Microsoft Office</a:t>
            </a:r>
          </a:p>
          <a:p>
            <a:pPr>
              <a:buNone/>
            </a:pPr>
            <a:r>
              <a:rPr lang="cs-CZ" dirty="0" smtClean="0"/>
              <a:t> </a:t>
            </a:r>
          </a:p>
          <a:p>
            <a:pPr lvl="0"/>
            <a:r>
              <a:rPr lang="cs-CZ" b="1" dirty="0" smtClean="0"/>
              <a:t>Žádné</a:t>
            </a:r>
            <a:r>
              <a:rPr lang="cs-CZ" dirty="0" smtClean="0"/>
              <a:t> externí zdroje nebyly použity </a:t>
            </a:r>
          </a:p>
          <a:p>
            <a:pPr marL="0" lvl="0" indent="0"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577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tx1"/>
                </a:solidFill>
              </a:rPr>
              <a:t>DUM - Digitální Učební Materiál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b="1" dirty="0" smtClean="0"/>
              <a:t>Obor vzdělání</a:t>
            </a:r>
            <a:r>
              <a:rPr lang="cs-CZ" b="1" dirty="0" smtClean="0"/>
              <a:t>: Pečovatelské služby</a:t>
            </a:r>
            <a:endParaRPr lang="cs-CZ" b="1" dirty="0" smtClean="0"/>
          </a:p>
          <a:p>
            <a:pPr>
              <a:buNone/>
            </a:pPr>
            <a:r>
              <a:rPr lang="cs-CZ" b="1" dirty="0" smtClean="0"/>
              <a:t>Předmět</a:t>
            </a:r>
            <a:r>
              <a:rPr lang="cs-CZ" b="1" dirty="0" smtClean="0"/>
              <a:t>: Občanská výchova</a:t>
            </a:r>
            <a:endParaRPr lang="cs-CZ" b="1" dirty="0" smtClean="0"/>
          </a:p>
          <a:p>
            <a:pPr>
              <a:buNone/>
            </a:pPr>
            <a:r>
              <a:rPr lang="cs-CZ" b="1" dirty="0" smtClean="0"/>
              <a:t>Ročník</a:t>
            </a:r>
            <a:r>
              <a:rPr lang="cs-CZ" b="1" dirty="0" smtClean="0"/>
              <a:t>: 3.</a:t>
            </a:r>
            <a:endParaRPr lang="cs-CZ" b="1" dirty="0" smtClean="0"/>
          </a:p>
          <a:p>
            <a:pPr>
              <a:buNone/>
            </a:pPr>
            <a:r>
              <a:rPr lang="cs-CZ" b="1" dirty="0" smtClean="0"/>
              <a:t>Klíčová </a:t>
            </a:r>
            <a:r>
              <a:rPr lang="cs-CZ" b="1" dirty="0" smtClean="0"/>
              <a:t>slova: hmotná zodpovědnost, úmysl, nedbalost, pojištění</a:t>
            </a:r>
            <a:endParaRPr lang="cs-CZ" b="1" dirty="0" smtClean="0"/>
          </a:p>
          <a:p>
            <a:pPr>
              <a:buNone/>
            </a:pPr>
            <a:r>
              <a:rPr lang="cs-CZ" b="1" dirty="0" smtClean="0"/>
              <a:t>Jméno autora (vč. titulu):</a:t>
            </a:r>
          </a:p>
          <a:p>
            <a:pPr>
              <a:buNone/>
            </a:pPr>
            <a:r>
              <a:rPr lang="cs-CZ" b="1" dirty="0" smtClean="0"/>
              <a:t>Škola:</a:t>
            </a:r>
            <a:r>
              <a:rPr lang="cs-CZ" dirty="0" smtClean="0"/>
              <a:t> 	</a:t>
            </a:r>
            <a:r>
              <a:rPr lang="cs-CZ" sz="2400" b="1" dirty="0" smtClean="0">
                <a:solidFill>
                  <a:srgbClr val="002060"/>
                </a:solidFill>
              </a:rPr>
              <a:t>Střední </a:t>
            </a:r>
            <a:r>
              <a:rPr lang="cs-CZ" sz="2400" b="1" dirty="0">
                <a:solidFill>
                  <a:srgbClr val="002060"/>
                </a:solidFill>
              </a:rPr>
              <a:t>odborné učiliště, </a:t>
            </a:r>
            <a:r>
              <a:rPr lang="cs-CZ" sz="2400" b="1" dirty="0" err="1">
                <a:solidFill>
                  <a:srgbClr val="002060"/>
                </a:solidFill>
              </a:rPr>
              <a:t>Lišov</a:t>
            </a:r>
            <a:r>
              <a:rPr lang="cs-CZ" sz="2400" b="1" dirty="0">
                <a:solidFill>
                  <a:srgbClr val="002060"/>
                </a:solidFill>
              </a:rPr>
              <a:t/>
            </a:r>
            <a:br>
              <a:rPr lang="cs-CZ" sz="2400" b="1" dirty="0">
                <a:solidFill>
                  <a:srgbClr val="002060"/>
                </a:solidFill>
              </a:rPr>
            </a:br>
            <a:r>
              <a:rPr lang="cs-CZ" sz="2400" b="1" dirty="0">
                <a:solidFill>
                  <a:srgbClr val="002060"/>
                </a:solidFill>
              </a:rPr>
              <a:t>	</a:t>
            </a:r>
            <a:r>
              <a:rPr lang="cs-CZ" sz="2400" b="1" dirty="0" smtClean="0">
                <a:solidFill>
                  <a:srgbClr val="002060"/>
                </a:solidFill>
              </a:rPr>
              <a:t>	tř</a:t>
            </a:r>
            <a:r>
              <a:rPr lang="cs-CZ" sz="2400" b="1" dirty="0">
                <a:solidFill>
                  <a:srgbClr val="002060"/>
                </a:solidFill>
              </a:rPr>
              <a:t>. 5. května 3</a:t>
            </a:r>
          </a:p>
          <a:p>
            <a:pPr>
              <a:buNone/>
            </a:pPr>
            <a:r>
              <a:rPr lang="cs-CZ" sz="2400" b="1" dirty="0">
                <a:solidFill>
                  <a:srgbClr val="002060"/>
                </a:solidFill>
              </a:rPr>
              <a:t>		</a:t>
            </a:r>
            <a:r>
              <a:rPr lang="cs-CZ" sz="2400" b="1" dirty="0" smtClean="0">
                <a:solidFill>
                  <a:srgbClr val="002060"/>
                </a:solidFill>
              </a:rPr>
              <a:t>	373 </a:t>
            </a:r>
            <a:r>
              <a:rPr lang="cs-CZ" sz="2400" b="1" dirty="0">
                <a:solidFill>
                  <a:srgbClr val="002060"/>
                </a:solidFill>
              </a:rPr>
              <a:t>72 </a:t>
            </a:r>
            <a:r>
              <a:rPr lang="cs-CZ" sz="2400" b="1" dirty="0" err="1">
                <a:solidFill>
                  <a:srgbClr val="002060"/>
                </a:solidFill>
              </a:rPr>
              <a:t>Lišov</a:t>
            </a:r>
            <a:endParaRPr lang="cs-CZ" sz="2400" b="1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cs-CZ" sz="2400" b="1" dirty="0">
                <a:solidFill>
                  <a:srgbClr val="002060"/>
                </a:solidFill>
              </a:rPr>
              <a:t>		</a:t>
            </a:r>
            <a:r>
              <a:rPr lang="cs-CZ" sz="2400" b="1" dirty="0" smtClean="0">
                <a:solidFill>
                  <a:srgbClr val="002060"/>
                </a:solidFill>
              </a:rPr>
              <a:t>	IČO</a:t>
            </a:r>
            <a:r>
              <a:rPr lang="cs-CZ" sz="2400" b="1" dirty="0">
                <a:solidFill>
                  <a:srgbClr val="002060"/>
                </a:solidFill>
              </a:rPr>
              <a:t>: 75050111	REDIZO: 651023599</a:t>
            </a:r>
          </a:p>
          <a:p>
            <a:pPr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6578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C00000"/>
                </a:solidFill>
              </a:rPr>
              <a:t>ODPOVĚDNOST ZA ŠKODU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                             Písemná dohoda</a:t>
            </a:r>
            <a:endParaRPr lang="cs-CZ" b="1" dirty="0"/>
          </a:p>
          <a:p>
            <a:r>
              <a:rPr lang="cs-CZ" dirty="0"/>
              <a:t>Dohoda o odpovědnosti k ochraně hodnot svěřených zaměstnanci k </a:t>
            </a:r>
            <a:r>
              <a:rPr lang="cs-CZ" dirty="0" smtClean="0"/>
              <a:t>vyúčtování - tzv</a:t>
            </a:r>
            <a:r>
              <a:rPr lang="cs-CZ" dirty="0"/>
              <a:t>. </a:t>
            </a:r>
            <a:r>
              <a:rPr lang="cs-CZ" b="1" dirty="0"/>
              <a:t>dohoda o hmotné </a:t>
            </a:r>
            <a:r>
              <a:rPr lang="cs-CZ" b="1" dirty="0" smtClean="0"/>
              <a:t>odpovědnosti</a:t>
            </a:r>
            <a:endParaRPr lang="cs-CZ" b="1" dirty="0"/>
          </a:p>
          <a:p>
            <a:r>
              <a:rPr lang="cs-CZ" dirty="0"/>
              <a:t>nemůže být uzavřena se zaměstnancem mladším </a:t>
            </a:r>
            <a:r>
              <a:rPr lang="cs-CZ" b="1" dirty="0"/>
              <a:t>18 let</a:t>
            </a:r>
            <a:r>
              <a:rPr lang="cs-CZ" dirty="0"/>
              <a:t>,</a:t>
            </a:r>
          </a:p>
          <a:p>
            <a:r>
              <a:rPr lang="cs-CZ" dirty="0"/>
              <a:t>musí být sjednána </a:t>
            </a:r>
            <a:r>
              <a:rPr lang="cs-CZ" b="1" dirty="0" smtClean="0"/>
              <a:t>písemně</a:t>
            </a:r>
            <a:r>
              <a:rPr lang="cs-CZ" dirty="0" smtClean="0"/>
              <a:t>, </a:t>
            </a:r>
            <a:r>
              <a:rPr lang="cs-CZ" dirty="0"/>
              <a:t>jinak je neplatná,</a:t>
            </a:r>
          </a:p>
          <a:p>
            <a:r>
              <a:rPr lang="cs-CZ" dirty="0"/>
              <a:t>musí </a:t>
            </a:r>
            <a:r>
              <a:rPr lang="cs-CZ" b="1" dirty="0"/>
              <a:t>obsahovat závazek </a:t>
            </a:r>
            <a:r>
              <a:rPr lang="cs-CZ" dirty="0"/>
              <a:t>zaměstnance, že přebírá odpovědnost za hodnoty, které mu zaměstnavatel svěří a které je zaměstnanec povinen vyúčtovat.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232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1272" y="404664"/>
            <a:ext cx="8534400" cy="864096"/>
          </a:xfrm>
        </p:spPr>
        <p:txBody>
          <a:bodyPr>
            <a:normAutofit fontScale="90000"/>
          </a:bodyPr>
          <a:lstStyle/>
          <a:p>
            <a:r>
              <a:rPr lang="cs-CZ" b="1" dirty="0" smtClean="0">
                <a:solidFill>
                  <a:srgbClr val="C00000"/>
                </a:solidFill>
              </a:rPr>
              <a:t>PRÁSKAT SE NEMÁ, INFORMOVAT SE MUSÍ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916832"/>
            <a:ext cx="8503920" cy="418221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b="1" dirty="0"/>
          </a:p>
          <a:p>
            <a:pPr algn="just"/>
            <a:r>
              <a:rPr lang="cs-CZ" sz="3200" dirty="0"/>
              <a:t>Zaměstnanec je povinen </a:t>
            </a:r>
            <a:r>
              <a:rPr lang="cs-CZ" sz="3200" b="1" dirty="0"/>
              <a:t>počínat si tak, aby nedocházelo ke škodám</a:t>
            </a:r>
            <a:r>
              <a:rPr lang="cs-CZ" sz="3200" dirty="0"/>
              <a:t> na zdraví a majetku ani k bezdůvodnému obohacení na úkor společnosti nebo jednotlivce. Hrozí-li škoda, je povinen na ni </a:t>
            </a:r>
            <a:r>
              <a:rPr lang="cs-CZ" sz="3200" b="1" dirty="0"/>
              <a:t>upozornit vedoucího zaměstnance a zakročit, je-li to k odvrácení škody neodkladně třeba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4228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>
                <a:solidFill>
                  <a:srgbClr val="C00000"/>
                </a:solidFill>
              </a:rPr>
              <a:t>ČTYŘI A PŮL MĚSÍCE PRÁCE ZADARMO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cs-CZ" sz="3200" dirty="0"/>
              <a:t>Výše náhrady škody způsobené zaměstnancem </a:t>
            </a:r>
            <a:r>
              <a:rPr lang="cs-CZ" sz="3200" b="1" dirty="0"/>
              <a:t>z nedbalosti</a:t>
            </a:r>
            <a:r>
              <a:rPr lang="cs-CZ" sz="3200" dirty="0"/>
              <a:t> (tj. neúmyslně) je omezena částkou rovnající se čtyř a půl násobku jeho průměrného měsíčního výdělku před porušením povinnosti, kterým způsobil škodu. Pokud by ji však způsobil </a:t>
            </a:r>
            <a:r>
              <a:rPr lang="cs-CZ" sz="3200" b="1" dirty="0"/>
              <a:t>úmyslně nebo v opilosti</a:t>
            </a:r>
            <a:r>
              <a:rPr lang="cs-CZ" sz="3200" dirty="0"/>
              <a:t> či pod vlivem návykových látek, toto </a:t>
            </a:r>
            <a:r>
              <a:rPr lang="cs-CZ" sz="3200" b="1" dirty="0"/>
              <a:t>omezení pro výši náhrady škody neplatí</a:t>
            </a:r>
            <a:r>
              <a:rPr lang="cs-CZ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61225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C00000"/>
                </a:solidFill>
              </a:rPr>
              <a:t>ZTRÁCET VĚCI SE NEVYPLÁCÍ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772816"/>
            <a:ext cx="8503920" cy="4320480"/>
          </a:xfrm>
        </p:spPr>
        <p:txBody>
          <a:bodyPr>
            <a:noAutofit/>
          </a:bodyPr>
          <a:lstStyle/>
          <a:p>
            <a:r>
              <a:rPr lang="cs-CZ" sz="2800" b="1" dirty="0"/>
              <a:t>Náhrada škody tedy není limitována</a:t>
            </a:r>
            <a:r>
              <a:rPr lang="cs-CZ" sz="2800" dirty="0"/>
              <a:t> a zaměstnanec je povinen ji uhradit v plné výši. Při určení výše škody se vychází z obecné ceny předmětu v době jeho ztráty</a:t>
            </a:r>
            <a:r>
              <a:rPr lang="cs-CZ" sz="2800" dirty="0" smtClean="0"/>
              <a:t>.</a:t>
            </a:r>
          </a:p>
          <a:p>
            <a:r>
              <a:rPr lang="cs-CZ" sz="2800" dirty="0"/>
              <a:t>Jediná možnost, jak se placení náhrady škody vyhnout (tedy kromě té základní – dávat na svěřené věci pozor a snažit se je neztrácet), je </a:t>
            </a:r>
            <a:r>
              <a:rPr lang="cs-CZ" sz="2800" b="1" dirty="0"/>
              <a:t>prokázat svou nevinu</a:t>
            </a:r>
            <a:r>
              <a:rPr lang="cs-CZ" sz="2800" dirty="0"/>
              <a:t>. </a:t>
            </a:r>
            <a:r>
              <a:rPr lang="cs-CZ" sz="2800" dirty="0" smtClean="0"/>
              <a:t>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879205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112168"/>
          </a:xfrm>
        </p:spPr>
        <p:txBody>
          <a:bodyPr>
            <a:normAutofit/>
          </a:bodyPr>
          <a:lstStyle/>
          <a:p>
            <a:r>
              <a:rPr lang="cs-CZ" b="1" dirty="0" smtClean="0">
                <a:solidFill>
                  <a:srgbClr val="C00000"/>
                </a:solidFill>
              </a:rPr>
              <a:t>ZA ZMETEK AŽ POLOVINA MĚSÍČNÍHO PLATU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2060848"/>
            <a:ext cx="8503920" cy="4038200"/>
          </a:xfrm>
        </p:spPr>
        <p:txBody>
          <a:bodyPr>
            <a:normAutofit/>
          </a:bodyPr>
          <a:lstStyle/>
          <a:p>
            <a:r>
              <a:rPr lang="cs-CZ" sz="3600" dirty="0"/>
              <a:t>V případě odpovědnosti za </a:t>
            </a:r>
            <a:r>
              <a:rPr lang="cs-CZ" sz="3600" b="1" dirty="0"/>
              <a:t>škodu způsobenou z nedbalosti vyrobením zmetku</a:t>
            </a:r>
            <a:r>
              <a:rPr lang="cs-CZ" sz="3600" dirty="0"/>
              <a:t> je výše náhrady škody limitována částkou nejvýše poloviny průměrného měsíčního výdělku zaměstnance.</a:t>
            </a:r>
          </a:p>
          <a:p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1761286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C00000"/>
                </a:solidFill>
              </a:rPr>
              <a:t>POJIŠTĚNÍ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988840"/>
            <a:ext cx="8503920" cy="4110208"/>
          </a:xfrm>
        </p:spPr>
        <p:txBody>
          <a:bodyPr/>
          <a:lstStyle/>
          <a:p>
            <a:pPr lvl="0"/>
            <a:r>
              <a:rPr lang="cs-CZ" sz="3600" dirty="0"/>
              <a:t>Odpovědnost za škodu </a:t>
            </a:r>
            <a:r>
              <a:rPr lang="cs-CZ" sz="3600" b="1" dirty="0"/>
              <a:t>lze</a:t>
            </a:r>
            <a:r>
              <a:rPr lang="cs-CZ" sz="3600" dirty="0"/>
              <a:t> pojistit</a:t>
            </a:r>
          </a:p>
          <a:p>
            <a:endParaRPr lang="cs-CZ" dirty="0"/>
          </a:p>
          <a:p>
            <a:r>
              <a:rPr lang="cs-CZ" sz="3600" dirty="0"/>
              <a:t>Pojištění odpovědnosti zaměstnance </a:t>
            </a:r>
            <a:r>
              <a:rPr lang="cs-CZ" sz="3600" dirty="0" smtClean="0"/>
              <a:t>– lidově se této pojistce říká - "pojištění </a:t>
            </a:r>
            <a:r>
              <a:rPr lang="cs-CZ" sz="3600" dirty="0"/>
              <a:t>na blbost"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4581128"/>
            <a:ext cx="1296144" cy="1300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7541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C00000"/>
                </a:solidFill>
              </a:rPr>
              <a:t>OTÁZKY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 smtClean="0"/>
              <a:t>1. - za co můžeš v tvém oboru převzít hmotnou odpovědnost?</a:t>
            </a:r>
          </a:p>
          <a:p>
            <a:pPr marL="0" indent="0">
              <a:buNone/>
            </a:pPr>
            <a:r>
              <a:rPr lang="cs-CZ" sz="2800" dirty="0" smtClean="0"/>
              <a:t>2. – musí být hmotná odpovědnost sjednána písemně?</a:t>
            </a:r>
          </a:p>
          <a:p>
            <a:pPr marL="0" indent="0">
              <a:buNone/>
            </a:pPr>
            <a:r>
              <a:rPr lang="cs-CZ" sz="2800" dirty="0" smtClean="0"/>
              <a:t>3. – co se stane, když ztratíš svěřenou věc?</a:t>
            </a:r>
          </a:p>
          <a:p>
            <a:pPr marL="0" indent="0">
              <a:buNone/>
            </a:pPr>
            <a:r>
              <a:rPr lang="cs-CZ" sz="2800" dirty="0" smtClean="0"/>
              <a:t>4. -  jsi povinen zaplatit i za věc, která ti byla odcizena?</a:t>
            </a:r>
          </a:p>
          <a:p>
            <a:pPr marL="0" indent="0">
              <a:buNone/>
            </a:pPr>
            <a:r>
              <a:rPr lang="cs-CZ" sz="2800" dirty="0"/>
              <a:t>5</a:t>
            </a:r>
            <a:r>
              <a:rPr lang="cs-CZ" sz="2800" dirty="0" smtClean="0"/>
              <a:t>. – lze se pojistit, jak se lidově tato pojistka nazývá, </a:t>
            </a:r>
          </a:p>
          <a:p>
            <a:pPr marL="0" indent="0">
              <a:buNone/>
            </a:pPr>
            <a:r>
              <a:rPr lang="cs-CZ" sz="2800" dirty="0"/>
              <a:t>j</a:t>
            </a:r>
            <a:r>
              <a:rPr lang="cs-CZ" sz="2800" dirty="0" smtClean="0"/>
              <a:t>aká další rizika kryje?</a:t>
            </a:r>
          </a:p>
          <a:p>
            <a:pPr marL="0" indent="0">
              <a:buNone/>
            </a:pPr>
            <a:endParaRPr lang="cs-CZ" sz="2800" dirty="0" smtClean="0"/>
          </a:p>
          <a:p>
            <a:pPr marL="0" indent="0">
              <a:buNone/>
            </a:pPr>
            <a:endParaRPr lang="cs-CZ" sz="2800" dirty="0" smtClean="0"/>
          </a:p>
          <a:p>
            <a:pPr marL="0" indent="0">
              <a:buNone/>
            </a:pPr>
            <a:endParaRPr lang="cs-CZ" sz="2800" dirty="0" smtClean="0"/>
          </a:p>
          <a:p>
            <a:pPr marL="0" indent="0">
              <a:buNone/>
            </a:pPr>
            <a:endParaRPr lang="cs-CZ" sz="2800" dirty="0" smtClean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92913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dministrativní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172</TotalTime>
  <Words>243</Words>
  <Application>Microsoft Office PowerPoint</Application>
  <PresentationFormat>Předvádění na obrazovce (4:3)</PresentationFormat>
  <Paragraphs>79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Georgia</vt:lpstr>
      <vt:lpstr>Wingdings</vt:lpstr>
      <vt:lpstr>Wingdings 2</vt:lpstr>
      <vt:lpstr>Administrativní</vt:lpstr>
      <vt:lpstr>DUM - Digitální Učební Materiál </vt:lpstr>
      <vt:lpstr>DUM - Digitální Učební Materiál</vt:lpstr>
      <vt:lpstr>ODPOVĚDNOST ZA ŠKODU</vt:lpstr>
      <vt:lpstr>PRÁSKAT SE NEMÁ, INFORMOVAT SE MUSÍ</vt:lpstr>
      <vt:lpstr>ČTYŘI A PŮL MĚSÍCE PRÁCE ZADARMO</vt:lpstr>
      <vt:lpstr>ZTRÁCET VĚCI SE NEVYPLÁCÍ</vt:lpstr>
      <vt:lpstr>ZA ZMETEK AŽ POLOVINA MĚSÍČNÍHO PLATU</vt:lpstr>
      <vt:lpstr>POJIŠTĚNÍ</vt:lpstr>
      <vt:lpstr>OTÁZKY</vt:lpstr>
      <vt:lpstr>ZDROJE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BANKY</dc:title>
  <dc:creator>user</dc:creator>
  <cp:lastModifiedBy>3</cp:lastModifiedBy>
  <cp:revision>19</cp:revision>
  <dcterms:created xsi:type="dcterms:W3CDTF">2013-10-14T20:04:37Z</dcterms:created>
  <dcterms:modified xsi:type="dcterms:W3CDTF">2014-05-21T19:21:24Z</dcterms:modified>
</cp:coreProperties>
</file>