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67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3" r:id="rId14"/>
  </p:sldIdLst>
  <p:sldSz cx="9144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8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99373"/>
            <a:ext cx="6858000" cy="3183467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53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3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80483"/>
            <a:ext cx="1971675" cy="774911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80483"/>
            <a:ext cx="5800725" cy="774911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2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99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40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2133117"/>
            <a:ext cx="3242310" cy="401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527" y="2133117"/>
            <a:ext cx="3881754" cy="431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19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9144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2415818"/>
            <a:ext cx="5308866" cy="2020711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797770"/>
            <a:ext cx="5308866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6739470"/>
            <a:ext cx="673276" cy="3725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6739470"/>
            <a:ext cx="4064860" cy="372533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6739470"/>
            <a:ext cx="413483" cy="372533"/>
          </a:xfrm>
        </p:spPr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462843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314168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8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2188551"/>
            <a:ext cx="6595534" cy="2430019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4979813"/>
            <a:ext cx="6595534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4799189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8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314168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20450"/>
            <a:ext cx="6798734" cy="17384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3316224"/>
            <a:ext cx="3337560" cy="459638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3316224"/>
            <a:ext cx="3337560" cy="459638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573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3544711"/>
            <a:ext cx="3337560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4324351"/>
            <a:ext cx="3337560" cy="360883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3544711"/>
            <a:ext cx="3337560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4324351"/>
            <a:ext cx="3337560" cy="360883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31395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6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807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20450"/>
            <a:ext cx="6798735" cy="17384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31395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95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31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51379"/>
            <a:ext cx="2536798" cy="18288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1309510"/>
            <a:ext cx="3855539" cy="652498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4041420"/>
            <a:ext cx="2536798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3883377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3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2511776"/>
            <a:ext cx="3632202" cy="18288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377244"/>
            <a:ext cx="2929463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4340576"/>
            <a:ext cx="363220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858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420553"/>
            <a:ext cx="6798734" cy="755651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377245"/>
            <a:ext cx="709148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7176204"/>
            <a:ext cx="6798734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2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209164"/>
            <a:ext cx="6798734" cy="413048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5700888"/>
            <a:ext cx="6798736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5520265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31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1309509"/>
            <a:ext cx="6400250" cy="316089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4470399"/>
            <a:ext cx="5892798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5791201"/>
            <a:ext cx="6798738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70" y="1207150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3770494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5520265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32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4411441"/>
            <a:ext cx="6798728" cy="19584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6369841"/>
            <a:ext cx="6798730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436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1309510"/>
            <a:ext cx="6325168" cy="2991557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4852416"/>
            <a:ext cx="6798730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6039556"/>
            <a:ext cx="6798736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1" y="1195860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3476971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4572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6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09509"/>
            <a:ext cx="6798734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4754880"/>
            <a:ext cx="6798730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5960534"/>
            <a:ext cx="6798734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4572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0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83231"/>
            <a:ext cx="7886700" cy="3801611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070178"/>
            <a:ext cx="78867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62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3320181"/>
            <a:ext cx="6798736" cy="451431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313956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06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1209165"/>
            <a:ext cx="1618930" cy="662532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1209165"/>
            <a:ext cx="4915509" cy="662532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1209165"/>
            <a:ext cx="0" cy="66253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7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014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2133117"/>
            <a:ext cx="3242310" cy="401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527" y="2133117"/>
            <a:ext cx="3881754" cy="431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08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2438401"/>
            <a:ext cx="3886200" cy="58017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8401"/>
            <a:ext cx="3886200" cy="58017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9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2242467"/>
            <a:ext cx="3867150" cy="110093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3343401"/>
            <a:ext cx="3867150" cy="490736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42468"/>
            <a:ext cx="3886201" cy="110093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43401"/>
            <a:ext cx="3886201" cy="490736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8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32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09601"/>
            <a:ext cx="2948940" cy="2133596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20800"/>
            <a:ext cx="4629150" cy="6502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743199"/>
            <a:ext cx="2948940" cy="508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63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09600"/>
            <a:ext cx="2948940" cy="21336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320800"/>
            <a:ext cx="4629150" cy="6502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743200"/>
            <a:ext cx="2948940" cy="508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4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487680"/>
            <a:ext cx="7886700" cy="176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2438401"/>
            <a:ext cx="7886700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4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4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8475134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1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9144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1220450"/>
            <a:ext cx="6798734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320181"/>
            <a:ext cx="6798736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7947378"/>
            <a:ext cx="114828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7947378"/>
            <a:ext cx="510466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7947378"/>
            <a:ext cx="39551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93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essnitz.cz/informace-pll/1433-pro-media.html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lekarna.zdravcentra.cz/ustavnikrnov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szzkrnov.cz/article.asp?sid=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545795" y="3211050"/>
            <a:ext cx="8052410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cs-CZ" sz="8800" b="1" dirty="0">
                <a:solidFill>
                  <a:srgbClr val="04607A"/>
                </a:solidFill>
                <a:latin typeface="Arial"/>
                <a:cs typeface="Arial"/>
              </a:rPr>
              <a:t>Péče o veřejné zdraví v ČR</a:t>
            </a:r>
            <a:endParaRPr sz="8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94933" y="2203704"/>
            <a:ext cx="1030223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4833" y="2475104"/>
            <a:ext cx="63360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Druhy </a:t>
            </a:r>
            <a:r>
              <a:rPr sz="3900" dirty="0">
                <a:solidFill>
                  <a:srgbClr val="04607A"/>
                </a:solidFill>
              </a:rPr>
              <a:t>zdravotní péče v</a:t>
            </a:r>
            <a:r>
              <a:rPr sz="3900" spc="-55" dirty="0">
                <a:solidFill>
                  <a:srgbClr val="04607A"/>
                </a:solidFill>
              </a:rPr>
              <a:t> </a:t>
            </a:r>
            <a:r>
              <a:rPr sz="3900" dirty="0">
                <a:solidFill>
                  <a:srgbClr val="04607A"/>
                </a:solidFill>
              </a:rPr>
              <a:t>ČR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814833" y="3374010"/>
            <a:ext cx="7485252" cy="250324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Arial"/>
                <a:cs typeface="Arial"/>
              </a:rPr>
              <a:t>5. </a:t>
            </a:r>
            <a:r>
              <a:rPr sz="3000" b="1" dirty="0">
                <a:latin typeface="Arial"/>
                <a:cs typeface="Arial"/>
              </a:rPr>
              <a:t>Lázeňská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péče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určena pacientům </a:t>
            </a:r>
            <a:r>
              <a:rPr sz="3000" dirty="0">
                <a:latin typeface="Arial"/>
                <a:cs typeface="Arial"/>
              </a:rPr>
              <a:t>k </a:t>
            </a:r>
            <a:r>
              <a:rPr sz="3000" spc="-5" dirty="0">
                <a:latin typeface="Arial"/>
                <a:cs typeface="Arial"/>
              </a:rPr>
              <a:t>doléčení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rehabilitaci  </a:t>
            </a:r>
            <a:r>
              <a:rPr sz="3000" dirty="0">
                <a:latin typeface="Arial"/>
                <a:cs typeface="Arial"/>
              </a:rPr>
              <a:t>(např. </a:t>
            </a:r>
            <a:r>
              <a:rPr sz="3000" spc="-5" dirty="0">
                <a:latin typeface="Arial"/>
                <a:cs typeface="Arial"/>
              </a:rPr>
              <a:t>po úrazech, operacích, </a:t>
            </a:r>
            <a:r>
              <a:rPr sz="3000" dirty="0">
                <a:latin typeface="Arial"/>
                <a:cs typeface="Arial"/>
              </a:rPr>
              <a:t>u </a:t>
            </a:r>
            <a:r>
              <a:rPr sz="3000" spc="-5" dirty="0">
                <a:latin typeface="Arial"/>
                <a:cs typeface="Arial"/>
              </a:rPr>
              <a:t>oslabených  jedinců </a:t>
            </a:r>
            <a:r>
              <a:rPr sz="3000" dirty="0">
                <a:latin typeface="Arial"/>
                <a:cs typeface="Arial"/>
              </a:rPr>
              <a:t>a chronicky </a:t>
            </a:r>
            <a:r>
              <a:rPr sz="3000" spc="-5" dirty="0">
                <a:latin typeface="Arial"/>
                <a:cs typeface="Arial"/>
              </a:rPr>
              <a:t>nemocných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dětí)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2547" y="6372448"/>
            <a:ext cx="81915" cy="148018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00" spc="-5" dirty="0">
                <a:latin typeface="Arial"/>
                <a:cs typeface="Arial"/>
              </a:rPr>
              <a:t>Zdroj:</a:t>
            </a:r>
            <a:r>
              <a:rPr sz="4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3"/>
              </a:rPr>
              <a:t>http://www.priessnitz.cz/informace-pll/1433-pro-media.htm</a:t>
            </a:r>
            <a:r>
              <a:rPr sz="400" spc="-5" dirty="0">
                <a:solidFill>
                  <a:srgbClr val="E1D600"/>
                </a:solidFill>
                <a:latin typeface="Arial"/>
                <a:cs typeface="Arial"/>
                <a:hlinkClick r:id="rId3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6784" y="5582412"/>
            <a:ext cx="4395216" cy="2570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77380" y="2209800"/>
            <a:ext cx="1030223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7280" y="2481200"/>
            <a:ext cx="63360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Druhy </a:t>
            </a:r>
            <a:r>
              <a:rPr sz="3900" dirty="0">
                <a:solidFill>
                  <a:srgbClr val="04607A"/>
                </a:solidFill>
              </a:rPr>
              <a:t>zdravotní péče v</a:t>
            </a:r>
            <a:r>
              <a:rPr sz="3900" spc="-55" dirty="0">
                <a:solidFill>
                  <a:srgbClr val="04607A"/>
                </a:solidFill>
              </a:rPr>
              <a:t> </a:t>
            </a:r>
            <a:r>
              <a:rPr sz="3900" dirty="0">
                <a:solidFill>
                  <a:srgbClr val="04607A"/>
                </a:solidFill>
              </a:rPr>
              <a:t>ČR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1097280" y="3380106"/>
            <a:ext cx="7132320" cy="203771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Arial"/>
                <a:cs typeface="Arial"/>
              </a:rPr>
              <a:t>6. </a:t>
            </a:r>
            <a:r>
              <a:rPr sz="3000" b="1" dirty="0">
                <a:latin typeface="Arial"/>
                <a:cs typeface="Arial"/>
              </a:rPr>
              <a:t>Lékárenské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péče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zajišťuje </a:t>
            </a:r>
            <a:r>
              <a:rPr sz="3000" spc="-5" dirty="0">
                <a:latin typeface="Arial"/>
                <a:cs typeface="Arial"/>
              </a:rPr>
              <a:t>distribuci léků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zdravotnických  </a:t>
            </a:r>
            <a:r>
              <a:rPr sz="3000" spc="-5" dirty="0">
                <a:latin typeface="Arial"/>
                <a:cs typeface="Arial"/>
              </a:rPr>
              <a:t>potřeb na </a:t>
            </a:r>
            <a:r>
              <a:rPr sz="3000" dirty="0">
                <a:latin typeface="Arial"/>
                <a:cs typeface="Arial"/>
              </a:rPr>
              <a:t>základě </a:t>
            </a:r>
            <a:r>
              <a:rPr sz="3000" spc="-5" dirty="0">
                <a:latin typeface="Arial"/>
                <a:cs typeface="Arial"/>
              </a:rPr>
              <a:t>lékařského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předpisu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i bez něj </a:t>
            </a:r>
            <a:r>
              <a:rPr sz="3000" dirty="0">
                <a:latin typeface="Arial"/>
                <a:cs typeface="Arial"/>
              </a:rPr>
              <a:t>(volný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prodej)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1456" y="5661661"/>
            <a:ext cx="4899659" cy="237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16158" y="6003276"/>
            <a:ext cx="97155" cy="152654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00" spc="-5" dirty="0">
                <a:latin typeface="Arial"/>
                <a:cs typeface="Arial"/>
              </a:rPr>
              <a:t>Zdroj:</a:t>
            </a:r>
            <a:r>
              <a:rPr sz="5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4"/>
              </a:rPr>
              <a:t>http://www.lekarna.zdravcentra.cz/ustavnikrnov</a:t>
            </a:r>
            <a:r>
              <a:rPr sz="500" spc="-5" dirty="0">
                <a:solidFill>
                  <a:srgbClr val="E1D600"/>
                </a:solidFill>
                <a:latin typeface="Arial"/>
                <a:cs typeface="Arial"/>
                <a:hlinkClick r:id="rId4"/>
              </a:rPr>
              <a:t>/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9133" y="2533003"/>
            <a:ext cx="728916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solidFill>
                  <a:srgbClr val="04607A"/>
                </a:solidFill>
              </a:rPr>
              <a:t>Úhrada poskytnuté zdravotní</a:t>
            </a:r>
            <a:r>
              <a:rPr sz="3500" spc="10" dirty="0">
                <a:solidFill>
                  <a:srgbClr val="04607A"/>
                </a:solidFill>
              </a:rPr>
              <a:t> </a:t>
            </a:r>
            <a:r>
              <a:rPr sz="3500" spc="-5" dirty="0">
                <a:solidFill>
                  <a:srgbClr val="04607A"/>
                </a:solidFill>
              </a:rPr>
              <a:t>péče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929133" y="3461119"/>
            <a:ext cx="63201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000" b="1" spc="-5" dirty="0" err="1">
                <a:latin typeface="Arial"/>
                <a:cs typeface="Arial"/>
              </a:rPr>
              <a:t>Regulační</a:t>
            </a:r>
            <a:r>
              <a:rPr sz="3000" b="1" spc="-5" dirty="0">
                <a:latin typeface="Arial"/>
                <a:cs typeface="Arial"/>
              </a:rPr>
              <a:t> poplatek </a:t>
            </a:r>
            <a:r>
              <a:rPr sz="3000" b="1" dirty="0">
                <a:latin typeface="Arial"/>
                <a:cs typeface="Arial"/>
              </a:rPr>
              <a:t>za návštěvu  pohotovosti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4607A"/>
              </a:buClr>
              <a:buSzPct val="7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90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Kč</a:t>
            </a:r>
          </a:p>
        </p:txBody>
      </p:sp>
      <p:sp>
        <p:nvSpPr>
          <p:cNvPr id="5" name="object 5"/>
          <p:cNvSpPr/>
          <p:nvPr/>
        </p:nvSpPr>
        <p:spPr>
          <a:xfrm>
            <a:off x="4389121" y="4139946"/>
            <a:ext cx="3663696" cy="3861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12820" y="0"/>
            <a:ext cx="955548" cy="123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12" y="547116"/>
            <a:ext cx="2353056" cy="1240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7019" y="547116"/>
            <a:ext cx="955548" cy="124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981200"/>
            <a:ext cx="6525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4607A"/>
                </a:solidFill>
              </a:rPr>
              <a:t>Zdravotní </a:t>
            </a:r>
            <a:r>
              <a:rPr sz="3600" dirty="0">
                <a:solidFill>
                  <a:srgbClr val="04607A"/>
                </a:solidFill>
              </a:rPr>
              <a:t>péče</a:t>
            </a:r>
            <a:endParaRPr sz="3600" dirty="0"/>
          </a:p>
          <a:p>
            <a:pPr marL="1536700">
              <a:lnSpc>
                <a:spcPct val="100000"/>
              </a:lnSpc>
            </a:pPr>
            <a:r>
              <a:rPr sz="3600" dirty="0">
                <a:solidFill>
                  <a:srgbClr val="04607A"/>
                </a:solidFill>
              </a:rPr>
              <a:t>v </a:t>
            </a:r>
            <a:r>
              <a:rPr sz="3600" spc="-5" dirty="0">
                <a:solidFill>
                  <a:srgbClr val="04607A"/>
                </a:solidFill>
              </a:rPr>
              <a:t>České </a:t>
            </a:r>
            <a:r>
              <a:rPr sz="3600" spc="-10" dirty="0">
                <a:solidFill>
                  <a:srgbClr val="04607A"/>
                </a:solidFill>
              </a:rPr>
              <a:t>republice</a:t>
            </a:r>
            <a:r>
              <a:rPr sz="3600" spc="-75" dirty="0">
                <a:solidFill>
                  <a:srgbClr val="04607A"/>
                </a:solidFill>
              </a:rPr>
              <a:t> </a:t>
            </a:r>
            <a:r>
              <a:rPr sz="3600" dirty="0">
                <a:solidFill>
                  <a:srgbClr val="04607A"/>
                </a:solidFill>
              </a:rPr>
              <a:t>(ČR)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762000" y="3352800"/>
            <a:ext cx="7467600" cy="506292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62865" indent="-342900">
              <a:lnSpc>
                <a:spcPts val="3020"/>
              </a:lnSpc>
              <a:spcBef>
                <a:spcPts val="480"/>
              </a:spcBef>
              <a:buClr>
                <a:srgbClr val="04607A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Funguje na </a:t>
            </a:r>
            <a:r>
              <a:rPr sz="2800" dirty="0">
                <a:latin typeface="Arial"/>
                <a:cs typeface="Arial"/>
              </a:rPr>
              <a:t>principu </a:t>
            </a:r>
            <a:r>
              <a:rPr sz="2800" b="1" spc="-5" dirty="0">
                <a:latin typeface="Arial"/>
                <a:cs typeface="Arial"/>
              </a:rPr>
              <a:t>všeobecného zdravotního  pojištění</a:t>
            </a:r>
            <a:endParaRPr sz="2800" dirty="0">
              <a:latin typeface="Arial"/>
              <a:cs typeface="Arial"/>
            </a:endParaRPr>
          </a:p>
          <a:p>
            <a:pPr marL="355600" marR="1710055" indent="-342900">
              <a:lnSpc>
                <a:spcPts val="3020"/>
              </a:lnSpc>
              <a:spcBef>
                <a:spcPts val="680"/>
              </a:spcBef>
              <a:buClr>
                <a:srgbClr val="04607A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Péče je poskytovaná </a:t>
            </a:r>
            <a:r>
              <a:rPr sz="2800" b="1" spc="-5" dirty="0">
                <a:latin typeface="Arial"/>
                <a:cs typeface="Arial"/>
              </a:rPr>
              <a:t>všem </a:t>
            </a:r>
            <a:r>
              <a:rPr sz="2800" b="1" spc="-10" dirty="0">
                <a:latin typeface="Arial"/>
                <a:cs typeface="Arial"/>
              </a:rPr>
              <a:t>občanům  </a:t>
            </a:r>
            <a:r>
              <a:rPr sz="2800" b="1" spc="-5" dirty="0">
                <a:latin typeface="Arial"/>
                <a:cs typeface="Arial"/>
              </a:rPr>
              <a:t>i cizincům </a:t>
            </a:r>
            <a:r>
              <a:rPr sz="2800" spc="-5" dirty="0">
                <a:latin typeface="Arial"/>
                <a:cs typeface="Arial"/>
              </a:rPr>
              <a:t>na území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ČR</a:t>
            </a:r>
            <a:endParaRPr sz="2800" dirty="0">
              <a:latin typeface="Arial"/>
              <a:cs typeface="Arial"/>
            </a:endParaRPr>
          </a:p>
          <a:p>
            <a:pPr marL="355600" marR="914400" indent="-342900">
              <a:lnSpc>
                <a:spcPts val="3030"/>
              </a:lnSpc>
              <a:spcBef>
                <a:spcPts val="670"/>
              </a:spcBef>
              <a:buClr>
                <a:srgbClr val="04607A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Hradí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z veřejného zdravotního pojištění,  jež je </a:t>
            </a:r>
            <a:r>
              <a:rPr sz="2800" b="1" spc="-10" dirty="0">
                <a:latin typeface="Arial"/>
                <a:cs typeface="Arial"/>
              </a:rPr>
              <a:t>povinen </a:t>
            </a:r>
            <a:r>
              <a:rPr sz="2800" b="1" spc="-5" dirty="0">
                <a:latin typeface="Arial"/>
                <a:cs typeface="Arial"/>
              </a:rPr>
              <a:t>každý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platit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290"/>
              </a:spcBef>
              <a:buClr>
                <a:srgbClr val="04607A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Občan i jeho zaměstnavatel </a:t>
            </a:r>
            <a:r>
              <a:rPr sz="2800" spc="-5" dirty="0">
                <a:latin typeface="Arial"/>
                <a:cs typeface="Arial"/>
              </a:rPr>
              <a:t>odvádí státu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určité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procento měsíčního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platu</a:t>
            </a:r>
            <a:endParaRPr sz="2800" dirty="0">
              <a:latin typeface="Arial"/>
              <a:cs typeface="Arial"/>
            </a:endParaRPr>
          </a:p>
          <a:p>
            <a:pPr marL="355600" marR="1075055" indent="-342900">
              <a:lnSpc>
                <a:spcPts val="3020"/>
              </a:lnSpc>
              <a:spcBef>
                <a:spcPts val="720"/>
              </a:spcBef>
              <a:buClr>
                <a:srgbClr val="04607A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Za studenty, důchodce, ženy na </a:t>
            </a:r>
            <a:r>
              <a:rPr sz="2800" dirty="0">
                <a:latin typeface="Arial"/>
                <a:cs typeface="Arial"/>
              </a:rPr>
              <a:t>mateřské  </a:t>
            </a:r>
            <a:r>
              <a:rPr sz="2800" spc="-5" dirty="0">
                <a:latin typeface="Arial"/>
                <a:cs typeface="Arial"/>
              </a:rPr>
              <a:t>dovolené platí pojištění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stát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148" y="1223862"/>
            <a:ext cx="4729480" cy="1642745"/>
          </a:xfrm>
          <a:custGeom>
            <a:avLst/>
            <a:gdLst/>
            <a:ahLst/>
            <a:cxnLst/>
            <a:rect l="l" t="t" r="r" b="b"/>
            <a:pathLst>
              <a:path w="4729480" h="1642745">
                <a:moveTo>
                  <a:pt x="2364486" y="0"/>
                </a:moveTo>
                <a:lnTo>
                  <a:pt x="2295991" y="337"/>
                </a:lnTo>
                <a:lnTo>
                  <a:pt x="2227979" y="1345"/>
                </a:lnTo>
                <a:lnTo>
                  <a:pt x="2160476" y="3014"/>
                </a:lnTo>
                <a:lnTo>
                  <a:pt x="2093509" y="5334"/>
                </a:lnTo>
                <a:lnTo>
                  <a:pt x="2027103" y="8296"/>
                </a:lnTo>
                <a:lnTo>
                  <a:pt x="1961285" y="11892"/>
                </a:lnTo>
                <a:lnTo>
                  <a:pt x="1896081" y="16112"/>
                </a:lnTo>
                <a:lnTo>
                  <a:pt x="1831518" y="20948"/>
                </a:lnTo>
                <a:lnTo>
                  <a:pt x="1767621" y="26389"/>
                </a:lnTo>
                <a:lnTo>
                  <a:pt x="1704417" y="32427"/>
                </a:lnTo>
                <a:lnTo>
                  <a:pt x="1641933" y="39052"/>
                </a:lnTo>
                <a:lnTo>
                  <a:pt x="1580194" y="46256"/>
                </a:lnTo>
                <a:lnTo>
                  <a:pt x="1519227" y="54030"/>
                </a:lnTo>
                <a:lnTo>
                  <a:pt x="1459059" y="62363"/>
                </a:lnTo>
                <a:lnTo>
                  <a:pt x="1399715" y="71248"/>
                </a:lnTo>
                <a:lnTo>
                  <a:pt x="1341221" y="80675"/>
                </a:lnTo>
                <a:lnTo>
                  <a:pt x="1283605" y="90635"/>
                </a:lnTo>
                <a:lnTo>
                  <a:pt x="1226892" y="101119"/>
                </a:lnTo>
                <a:lnTo>
                  <a:pt x="1171109" y="112117"/>
                </a:lnTo>
                <a:lnTo>
                  <a:pt x="1116282" y="123621"/>
                </a:lnTo>
                <a:lnTo>
                  <a:pt x="1062437" y="135621"/>
                </a:lnTo>
                <a:lnTo>
                  <a:pt x="1009600" y="148108"/>
                </a:lnTo>
                <a:lnTo>
                  <a:pt x="957799" y="161074"/>
                </a:lnTo>
                <a:lnTo>
                  <a:pt x="907058" y="174508"/>
                </a:lnTo>
                <a:lnTo>
                  <a:pt x="857405" y="188402"/>
                </a:lnTo>
                <a:lnTo>
                  <a:pt x="808866" y="202747"/>
                </a:lnTo>
                <a:lnTo>
                  <a:pt x="761466" y="217534"/>
                </a:lnTo>
                <a:lnTo>
                  <a:pt x="715233" y="232753"/>
                </a:lnTo>
                <a:lnTo>
                  <a:pt x="670193" y="248395"/>
                </a:lnTo>
                <a:lnTo>
                  <a:pt x="626371" y="264452"/>
                </a:lnTo>
                <a:lnTo>
                  <a:pt x="583795" y="280913"/>
                </a:lnTo>
                <a:lnTo>
                  <a:pt x="542490" y="297771"/>
                </a:lnTo>
                <a:lnTo>
                  <a:pt x="502483" y="315015"/>
                </a:lnTo>
                <a:lnTo>
                  <a:pt x="463800" y="332637"/>
                </a:lnTo>
                <a:lnTo>
                  <a:pt x="426467" y="350628"/>
                </a:lnTo>
                <a:lnTo>
                  <a:pt x="390511" y="368978"/>
                </a:lnTo>
                <a:lnTo>
                  <a:pt x="355957" y="387678"/>
                </a:lnTo>
                <a:lnTo>
                  <a:pt x="322833" y="406719"/>
                </a:lnTo>
                <a:lnTo>
                  <a:pt x="260978" y="445789"/>
                </a:lnTo>
                <a:lnTo>
                  <a:pt x="205156" y="486114"/>
                </a:lnTo>
                <a:lnTo>
                  <a:pt x="155576" y="527621"/>
                </a:lnTo>
                <a:lnTo>
                  <a:pt x="112449" y="570236"/>
                </a:lnTo>
                <a:lnTo>
                  <a:pt x="75985" y="613888"/>
                </a:lnTo>
                <a:lnTo>
                  <a:pt x="46396" y="658503"/>
                </a:lnTo>
                <a:lnTo>
                  <a:pt x="23890" y="704007"/>
                </a:lnTo>
                <a:lnTo>
                  <a:pt x="8679" y="750328"/>
                </a:lnTo>
                <a:lnTo>
                  <a:pt x="973" y="797393"/>
                </a:lnTo>
                <a:lnTo>
                  <a:pt x="0" y="821181"/>
                </a:lnTo>
                <a:lnTo>
                  <a:pt x="973" y="844970"/>
                </a:lnTo>
                <a:lnTo>
                  <a:pt x="8679" y="892035"/>
                </a:lnTo>
                <a:lnTo>
                  <a:pt x="23890" y="938356"/>
                </a:lnTo>
                <a:lnTo>
                  <a:pt x="46396" y="983860"/>
                </a:lnTo>
                <a:lnTo>
                  <a:pt x="75985" y="1028475"/>
                </a:lnTo>
                <a:lnTo>
                  <a:pt x="112449" y="1072127"/>
                </a:lnTo>
                <a:lnTo>
                  <a:pt x="155576" y="1114742"/>
                </a:lnTo>
                <a:lnTo>
                  <a:pt x="205156" y="1156249"/>
                </a:lnTo>
                <a:lnTo>
                  <a:pt x="260978" y="1196574"/>
                </a:lnTo>
                <a:lnTo>
                  <a:pt x="322834" y="1235644"/>
                </a:lnTo>
                <a:lnTo>
                  <a:pt x="355957" y="1254685"/>
                </a:lnTo>
                <a:lnTo>
                  <a:pt x="390511" y="1273385"/>
                </a:lnTo>
                <a:lnTo>
                  <a:pt x="426467" y="1291735"/>
                </a:lnTo>
                <a:lnTo>
                  <a:pt x="463800" y="1309726"/>
                </a:lnTo>
                <a:lnTo>
                  <a:pt x="502483" y="1327348"/>
                </a:lnTo>
                <a:lnTo>
                  <a:pt x="542490" y="1344592"/>
                </a:lnTo>
                <a:lnTo>
                  <a:pt x="583795" y="1361450"/>
                </a:lnTo>
                <a:lnTo>
                  <a:pt x="626371" y="1377911"/>
                </a:lnTo>
                <a:lnTo>
                  <a:pt x="670193" y="1393968"/>
                </a:lnTo>
                <a:lnTo>
                  <a:pt x="715233" y="1409610"/>
                </a:lnTo>
                <a:lnTo>
                  <a:pt x="761466" y="1424829"/>
                </a:lnTo>
                <a:lnTo>
                  <a:pt x="808866" y="1439616"/>
                </a:lnTo>
                <a:lnTo>
                  <a:pt x="857405" y="1453961"/>
                </a:lnTo>
                <a:lnTo>
                  <a:pt x="907058" y="1467855"/>
                </a:lnTo>
                <a:lnTo>
                  <a:pt x="957799" y="1481289"/>
                </a:lnTo>
                <a:lnTo>
                  <a:pt x="1009600" y="1494255"/>
                </a:lnTo>
                <a:lnTo>
                  <a:pt x="1062437" y="1506742"/>
                </a:lnTo>
                <a:lnTo>
                  <a:pt x="1116282" y="1518742"/>
                </a:lnTo>
                <a:lnTo>
                  <a:pt x="1171109" y="1530246"/>
                </a:lnTo>
                <a:lnTo>
                  <a:pt x="1226892" y="1541244"/>
                </a:lnTo>
                <a:lnTo>
                  <a:pt x="1283605" y="1551728"/>
                </a:lnTo>
                <a:lnTo>
                  <a:pt x="1341221" y="1561688"/>
                </a:lnTo>
                <a:lnTo>
                  <a:pt x="1399715" y="1571115"/>
                </a:lnTo>
                <a:lnTo>
                  <a:pt x="1459059" y="1580000"/>
                </a:lnTo>
                <a:lnTo>
                  <a:pt x="1519227" y="1588333"/>
                </a:lnTo>
                <a:lnTo>
                  <a:pt x="1580194" y="1596107"/>
                </a:lnTo>
                <a:lnTo>
                  <a:pt x="1641933" y="1603311"/>
                </a:lnTo>
                <a:lnTo>
                  <a:pt x="1704417" y="1609936"/>
                </a:lnTo>
                <a:lnTo>
                  <a:pt x="1767621" y="1615974"/>
                </a:lnTo>
                <a:lnTo>
                  <a:pt x="1831518" y="1621415"/>
                </a:lnTo>
                <a:lnTo>
                  <a:pt x="1896081" y="1626251"/>
                </a:lnTo>
                <a:lnTo>
                  <a:pt x="1961285" y="1630471"/>
                </a:lnTo>
                <a:lnTo>
                  <a:pt x="2027103" y="1634067"/>
                </a:lnTo>
                <a:lnTo>
                  <a:pt x="2160476" y="1639349"/>
                </a:lnTo>
                <a:lnTo>
                  <a:pt x="2227979" y="1641018"/>
                </a:lnTo>
                <a:lnTo>
                  <a:pt x="2295991" y="1642026"/>
                </a:lnTo>
                <a:lnTo>
                  <a:pt x="2364486" y="1642364"/>
                </a:lnTo>
                <a:lnTo>
                  <a:pt x="2501005" y="1641018"/>
                </a:lnTo>
                <a:lnTo>
                  <a:pt x="2635487" y="1637029"/>
                </a:lnTo>
                <a:lnTo>
                  <a:pt x="2701899" y="1634067"/>
                </a:lnTo>
                <a:lnTo>
                  <a:pt x="2767722" y="1630471"/>
                </a:lnTo>
                <a:lnTo>
                  <a:pt x="2832931" y="1626251"/>
                </a:lnTo>
                <a:lnTo>
                  <a:pt x="2897500" y="1621415"/>
                </a:lnTo>
                <a:lnTo>
                  <a:pt x="2961401" y="1615974"/>
                </a:lnTo>
                <a:lnTo>
                  <a:pt x="3024610" y="1609936"/>
                </a:lnTo>
                <a:lnTo>
                  <a:pt x="3087098" y="1603311"/>
                </a:lnTo>
                <a:lnTo>
                  <a:pt x="3148841" y="1596107"/>
                </a:lnTo>
                <a:lnTo>
                  <a:pt x="3209812" y="1588333"/>
                </a:lnTo>
                <a:lnTo>
                  <a:pt x="3269985" y="1580000"/>
                </a:lnTo>
                <a:lnTo>
                  <a:pt x="3329333" y="1571115"/>
                </a:lnTo>
                <a:lnTo>
                  <a:pt x="3387830" y="1561688"/>
                </a:lnTo>
                <a:lnTo>
                  <a:pt x="3445449" y="1551728"/>
                </a:lnTo>
                <a:lnTo>
                  <a:pt x="3502165" y="1541244"/>
                </a:lnTo>
                <a:lnTo>
                  <a:pt x="3557952" y="1530246"/>
                </a:lnTo>
                <a:lnTo>
                  <a:pt x="3612782" y="1518742"/>
                </a:lnTo>
                <a:lnTo>
                  <a:pt x="3666629" y="1506742"/>
                </a:lnTo>
                <a:lnTo>
                  <a:pt x="3719468" y="1494255"/>
                </a:lnTo>
                <a:lnTo>
                  <a:pt x="3771273" y="1481289"/>
                </a:lnTo>
                <a:lnTo>
                  <a:pt x="3822015" y="1467855"/>
                </a:lnTo>
                <a:lnTo>
                  <a:pt x="3871671" y="1453961"/>
                </a:lnTo>
                <a:lnTo>
                  <a:pt x="3920212" y="1439616"/>
                </a:lnTo>
                <a:lnTo>
                  <a:pt x="3967613" y="1424829"/>
                </a:lnTo>
                <a:lnTo>
                  <a:pt x="4013848" y="1409610"/>
                </a:lnTo>
                <a:lnTo>
                  <a:pt x="4058890" y="1393968"/>
                </a:lnTo>
                <a:lnTo>
                  <a:pt x="4102713" y="1377911"/>
                </a:lnTo>
                <a:lnTo>
                  <a:pt x="4145291" y="1361450"/>
                </a:lnTo>
                <a:lnTo>
                  <a:pt x="4186597" y="1344592"/>
                </a:lnTo>
                <a:lnTo>
                  <a:pt x="4226606" y="1327348"/>
                </a:lnTo>
                <a:lnTo>
                  <a:pt x="4265290" y="1309726"/>
                </a:lnTo>
                <a:lnTo>
                  <a:pt x="4302624" y="1291735"/>
                </a:lnTo>
                <a:lnTo>
                  <a:pt x="4338581" y="1273385"/>
                </a:lnTo>
                <a:lnTo>
                  <a:pt x="4373135" y="1254685"/>
                </a:lnTo>
                <a:lnTo>
                  <a:pt x="4406260" y="1235644"/>
                </a:lnTo>
                <a:lnTo>
                  <a:pt x="4468116" y="1196574"/>
                </a:lnTo>
                <a:lnTo>
                  <a:pt x="4523940" y="1156249"/>
                </a:lnTo>
                <a:lnTo>
                  <a:pt x="4573521" y="1114742"/>
                </a:lnTo>
                <a:lnTo>
                  <a:pt x="4616648" y="1072127"/>
                </a:lnTo>
                <a:lnTo>
                  <a:pt x="4653112" y="1028475"/>
                </a:lnTo>
                <a:lnTo>
                  <a:pt x="4682702" y="983860"/>
                </a:lnTo>
                <a:lnTo>
                  <a:pt x="4705208" y="938356"/>
                </a:lnTo>
                <a:lnTo>
                  <a:pt x="4720419" y="892035"/>
                </a:lnTo>
                <a:lnTo>
                  <a:pt x="4728125" y="844970"/>
                </a:lnTo>
                <a:lnTo>
                  <a:pt x="4729099" y="821181"/>
                </a:lnTo>
                <a:lnTo>
                  <a:pt x="4728125" y="797393"/>
                </a:lnTo>
                <a:lnTo>
                  <a:pt x="4720419" y="750328"/>
                </a:lnTo>
                <a:lnTo>
                  <a:pt x="4705208" y="704007"/>
                </a:lnTo>
                <a:lnTo>
                  <a:pt x="4682702" y="658503"/>
                </a:lnTo>
                <a:lnTo>
                  <a:pt x="4653112" y="613888"/>
                </a:lnTo>
                <a:lnTo>
                  <a:pt x="4616648" y="570236"/>
                </a:lnTo>
                <a:lnTo>
                  <a:pt x="4573521" y="527621"/>
                </a:lnTo>
                <a:lnTo>
                  <a:pt x="4523940" y="486114"/>
                </a:lnTo>
                <a:lnTo>
                  <a:pt x="4468116" y="445789"/>
                </a:lnTo>
                <a:lnTo>
                  <a:pt x="4406260" y="406719"/>
                </a:lnTo>
                <a:lnTo>
                  <a:pt x="4373135" y="387678"/>
                </a:lnTo>
                <a:lnTo>
                  <a:pt x="4338581" y="368978"/>
                </a:lnTo>
                <a:lnTo>
                  <a:pt x="4302624" y="350628"/>
                </a:lnTo>
                <a:lnTo>
                  <a:pt x="4265290" y="332637"/>
                </a:lnTo>
                <a:lnTo>
                  <a:pt x="4226606" y="315015"/>
                </a:lnTo>
                <a:lnTo>
                  <a:pt x="4186597" y="297771"/>
                </a:lnTo>
                <a:lnTo>
                  <a:pt x="4145291" y="280913"/>
                </a:lnTo>
                <a:lnTo>
                  <a:pt x="4102713" y="264452"/>
                </a:lnTo>
                <a:lnTo>
                  <a:pt x="4058890" y="248395"/>
                </a:lnTo>
                <a:lnTo>
                  <a:pt x="4013848" y="232753"/>
                </a:lnTo>
                <a:lnTo>
                  <a:pt x="3967613" y="217534"/>
                </a:lnTo>
                <a:lnTo>
                  <a:pt x="3920212" y="202747"/>
                </a:lnTo>
                <a:lnTo>
                  <a:pt x="3871671" y="188402"/>
                </a:lnTo>
                <a:lnTo>
                  <a:pt x="3822015" y="174508"/>
                </a:lnTo>
                <a:lnTo>
                  <a:pt x="3771273" y="161074"/>
                </a:lnTo>
                <a:lnTo>
                  <a:pt x="3719468" y="148108"/>
                </a:lnTo>
                <a:lnTo>
                  <a:pt x="3666629" y="135621"/>
                </a:lnTo>
                <a:lnTo>
                  <a:pt x="3612782" y="123621"/>
                </a:lnTo>
                <a:lnTo>
                  <a:pt x="3557952" y="112117"/>
                </a:lnTo>
                <a:lnTo>
                  <a:pt x="3502165" y="101119"/>
                </a:lnTo>
                <a:lnTo>
                  <a:pt x="3445449" y="90635"/>
                </a:lnTo>
                <a:lnTo>
                  <a:pt x="3387830" y="80675"/>
                </a:lnTo>
                <a:lnTo>
                  <a:pt x="3329333" y="71248"/>
                </a:lnTo>
                <a:lnTo>
                  <a:pt x="3269985" y="62363"/>
                </a:lnTo>
                <a:lnTo>
                  <a:pt x="3209812" y="54030"/>
                </a:lnTo>
                <a:lnTo>
                  <a:pt x="3148841" y="46256"/>
                </a:lnTo>
                <a:lnTo>
                  <a:pt x="3087098" y="39052"/>
                </a:lnTo>
                <a:lnTo>
                  <a:pt x="3024610" y="32427"/>
                </a:lnTo>
                <a:lnTo>
                  <a:pt x="2961401" y="26389"/>
                </a:lnTo>
                <a:lnTo>
                  <a:pt x="2897500" y="20948"/>
                </a:lnTo>
                <a:lnTo>
                  <a:pt x="2832931" y="16112"/>
                </a:lnTo>
                <a:lnTo>
                  <a:pt x="2767722" y="11892"/>
                </a:lnTo>
                <a:lnTo>
                  <a:pt x="2701899" y="8296"/>
                </a:lnTo>
                <a:lnTo>
                  <a:pt x="2568514" y="3014"/>
                </a:lnTo>
                <a:lnTo>
                  <a:pt x="2432987" y="337"/>
                </a:lnTo>
                <a:lnTo>
                  <a:pt x="2364486" y="0"/>
                </a:lnTo>
                <a:close/>
              </a:path>
            </a:pathLst>
          </a:custGeom>
          <a:solidFill>
            <a:srgbClr val="BBC7E4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09644" y="5091393"/>
            <a:ext cx="1033272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7936" y="5118825"/>
            <a:ext cx="916432" cy="586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7936" y="5118825"/>
            <a:ext cx="916940" cy="586740"/>
          </a:xfrm>
          <a:custGeom>
            <a:avLst/>
            <a:gdLst/>
            <a:ahLst/>
            <a:cxnLst/>
            <a:rect l="l" t="t" r="r" b="b"/>
            <a:pathLst>
              <a:path w="916939" h="586739">
                <a:moveTo>
                  <a:pt x="0" y="293243"/>
                </a:moveTo>
                <a:lnTo>
                  <a:pt x="229108" y="293243"/>
                </a:lnTo>
                <a:lnTo>
                  <a:pt x="229108" y="0"/>
                </a:lnTo>
                <a:lnTo>
                  <a:pt x="687324" y="0"/>
                </a:lnTo>
                <a:lnTo>
                  <a:pt x="687324" y="293243"/>
                </a:lnTo>
                <a:lnTo>
                  <a:pt x="916432" y="293243"/>
                </a:lnTo>
                <a:lnTo>
                  <a:pt x="458215" y="586486"/>
                </a:lnTo>
                <a:lnTo>
                  <a:pt x="0" y="293243"/>
                </a:lnTo>
                <a:close/>
              </a:path>
            </a:pathLst>
          </a:custGeom>
          <a:ln w="9525">
            <a:solidFill>
              <a:srgbClr val="096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7244" y="2951696"/>
            <a:ext cx="1773936" cy="1772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9473" y="2992971"/>
            <a:ext cx="1649730" cy="1649730"/>
          </a:xfrm>
          <a:custGeom>
            <a:avLst/>
            <a:gdLst/>
            <a:ahLst/>
            <a:cxnLst/>
            <a:rect l="l" t="t" r="r" b="b"/>
            <a:pathLst>
              <a:path w="1649729" h="1649729">
                <a:moveTo>
                  <a:pt x="824864" y="0"/>
                </a:moveTo>
                <a:lnTo>
                  <a:pt x="776399" y="1400"/>
                </a:lnTo>
                <a:lnTo>
                  <a:pt x="728670" y="5549"/>
                </a:lnTo>
                <a:lnTo>
                  <a:pt x="681756" y="12370"/>
                </a:lnTo>
                <a:lnTo>
                  <a:pt x="635734" y="21785"/>
                </a:lnTo>
                <a:lnTo>
                  <a:pt x="590682" y="33718"/>
                </a:lnTo>
                <a:lnTo>
                  <a:pt x="546676" y="48089"/>
                </a:lnTo>
                <a:lnTo>
                  <a:pt x="503795" y="64823"/>
                </a:lnTo>
                <a:lnTo>
                  <a:pt x="462115" y="83842"/>
                </a:lnTo>
                <a:lnTo>
                  <a:pt x="421714" y="105068"/>
                </a:lnTo>
                <a:lnTo>
                  <a:pt x="382669" y="128424"/>
                </a:lnTo>
                <a:lnTo>
                  <a:pt x="345058" y="153833"/>
                </a:lnTo>
                <a:lnTo>
                  <a:pt x="308958" y="181217"/>
                </a:lnTo>
                <a:lnTo>
                  <a:pt x="274447" y="210499"/>
                </a:lnTo>
                <a:lnTo>
                  <a:pt x="241601" y="241601"/>
                </a:lnTo>
                <a:lnTo>
                  <a:pt x="210499" y="274447"/>
                </a:lnTo>
                <a:lnTo>
                  <a:pt x="181217" y="308958"/>
                </a:lnTo>
                <a:lnTo>
                  <a:pt x="153833" y="345058"/>
                </a:lnTo>
                <a:lnTo>
                  <a:pt x="128424" y="382669"/>
                </a:lnTo>
                <a:lnTo>
                  <a:pt x="105068" y="421714"/>
                </a:lnTo>
                <a:lnTo>
                  <a:pt x="83842" y="462115"/>
                </a:lnTo>
                <a:lnTo>
                  <a:pt x="64823" y="503795"/>
                </a:lnTo>
                <a:lnTo>
                  <a:pt x="48089" y="546676"/>
                </a:lnTo>
                <a:lnTo>
                  <a:pt x="33718" y="590682"/>
                </a:lnTo>
                <a:lnTo>
                  <a:pt x="21785" y="635734"/>
                </a:lnTo>
                <a:lnTo>
                  <a:pt x="12370" y="681756"/>
                </a:lnTo>
                <a:lnTo>
                  <a:pt x="5549" y="728670"/>
                </a:lnTo>
                <a:lnTo>
                  <a:pt x="1400" y="776399"/>
                </a:lnTo>
                <a:lnTo>
                  <a:pt x="0" y="824865"/>
                </a:lnTo>
                <a:lnTo>
                  <a:pt x="1400" y="873330"/>
                </a:lnTo>
                <a:lnTo>
                  <a:pt x="5549" y="921059"/>
                </a:lnTo>
                <a:lnTo>
                  <a:pt x="12370" y="967973"/>
                </a:lnTo>
                <a:lnTo>
                  <a:pt x="21785" y="1013995"/>
                </a:lnTo>
                <a:lnTo>
                  <a:pt x="33718" y="1059047"/>
                </a:lnTo>
                <a:lnTo>
                  <a:pt x="48089" y="1103053"/>
                </a:lnTo>
                <a:lnTo>
                  <a:pt x="64823" y="1145934"/>
                </a:lnTo>
                <a:lnTo>
                  <a:pt x="83842" y="1187614"/>
                </a:lnTo>
                <a:lnTo>
                  <a:pt x="105068" y="1228015"/>
                </a:lnTo>
                <a:lnTo>
                  <a:pt x="128424" y="1267060"/>
                </a:lnTo>
                <a:lnTo>
                  <a:pt x="153833" y="1304671"/>
                </a:lnTo>
                <a:lnTo>
                  <a:pt x="181217" y="1340771"/>
                </a:lnTo>
                <a:lnTo>
                  <a:pt x="210499" y="1375282"/>
                </a:lnTo>
                <a:lnTo>
                  <a:pt x="241601" y="1408128"/>
                </a:lnTo>
                <a:lnTo>
                  <a:pt x="274447" y="1439230"/>
                </a:lnTo>
                <a:lnTo>
                  <a:pt x="308958" y="1468512"/>
                </a:lnTo>
                <a:lnTo>
                  <a:pt x="345058" y="1495896"/>
                </a:lnTo>
                <a:lnTo>
                  <a:pt x="382669" y="1521305"/>
                </a:lnTo>
                <a:lnTo>
                  <a:pt x="421714" y="1544661"/>
                </a:lnTo>
                <a:lnTo>
                  <a:pt x="462115" y="1565887"/>
                </a:lnTo>
                <a:lnTo>
                  <a:pt x="503795" y="1584906"/>
                </a:lnTo>
                <a:lnTo>
                  <a:pt x="546676" y="1601640"/>
                </a:lnTo>
                <a:lnTo>
                  <a:pt x="590682" y="1616011"/>
                </a:lnTo>
                <a:lnTo>
                  <a:pt x="635734" y="1627944"/>
                </a:lnTo>
                <a:lnTo>
                  <a:pt x="681756" y="1637359"/>
                </a:lnTo>
                <a:lnTo>
                  <a:pt x="728670" y="1644180"/>
                </a:lnTo>
                <a:lnTo>
                  <a:pt x="776399" y="1648329"/>
                </a:lnTo>
                <a:lnTo>
                  <a:pt x="824864" y="1649730"/>
                </a:lnTo>
                <a:lnTo>
                  <a:pt x="873330" y="1648329"/>
                </a:lnTo>
                <a:lnTo>
                  <a:pt x="921057" y="1644180"/>
                </a:lnTo>
                <a:lnTo>
                  <a:pt x="967969" y="1637359"/>
                </a:lnTo>
                <a:lnTo>
                  <a:pt x="1013988" y="1627944"/>
                </a:lnTo>
                <a:lnTo>
                  <a:pt x="1059037" y="1616011"/>
                </a:lnTo>
                <a:lnTo>
                  <a:pt x="1103038" y="1601640"/>
                </a:lnTo>
                <a:lnTo>
                  <a:pt x="1145915" y="1584906"/>
                </a:lnTo>
                <a:lnTo>
                  <a:pt x="1187589" y="1565887"/>
                </a:lnTo>
                <a:lnTo>
                  <a:pt x="1227984" y="1544661"/>
                </a:lnTo>
                <a:lnTo>
                  <a:pt x="1267023" y="1521305"/>
                </a:lnTo>
                <a:lnTo>
                  <a:pt x="1304627" y="1495896"/>
                </a:lnTo>
                <a:lnTo>
                  <a:pt x="1340721" y="1468512"/>
                </a:lnTo>
                <a:lnTo>
                  <a:pt x="1375225" y="1439230"/>
                </a:lnTo>
                <a:lnTo>
                  <a:pt x="1408064" y="1408128"/>
                </a:lnTo>
                <a:lnTo>
                  <a:pt x="1439160" y="1375282"/>
                </a:lnTo>
                <a:lnTo>
                  <a:pt x="1468435" y="1340771"/>
                </a:lnTo>
                <a:lnTo>
                  <a:pt x="1495813" y="1304671"/>
                </a:lnTo>
                <a:lnTo>
                  <a:pt x="1521215" y="1267060"/>
                </a:lnTo>
                <a:lnTo>
                  <a:pt x="1544565" y="1228015"/>
                </a:lnTo>
                <a:lnTo>
                  <a:pt x="1565785" y="1187614"/>
                </a:lnTo>
                <a:lnTo>
                  <a:pt x="1584799" y="1145934"/>
                </a:lnTo>
                <a:lnTo>
                  <a:pt x="1601528" y="1103053"/>
                </a:lnTo>
                <a:lnTo>
                  <a:pt x="1615895" y="1059047"/>
                </a:lnTo>
                <a:lnTo>
                  <a:pt x="1627824" y="1013995"/>
                </a:lnTo>
                <a:lnTo>
                  <a:pt x="1637236" y="967973"/>
                </a:lnTo>
                <a:lnTo>
                  <a:pt x="1644055" y="921059"/>
                </a:lnTo>
                <a:lnTo>
                  <a:pt x="1648203" y="873330"/>
                </a:lnTo>
                <a:lnTo>
                  <a:pt x="1649602" y="824865"/>
                </a:lnTo>
                <a:lnTo>
                  <a:pt x="1648203" y="776399"/>
                </a:lnTo>
                <a:lnTo>
                  <a:pt x="1644055" y="728670"/>
                </a:lnTo>
                <a:lnTo>
                  <a:pt x="1637236" y="681756"/>
                </a:lnTo>
                <a:lnTo>
                  <a:pt x="1627824" y="635734"/>
                </a:lnTo>
                <a:lnTo>
                  <a:pt x="1615895" y="590682"/>
                </a:lnTo>
                <a:lnTo>
                  <a:pt x="1601528" y="546676"/>
                </a:lnTo>
                <a:lnTo>
                  <a:pt x="1584799" y="503795"/>
                </a:lnTo>
                <a:lnTo>
                  <a:pt x="1565785" y="462115"/>
                </a:lnTo>
                <a:lnTo>
                  <a:pt x="1544565" y="421714"/>
                </a:lnTo>
                <a:lnTo>
                  <a:pt x="1521215" y="382669"/>
                </a:lnTo>
                <a:lnTo>
                  <a:pt x="1495813" y="345058"/>
                </a:lnTo>
                <a:lnTo>
                  <a:pt x="1468435" y="308958"/>
                </a:lnTo>
                <a:lnTo>
                  <a:pt x="1439160" y="274447"/>
                </a:lnTo>
                <a:lnTo>
                  <a:pt x="1408064" y="241601"/>
                </a:lnTo>
                <a:lnTo>
                  <a:pt x="1375225" y="210499"/>
                </a:lnTo>
                <a:lnTo>
                  <a:pt x="1340721" y="181217"/>
                </a:lnTo>
                <a:lnTo>
                  <a:pt x="1304627" y="153833"/>
                </a:lnTo>
                <a:lnTo>
                  <a:pt x="1267023" y="128424"/>
                </a:lnTo>
                <a:lnTo>
                  <a:pt x="1227984" y="105068"/>
                </a:lnTo>
                <a:lnTo>
                  <a:pt x="1187589" y="83842"/>
                </a:lnTo>
                <a:lnTo>
                  <a:pt x="1145915" y="64823"/>
                </a:lnTo>
                <a:lnTo>
                  <a:pt x="1103038" y="48089"/>
                </a:lnTo>
                <a:lnTo>
                  <a:pt x="1059037" y="33718"/>
                </a:lnTo>
                <a:lnTo>
                  <a:pt x="1013988" y="21785"/>
                </a:lnTo>
                <a:lnTo>
                  <a:pt x="967969" y="12370"/>
                </a:lnTo>
                <a:lnTo>
                  <a:pt x="921057" y="5549"/>
                </a:lnTo>
                <a:lnTo>
                  <a:pt x="873330" y="1400"/>
                </a:lnTo>
                <a:lnTo>
                  <a:pt x="824864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9473" y="2992971"/>
            <a:ext cx="1649730" cy="1649730"/>
          </a:xfrm>
          <a:custGeom>
            <a:avLst/>
            <a:gdLst/>
            <a:ahLst/>
            <a:cxnLst/>
            <a:rect l="l" t="t" r="r" b="b"/>
            <a:pathLst>
              <a:path w="1649729" h="1649729">
                <a:moveTo>
                  <a:pt x="0" y="824865"/>
                </a:moveTo>
                <a:lnTo>
                  <a:pt x="1400" y="776399"/>
                </a:lnTo>
                <a:lnTo>
                  <a:pt x="5549" y="728670"/>
                </a:lnTo>
                <a:lnTo>
                  <a:pt x="12370" y="681756"/>
                </a:lnTo>
                <a:lnTo>
                  <a:pt x="21785" y="635734"/>
                </a:lnTo>
                <a:lnTo>
                  <a:pt x="33718" y="590682"/>
                </a:lnTo>
                <a:lnTo>
                  <a:pt x="48089" y="546676"/>
                </a:lnTo>
                <a:lnTo>
                  <a:pt x="64823" y="503795"/>
                </a:lnTo>
                <a:lnTo>
                  <a:pt x="83842" y="462115"/>
                </a:lnTo>
                <a:lnTo>
                  <a:pt x="105068" y="421714"/>
                </a:lnTo>
                <a:lnTo>
                  <a:pt x="128424" y="382669"/>
                </a:lnTo>
                <a:lnTo>
                  <a:pt x="153833" y="345058"/>
                </a:lnTo>
                <a:lnTo>
                  <a:pt x="181217" y="308958"/>
                </a:lnTo>
                <a:lnTo>
                  <a:pt x="210499" y="274447"/>
                </a:lnTo>
                <a:lnTo>
                  <a:pt x="241601" y="241601"/>
                </a:lnTo>
                <a:lnTo>
                  <a:pt x="274447" y="210499"/>
                </a:lnTo>
                <a:lnTo>
                  <a:pt x="308958" y="181217"/>
                </a:lnTo>
                <a:lnTo>
                  <a:pt x="345058" y="153833"/>
                </a:lnTo>
                <a:lnTo>
                  <a:pt x="382669" y="128424"/>
                </a:lnTo>
                <a:lnTo>
                  <a:pt x="421714" y="105068"/>
                </a:lnTo>
                <a:lnTo>
                  <a:pt x="462115" y="83842"/>
                </a:lnTo>
                <a:lnTo>
                  <a:pt x="503795" y="64823"/>
                </a:lnTo>
                <a:lnTo>
                  <a:pt x="546676" y="48089"/>
                </a:lnTo>
                <a:lnTo>
                  <a:pt x="590682" y="33718"/>
                </a:lnTo>
                <a:lnTo>
                  <a:pt x="635734" y="21785"/>
                </a:lnTo>
                <a:lnTo>
                  <a:pt x="681756" y="12370"/>
                </a:lnTo>
                <a:lnTo>
                  <a:pt x="728670" y="5549"/>
                </a:lnTo>
                <a:lnTo>
                  <a:pt x="776399" y="1400"/>
                </a:lnTo>
                <a:lnTo>
                  <a:pt x="824864" y="0"/>
                </a:lnTo>
                <a:lnTo>
                  <a:pt x="873330" y="1400"/>
                </a:lnTo>
                <a:lnTo>
                  <a:pt x="921057" y="5549"/>
                </a:lnTo>
                <a:lnTo>
                  <a:pt x="967969" y="12370"/>
                </a:lnTo>
                <a:lnTo>
                  <a:pt x="1013988" y="21785"/>
                </a:lnTo>
                <a:lnTo>
                  <a:pt x="1059037" y="33718"/>
                </a:lnTo>
                <a:lnTo>
                  <a:pt x="1103038" y="48089"/>
                </a:lnTo>
                <a:lnTo>
                  <a:pt x="1145915" y="64823"/>
                </a:lnTo>
                <a:lnTo>
                  <a:pt x="1187589" y="83842"/>
                </a:lnTo>
                <a:lnTo>
                  <a:pt x="1227984" y="105068"/>
                </a:lnTo>
                <a:lnTo>
                  <a:pt x="1267023" y="128424"/>
                </a:lnTo>
                <a:lnTo>
                  <a:pt x="1304627" y="153833"/>
                </a:lnTo>
                <a:lnTo>
                  <a:pt x="1340721" y="181217"/>
                </a:lnTo>
                <a:lnTo>
                  <a:pt x="1375225" y="210499"/>
                </a:lnTo>
                <a:lnTo>
                  <a:pt x="1408064" y="241601"/>
                </a:lnTo>
                <a:lnTo>
                  <a:pt x="1439160" y="274447"/>
                </a:lnTo>
                <a:lnTo>
                  <a:pt x="1468435" y="308958"/>
                </a:lnTo>
                <a:lnTo>
                  <a:pt x="1495813" y="345058"/>
                </a:lnTo>
                <a:lnTo>
                  <a:pt x="1521215" y="382669"/>
                </a:lnTo>
                <a:lnTo>
                  <a:pt x="1544565" y="421714"/>
                </a:lnTo>
                <a:lnTo>
                  <a:pt x="1565785" y="462115"/>
                </a:lnTo>
                <a:lnTo>
                  <a:pt x="1584799" y="503795"/>
                </a:lnTo>
                <a:lnTo>
                  <a:pt x="1601528" y="546676"/>
                </a:lnTo>
                <a:lnTo>
                  <a:pt x="1615895" y="590682"/>
                </a:lnTo>
                <a:lnTo>
                  <a:pt x="1627824" y="635734"/>
                </a:lnTo>
                <a:lnTo>
                  <a:pt x="1637236" y="681756"/>
                </a:lnTo>
                <a:lnTo>
                  <a:pt x="1644055" y="728670"/>
                </a:lnTo>
                <a:lnTo>
                  <a:pt x="1648203" y="776399"/>
                </a:lnTo>
                <a:lnTo>
                  <a:pt x="1649602" y="824865"/>
                </a:lnTo>
                <a:lnTo>
                  <a:pt x="1648203" y="873330"/>
                </a:lnTo>
                <a:lnTo>
                  <a:pt x="1644055" y="921059"/>
                </a:lnTo>
                <a:lnTo>
                  <a:pt x="1637236" y="967973"/>
                </a:lnTo>
                <a:lnTo>
                  <a:pt x="1627824" y="1013995"/>
                </a:lnTo>
                <a:lnTo>
                  <a:pt x="1615895" y="1059047"/>
                </a:lnTo>
                <a:lnTo>
                  <a:pt x="1601528" y="1103053"/>
                </a:lnTo>
                <a:lnTo>
                  <a:pt x="1584799" y="1145934"/>
                </a:lnTo>
                <a:lnTo>
                  <a:pt x="1565785" y="1187614"/>
                </a:lnTo>
                <a:lnTo>
                  <a:pt x="1544565" y="1228015"/>
                </a:lnTo>
                <a:lnTo>
                  <a:pt x="1521215" y="1267060"/>
                </a:lnTo>
                <a:lnTo>
                  <a:pt x="1495813" y="1304671"/>
                </a:lnTo>
                <a:lnTo>
                  <a:pt x="1468435" y="1340771"/>
                </a:lnTo>
                <a:lnTo>
                  <a:pt x="1439160" y="1375282"/>
                </a:lnTo>
                <a:lnTo>
                  <a:pt x="1408064" y="1408128"/>
                </a:lnTo>
                <a:lnTo>
                  <a:pt x="1375225" y="1439230"/>
                </a:lnTo>
                <a:lnTo>
                  <a:pt x="1340721" y="1468512"/>
                </a:lnTo>
                <a:lnTo>
                  <a:pt x="1304627" y="1495896"/>
                </a:lnTo>
                <a:lnTo>
                  <a:pt x="1267023" y="1521305"/>
                </a:lnTo>
                <a:lnTo>
                  <a:pt x="1227984" y="1544661"/>
                </a:lnTo>
                <a:lnTo>
                  <a:pt x="1187589" y="1565887"/>
                </a:lnTo>
                <a:lnTo>
                  <a:pt x="1145915" y="1584906"/>
                </a:lnTo>
                <a:lnTo>
                  <a:pt x="1103038" y="1601640"/>
                </a:lnTo>
                <a:lnTo>
                  <a:pt x="1059037" y="1616011"/>
                </a:lnTo>
                <a:lnTo>
                  <a:pt x="1013988" y="1627944"/>
                </a:lnTo>
                <a:lnTo>
                  <a:pt x="967969" y="1637359"/>
                </a:lnTo>
                <a:lnTo>
                  <a:pt x="921057" y="1644180"/>
                </a:lnTo>
                <a:lnTo>
                  <a:pt x="873330" y="1648329"/>
                </a:lnTo>
                <a:lnTo>
                  <a:pt x="824864" y="1649730"/>
                </a:lnTo>
                <a:lnTo>
                  <a:pt x="776399" y="1648329"/>
                </a:lnTo>
                <a:lnTo>
                  <a:pt x="728670" y="1644180"/>
                </a:lnTo>
                <a:lnTo>
                  <a:pt x="681756" y="1637359"/>
                </a:lnTo>
                <a:lnTo>
                  <a:pt x="635734" y="1627944"/>
                </a:lnTo>
                <a:lnTo>
                  <a:pt x="590682" y="1616011"/>
                </a:lnTo>
                <a:lnTo>
                  <a:pt x="546676" y="1601640"/>
                </a:lnTo>
                <a:lnTo>
                  <a:pt x="503795" y="1584906"/>
                </a:lnTo>
                <a:lnTo>
                  <a:pt x="462115" y="1565887"/>
                </a:lnTo>
                <a:lnTo>
                  <a:pt x="421714" y="1544661"/>
                </a:lnTo>
                <a:lnTo>
                  <a:pt x="382669" y="1521305"/>
                </a:lnTo>
                <a:lnTo>
                  <a:pt x="345058" y="1495896"/>
                </a:lnTo>
                <a:lnTo>
                  <a:pt x="308958" y="1468512"/>
                </a:lnTo>
                <a:lnTo>
                  <a:pt x="274447" y="1439230"/>
                </a:lnTo>
                <a:lnTo>
                  <a:pt x="241601" y="1408128"/>
                </a:lnTo>
                <a:lnTo>
                  <a:pt x="210499" y="1375282"/>
                </a:lnTo>
                <a:lnTo>
                  <a:pt x="181217" y="1340771"/>
                </a:lnTo>
                <a:lnTo>
                  <a:pt x="153833" y="1304671"/>
                </a:lnTo>
                <a:lnTo>
                  <a:pt x="128424" y="1267060"/>
                </a:lnTo>
                <a:lnTo>
                  <a:pt x="105068" y="1228015"/>
                </a:lnTo>
                <a:lnTo>
                  <a:pt x="83842" y="1187614"/>
                </a:lnTo>
                <a:lnTo>
                  <a:pt x="64823" y="1145934"/>
                </a:lnTo>
                <a:lnTo>
                  <a:pt x="48089" y="1103053"/>
                </a:lnTo>
                <a:lnTo>
                  <a:pt x="33718" y="1059047"/>
                </a:lnTo>
                <a:lnTo>
                  <a:pt x="21785" y="1013995"/>
                </a:lnTo>
                <a:lnTo>
                  <a:pt x="12370" y="967973"/>
                </a:lnTo>
                <a:lnTo>
                  <a:pt x="5549" y="921059"/>
                </a:lnTo>
                <a:lnTo>
                  <a:pt x="1400" y="873330"/>
                </a:lnTo>
                <a:lnTo>
                  <a:pt x="0" y="824865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99915" y="3628734"/>
            <a:ext cx="690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STÁT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9672" y="1799553"/>
            <a:ext cx="1708403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1775" y="1841844"/>
            <a:ext cx="1584325" cy="1477010"/>
          </a:xfrm>
          <a:custGeom>
            <a:avLst/>
            <a:gdLst/>
            <a:ahLst/>
            <a:cxnLst/>
            <a:rect l="l" t="t" r="r" b="b"/>
            <a:pathLst>
              <a:path w="1584325" h="1477010">
                <a:moveTo>
                  <a:pt x="792099" y="0"/>
                </a:moveTo>
                <a:lnTo>
                  <a:pt x="741999" y="1452"/>
                </a:lnTo>
                <a:lnTo>
                  <a:pt x="692729" y="5752"/>
                </a:lnTo>
                <a:lnTo>
                  <a:pt x="644381" y="12814"/>
                </a:lnTo>
                <a:lnTo>
                  <a:pt x="597046" y="22550"/>
                </a:lnTo>
                <a:lnTo>
                  <a:pt x="550819" y="34874"/>
                </a:lnTo>
                <a:lnTo>
                  <a:pt x="505791" y="49700"/>
                </a:lnTo>
                <a:lnTo>
                  <a:pt x="462056" y="66942"/>
                </a:lnTo>
                <a:lnTo>
                  <a:pt x="419706" y="86512"/>
                </a:lnTo>
                <a:lnTo>
                  <a:pt x="378834" y="108324"/>
                </a:lnTo>
                <a:lnTo>
                  <a:pt x="339533" y="132292"/>
                </a:lnTo>
                <a:lnTo>
                  <a:pt x="301895" y="158329"/>
                </a:lnTo>
                <a:lnTo>
                  <a:pt x="266014" y="186349"/>
                </a:lnTo>
                <a:lnTo>
                  <a:pt x="231981" y="216265"/>
                </a:lnTo>
                <a:lnTo>
                  <a:pt x="199890" y="247990"/>
                </a:lnTo>
                <a:lnTo>
                  <a:pt x="169833" y="281440"/>
                </a:lnTo>
                <a:lnTo>
                  <a:pt x="141903" y="316525"/>
                </a:lnTo>
                <a:lnTo>
                  <a:pt x="116194" y="353161"/>
                </a:lnTo>
                <a:lnTo>
                  <a:pt x="92796" y="391261"/>
                </a:lnTo>
                <a:lnTo>
                  <a:pt x="71804" y="430739"/>
                </a:lnTo>
                <a:lnTo>
                  <a:pt x="53311" y="471507"/>
                </a:lnTo>
                <a:lnTo>
                  <a:pt x="37407" y="513479"/>
                </a:lnTo>
                <a:lnTo>
                  <a:pt x="24188" y="556569"/>
                </a:lnTo>
                <a:lnTo>
                  <a:pt x="13745" y="600690"/>
                </a:lnTo>
                <a:lnTo>
                  <a:pt x="6170" y="645757"/>
                </a:lnTo>
                <a:lnTo>
                  <a:pt x="1558" y="691681"/>
                </a:lnTo>
                <a:lnTo>
                  <a:pt x="0" y="738377"/>
                </a:lnTo>
                <a:lnTo>
                  <a:pt x="1558" y="785074"/>
                </a:lnTo>
                <a:lnTo>
                  <a:pt x="6170" y="830998"/>
                </a:lnTo>
                <a:lnTo>
                  <a:pt x="13745" y="876065"/>
                </a:lnTo>
                <a:lnTo>
                  <a:pt x="24188" y="920186"/>
                </a:lnTo>
                <a:lnTo>
                  <a:pt x="37407" y="963276"/>
                </a:lnTo>
                <a:lnTo>
                  <a:pt x="53311" y="1005248"/>
                </a:lnTo>
                <a:lnTo>
                  <a:pt x="71804" y="1046016"/>
                </a:lnTo>
                <a:lnTo>
                  <a:pt x="92796" y="1085494"/>
                </a:lnTo>
                <a:lnTo>
                  <a:pt x="116194" y="1123594"/>
                </a:lnTo>
                <a:lnTo>
                  <a:pt x="141903" y="1160230"/>
                </a:lnTo>
                <a:lnTo>
                  <a:pt x="169833" y="1195315"/>
                </a:lnTo>
                <a:lnTo>
                  <a:pt x="199890" y="1228765"/>
                </a:lnTo>
                <a:lnTo>
                  <a:pt x="231981" y="1260490"/>
                </a:lnTo>
                <a:lnTo>
                  <a:pt x="266014" y="1290406"/>
                </a:lnTo>
                <a:lnTo>
                  <a:pt x="301895" y="1318426"/>
                </a:lnTo>
                <a:lnTo>
                  <a:pt x="339533" y="1344463"/>
                </a:lnTo>
                <a:lnTo>
                  <a:pt x="378834" y="1368431"/>
                </a:lnTo>
                <a:lnTo>
                  <a:pt x="419706" y="1390243"/>
                </a:lnTo>
                <a:lnTo>
                  <a:pt x="462056" y="1409813"/>
                </a:lnTo>
                <a:lnTo>
                  <a:pt x="505791" y="1427055"/>
                </a:lnTo>
                <a:lnTo>
                  <a:pt x="550819" y="1441881"/>
                </a:lnTo>
                <a:lnTo>
                  <a:pt x="597046" y="1454205"/>
                </a:lnTo>
                <a:lnTo>
                  <a:pt x="644381" y="1463941"/>
                </a:lnTo>
                <a:lnTo>
                  <a:pt x="692729" y="1471003"/>
                </a:lnTo>
                <a:lnTo>
                  <a:pt x="741999" y="1475303"/>
                </a:lnTo>
                <a:lnTo>
                  <a:pt x="792099" y="1476756"/>
                </a:lnTo>
                <a:lnTo>
                  <a:pt x="842198" y="1475303"/>
                </a:lnTo>
                <a:lnTo>
                  <a:pt x="891468" y="1471003"/>
                </a:lnTo>
                <a:lnTo>
                  <a:pt x="939816" y="1463941"/>
                </a:lnTo>
                <a:lnTo>
                  <a:pt x="987151" y="1454205"/>
                </a:lnTo>
                <a:lnTo>
                  <a:pt x="1033378" y="1441881"/>
                </a:lnTo>
                <a:lnTo>
                  <a:pt x="1078406" y="1427055"/>
                </a:lnTo>
                <a:lnTo>
                  <a:pt x="1122141" y="1409813"/>
                </a:lnTo>
                <a:lnTo>
                  <a:pt x="1164491" y="1390243"/>
                </a:lnTo>
                <a:lnTo>
                  <a:pt x="1205363" y="1368431"/>
                </a:lnTo>
                <a:lnTo>
                  <a:pt x="1244664" y="1344463"/>
                </a:lnTo>
                <a:lnTo>
                  <a:pt x="1282302" y="1318426"/>
                </a:lnTo>
                <a:lnTo>
                  <a:pt x="1318183" y="1290406"/>
                </a:lnTo>
                <a:lnTo>
                  <a:pt x="1352216" y="1260490"/>
                </a:lnTo>
                <a:lnTo>
                  <a:pt x="1384307" y="1228765"/>
                </a:lnTo>
                <a:lnTo>
                  <a:pt x="1414364" y="1195315"/>
                </a:lnTo>
                <a:lnTo>
                  <a:pt x="1442294" y="1160230"/>
                </a:lnTo>
                <a:lnTo>
                  <a:pt x="1468003" y="1123594"/>
                </a:lnTo>
                <a:lnTo>
                  <a:pt x="1491401" y="1085494"/>
                </a:lnTo>
                <a:lnTo>
                  <a:pt x="1512393" y="1046016"/>
                </a:lnTo>
                <a:lnTo>
                  <a:pt x="1530886" y="1005248"/>
                </a:lnTo>
                <a:lnTo>
                  <a:pt x="1546790" y="963276"/>
                </a:lnTo>
                <a:lnTo>
                  <a:pt x="1560009" y="920186"/>
                </a:lnTo>
                <a:lnTo>
                  <a:pt x="1570452" y="876065"/>
                </a:lnTo>
                <a:lnTo>
                  <a:pt x="1578027" y="830998"/>
                </a:lnTo>
                <a:lnTo>
                  <a:pt x="1582639" y="785074"/>
                </a:lnTo>
                <a:lnTo>
                  <a:pt x="1584198" y="738377"/>
                </a:lnTo>
                <a:lnTo>
                  <a:pt x="1582639" y="691681"/>
                </a:lnTo>
                <a:lnTo>
                  <a:pt x="1578027" y="645757"/>
                </a:lnTo>
                <a:lnTo>
                  <a:pt x="1570452" y="600690"/>
                </a:lnTo>
                <a:lnTo>
                  <a:pt x="1560009" y="556569"/>
                </a:lnTo>
                <a:lnTo>
                  <a:pt x="1546790" y="513479"/>
                </a:lnTo>
                <a:lnTo>
                  <a:pt x="1530886" y="471507"/>
                </a:lnTo>
                <a:lnTo>
                  <a:pt x="1512393" y="430739"/>
                </a:lnTo>
                <a:lnTo>
                  <a:pt x="1491401" y="391261"/>
                </a:lnTo>
                <a:lnTo>
                  <a:pt x="1468003" y="353161"/>
                </a:lnTo>
                <a:lnTo>
                  <a:pt x="1442294" y="316525"/>
                </a:lnTo>
                <a:lnTo>
                  <a:pt x="1414364" y="281440"/>
                </a:lnTo>
                <a:lnTo>
                  <a:pt x="1384307" y="247990"/>
                </a:lnTo>
                <a:lnTo>
                  <a:pt x="1352216" y="216265"/>
                </a:lnTo>
                <a:lnTo>
                  <a:pt x="1318183" y="186349"/>
                </a:lnTo>
                <a:lnTo>
                  <a:pt x="1282302" y="158329"/>
                </a:lnTo>
                <a:lnTo>
                  <a:pt x="1244664" y="132292"/>
                </a:lnTo>
                <a:lnTo>
                  <a:pt x="1205363" y="108324"/>
                </a:lnTo>
                <a:lnTo>
                  <a:pt x="1164491" y="86512"/>
                </a:lnTo>
                <a:lnTo>
                  <a:pt x="1122141" y="66942"/>
                </a:lnTo>
                <a:lnTo>
                  <a:pt x="1078406" y="49700"/>
                </a:lnTo>
                <a:lnTo>
                  <a:pt x="1033378" y="34874"/>
                </a:lnTo>
                <a:lnTo>
                  <a:pt x="987151" y="22550"/>
                </a:lnTo>
                <a:lnTo>
                  <a:pt x="939816" y="12814"/>
                </a:lnTo>
                <a:lnTo>
                  <a:pt x="891468" y="5752"/>
                </a:lnTo>
                <a:lnTo>
                  <a:pt x="842198" y="1452"/>
                </a:lnTo>
                <a:lnTo>
                  <a:pt x="792099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1775" y="1841844"/>
            <a:ext cx="1584325" cy="1477010"/>
          </a:xfrm>
          <a:custGeom>
            <a:avLst/>
            <a:gdLst/>
            <a:ahLst/>
            <a:cxnLst/>
            <a:rect l="l" t="t" r="r" b="b"/>
            <a:pathLst>
              <a:path w="1584325" h="1477010">
                <a:moveTo>
                  <a:pt x="0" y="738377"/>
                </a:moveTo>
                <a:lnTo>
                  <a:pt x="1558" y="691681"/>
                </a:lnTo>
                <a:lnTo>
                  <a:pt x="6170" y="645757"/>
                </a:lnTo>
                <a:lnTo>
                  <a:pt x="13745" y="600690"/>
                </a:lnTo>
                <a:lnTo>
                  <a:pt x="24188" y="556569"/>
                </a:lnTo>
                <a:lnTo>
                  <a:pt x="37407" y="513479"/>
                </a:lnTo>
                <a:lnTo>
                  <a:pt x="53311" y="471507"/>
                </a:lnTo>
                <a:lnTo>
                  <a:pt x="71804" y="430739"/>
                </a:lnTo>
                <a:lnTo>
                  <a:pt x="92796" y="391261"/>
                </a:lnTo>
                <a:lnTo>
                  <a:pt x="116194" y="353161"/>
                </a:lnTo>
                <a:lnTo>
                  <a:pt x="141903" y="316525"/>
                </a:lnTo>
                <a:lnTo>
                  <a:pt x="169833" y="281440"/>
                </a:lnTo>
                <a:lnTo>
                  <a:pt x="199890" y="247990"/>
                </a:lnTo>
                <a:lnTo>
                  <a:pt x="231981" y="216265"/>
                </a:lnTo>
                <a:lnTo>
                  <a:pt x="266014" y="186349"/>
                </a:lnTo>
                <a:lnTo>
                  <a:pt x="301895" y="158329"/>
                </a:lnTo>
                <a:lnTo>
                  <a:pt x="339533" y="132292"/>
                </a:lnTo>
                <a:lnTo>
                  <a:pt x="378834" y="108324"/>
                </a:lnTo>
                <a:lnTo>
                  <a:pt x="419706" y="86512"/>
                </a:lnTo>
                <a:lnTo>
                  <a:pt x="462056" y="66942"/>
                </a:lnTo>
                <a:lnTo>
                  <a:pt x="505791" y="49700"/>
                </a:lnTo>
                <a:lnTo>
                  <a:pt x="550819" y="34874"/>
                </a:lnTo>
                <a:lnTo>
                  <a:pt x="597046" y="22550"/>
                </a:lnTo>
                <a:lnTo>
                  <a:pt x="644381" y="12814"/>
                </a:lnTo>
                <a:lnTo>
                  <a:pt x="692729" y="5752"/>
                </a:lnTo>
                <a:lnTo>
                  <a:pt x="741999" y="1452"/>
                </a:lnTo>
                <a:lnTo>
                  <a:pt x="792099" y="0"/>
                </a:lnTo>
                <a:lnTo>
                  <a:pt x="842198" y="1452"/>
                </a:lnTo>
                <a:lnTo>
                  <a:pt x="891468" y="5752"/>
                </a:lnTo>
                <a:lnTo>
                  <a:pt x="939816" y="12814"/>
                </a:lnTo>
                <a:lnTo>
                  <a:pt x="987151" y="22550"/>
                </a:lnTo>
                <a:lnTo>
                  <a:pt x="1033378" y="34874"/>
                </a:lnTo>
                <a:lnTo>
                  <a:pt x="1078406" y="49700"/>
                </a:lnTo>
                <a:lnTo>
                  <a:pt x="1122141" y="66942"/>
                </a:lnTo>
                <a:lnTo>
                  <a:pt x="1164491" y="86512"/>
                </a:lnTo>
                <a:lnTo>
                  <a:pt x="1205363" y="108324"/>
                </a:lnTo>
                <a:lnTo>
                  <a:pt x="1244664" y="132292"/>
                </a:lnTo>
                <a:lnTo>
                  <a:pt x="1282302" y="158329"/>
                </a:lnTo>
                <a:lnTo>
                  <a:pt x="1318183" y="186349"/>
                </a:lnTo>
                <a:lnTo>
                  <a:pt x="1352216" y="216265"/>
                </a:lnTo>
                <a:lnTo>
                  <a:pt x="1384307" y="247990"/>
                </a:lnTo>
                <a:lnTo>
                  <a:pt x="1414364" y="281440"/>
                </a:lnTo>
                <a:lnTo>
                  <a:pt x="1442294" y="316525"/>
                </a:lnTo>
                <a:lnTo>
                  <a:pt x="1468003" y="353161"/>
                </a:lnTo>
                <a:lnTo>
                  <a:pt x="1491401" y="391261"/>
                </a:lnTo>
                <a:lnTo>
                  <a:pt x="1512393" y="430739"/>
                </a:lnTo>
                <a:lnTo>
                  <a:pt x="1530886" y="471507"/>
                </a:lnTo>
                <a:lnTo>
                  <a:pt x="1546790" y="513479"/>
                </a:lnTo>
                <a:lnTo>
                  <a:pt x="1560009" y="556569"/>
                </a:lnTo>
                <a:lnTo>
                  <a:pt x="1570452" y="600690"/>
                </a:lnTo>
                <a:lnTo>
                  <a:pt x="1578027" y="645757"/>
                </a:lnTo>
                <a:lnTo>
                  <a:pt x="1582639" y="691681"/>
                </a:lnTo>
                <a:lnTo>
                  <a:pt x="1584198" y="738377"/>
                </a:lnTo>
                <a:lnTo>
                  <a:pt x="1582639" y="785074"/>
                </a:lnTo>
                <a:lnTo>
                  <a:pt x="1578027" y="830998"/>
                </a:lnTo>
                <a:lnTo>
                  <a:pt x="1570452" y="876065"/>
                </a:lnTo>
                <a:lnTo>
                  <a:pt x="1560009" y="920186"/>
                </a:lnTo>
                <a:lnTo>
                  <a:pt x="1546790" y="963276"/>
                </a:lnTo>
                <a:lnTo>
                  <a:pt x="1530886" y="1005248"/>
                </a:lnTo>
                <a:lnTo>
                  <a:pt x="1512393" y="1046016"/>
                </a:lnTo>
                <a:lnTo>
                  <a:pt x="1491401" y="1085494"/>
                </a:lnTo>
                <a:lnTo>
                  <a:pt x="1468003" y="1123594"/>
                </a:lnTo>
                <a:lnTo>
                  <a:pt x="1442294" y="1160230"/>
                </a:lnTo>
                <a:lnTo>
                  <a:pt x="1414364" y="1195315"/>
                </a:lnTo>
                <a:lnTo>
                  <a:pt x="1384307" y="1228765"/>
                </a:lnTo>
                <a:lnTo>
                  <a:pt x="1352216" y="1260490"/>
                </a:lnTo>
                <a:lnTo>
                  <a:pt x="1318183" y="1290406"/>
                </a:lnTo>
                <a:lnTo>
                  <a:pt x="1282302" y="1318426"/>
                </a:lnTo>
                <a:lnTo>
                  <a:pt x="1244664" y="1344463"/>
                </a:lnTo>
                <a:lnTo>
                  <a:pt x="1205363" y="1368431"/>
                </a:lnTo>
                <a:lnTo>
                  <a:pt x="1164491" y="1390243"/>
                </a:lnTo>
                <a:lnTo>
                  <a:pt x="1122141" y="1409813"/>
                </a:lnTo>
                <a:lnTo>
                  <a:pt x="1078406" y="1427055"/>
                </a:lnTo>
                <a:lnTo>
                  <a:pt x="1033378" y="1441881"/>
                </a:lnTo>
                <a:lnTo>
                  <a:pt x="987151" y="1454205"/>
                </a:lnTo>
                <a:lnTo>
                  <a:pt x="939816" y="1463941"/>
                </a:lnTo>
                <a:lnTo>
                  <a:pt x="891468" y="1471003"/>
                </a:lnTo>
                <a:lnTo>
                  <a:pt x="842198" y="1475303"/>
                </a:lnTo>
                <a:lnTo>
                  <a:pt x="792099" y="1476756"/>
                </a:lnTo>
                <a:lnTo>
                  <a:pt x="741999" y="1475303"/>
                </a:lnTo>
                <a:lnTo>
                  <a:pt x="692729" y="1471003"/>
                </a:lnTo>
                <a:lnTo>
                  <a:pt x="644381" y="1463941"/>
                </a:lnTo>
                <a:lnTo>
                  <a:pt x="597046" y="1454205"/>
                </a:lnTo>
                <a:lnTo>
                  <a:pt x="550819" y="1441881"/>
                </a:lnTo>
                <a:lnTo>
                  <a:pt x="505791" y="1427055"/>
                </a:lnTo>
                <a:lnTo>
                  <a:pt x="462056" y="1409813"/>
                </a:lnTo>
                <a:lnTo>
                  <a:pt x="419706" y="1390243"/>
                </a:lnTo>
                <a:lnTo>
                  <a:pt x="378834" y="1368431"/>
                </a:lnTo>
                <a:lnTo>
                  <a:pt x="339533" y="1344463"/>
                </a:lnTo>
                <a:lnTo>
                  <a:pt x="301895" y="1318426"/>
                </a:lnTo>
                <a:lnTo>
                  <a:pt x="266014" y="1290406"/>
                </a:lnTo>
                <a:lnTo>
                  <a:pt x="231981" y="1260490"/>
                </a:lnTo>
                <a:lnTo>
                  <a:pt x="199890" y="1228765"/>
                </a:lnTo>
                <a:lnTo>
                  <a:pt x="169833" y="1195315"/>
                </a:lnTo>
                <a:lnTo>
                  <a:pt x="141903" y="1160230"/>
                </a:lnTo>
                <a:lnTo>
                  <a:pt x="116194" y="1123594"/>
                </a:lnTo>
                <a:lnTo>
                  <a:pt x="92796" y="1085494"/>
                </a:lnTo>
                <a:lnTo>
                  <a:pt x="71804" y="1046016"/>
                </a:lnTo>
                <a:lnTo>
                  <a:pt x="53311" y="1005248"/>
                </a:lnTo>
                <a:lnTo>
                  <a:pt x="37407" y="963276"/>
                </a:lnTo>
                <a:lnTo>
                  <a:pt x="24188" y="920186"/>
                </a:lnTo>
                <a:lnTo>
                  <a:pt x="13745" y="876065"/>
                </a:lnTo>
                <a:lnTo>
                  <a:pt x="6170" y="830998"/>
                </a:lnTo>
                <a:lnTo>
                  <a:pt x="1558" y="785074"/>
                </a:lnTo>
                <a:lnTo>
                  <a:pt x="0" y="7383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3211" y="1314921"/>
            <a:ext cx="1773936" cy="1772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0666" y="1219200"/>
            <a:ext cx="4761407" cy="360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25901" y="1907369"/>
            <a:ext cx="2606040" cy="8286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B</a:t>
            </a:r>
            <a:r>
              <a:rPr sz="1600" b="1" dirty="0">
                <a:latin typeface="Arial"/>
                <a:cs typeface="Arial"/>
              </a:rPr>
              <a:t>Č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endParaRPr sz="1600" dirty="0">
              <a:latin typeface="Arial"/>
              <a:cs typeface="Arial"/>
            </a:endParaRPr>
          </a:p>
          <a:p>
            <a:pPr marR="1521460" algn="ctr">
              <a:lnSpc>
                <a:spcPts val="1675"/>
              </a:lnSpc>
              <a:spcBef>
                <a:spcPts val="509"/>
              </a:spcBef>
            </a:pPr>
            <a:r>
              <a:rPr sz="1500" b="1" spc="5" dirty="0">
                <a:latin typeface="Arial"/>
                <a:cs typeface="Arial"/>
              </a:rPr>
              <a:t>Z</a:t>
            </a:r>
            <a:r>
              <a:rPr sz="1500" b="1" spc="-65" dirty="0">
                <a:latin typeface="Arial"/>
                <a:cs typeface="Arial"/>
              </a:rPr>
              <a:t>A</a:t>
            </a:r>
            <a:r>
              <a:rPr sz="1500" b="1" dirty="0">
                <a:latin typeface="Arial"/>
                <a:cs typeface="Arial"/>
              </a:rPr>
              <a:t>MĚ</a:t>
            </a:r>
            <a:r>
              <a:rPr sz="1500" b="1" spc="5" dirty="0">
                <a:latin typeface="Arial"/>
                <a:cs typeface="Arial"/>
              </a:rPr>
              <a:t>S</a:t>
            </a:r>
            <a:r>
              <a:rPr sz="1500" b="1" spc="-20" dirty="0">
                <a:latin typeface="Arial"/>
                <a:cs typeface="Arial"/>
              </a:rPr>
              <a:t>T</a:t>
            </a:r>
            <a:r>
              <a:rPr sz="1500" b="1" spc="5" dirty="0">
                <a:latin typeface="Arial"/>
                <a:cs typeface="Arial"/>
              </a:rPr>
              <a:t>N</a:t>
            </a:r>
            <a:r>
              <a:rPr sz="1500" b="1" dirty="0">
                <a:latin typeface="Arial"/>
                <a:cs typeface="Arial"/>
              </a:rPr>
              <a:t>A</a:t>
            </a:r>
            <a:endParaRPr sz="1500" dirty="0">
              <a:latin typeface="Arial"/>
              <a:cs typeface="Arial"/>
            </a:endParaRPr>
          </a:p>
          <a:p>
            <a:pPr marR="1520825" algn="ctr">
              <a:lnSpc>
                <a:spcPts val="1675"/>
              </a:lnSpc>
            </a:pPr>
            <a:r>
              <a:rPr sz="1500" b="1" spc="-50" dirty="0">
                <a:latin typeface="Arial"/>
                <a:cs typeface="Arial"/>
              </a:rPr>
              <a:t>-VATEL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33920" y="5910987"/>
            <a:ext cx="1661116" cy="15547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Skupina 77">
            <a:extLst>
              <a:ext uri="{FF2B5EF4-FFF2-40B4-BE49-F238E27FC236}">
                <a16:creationId xmlns:a16="http://schemas.microsoft.com/office/drawing/2014/main" xmlns="" id="{9336C044-0874-46E1-8CF2-5E0FED33A636}"/>
              </a:ext>
            </a:extLst>
          </p:cNvPr>
          <p:cNvGrpSpPr/>
          <p:nvPr/>
        </p:nvGrpSpPr>
        <p:grpSpPr>
          <a:xfrm>
            <a:off x="0" y="870315"/>
            <a:ext cx="9144000" cy="6597285"/>
            <a:chOff x="0" y="870315"/>
            <a:chExt cx="9143960" cy="6597285"/>
          </a:xfrm>
        </p:grpSpPr>
        <p:sp>
          <p:nvSpPr>
            <p:cNvPr id="2" name="object 2"/>
            <p:cNvSpPr/>
            <p:nvPr/>
          </p:nvSpPr>
          <p:spPr>
            <a:xfrm>
              <a:off x="3489958" y="870315"/>
              <a:ext cx="1613496" cy="1510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2200655" y="1912623"/>
              <a:ext cx="1258823" cy="897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47645" y="1937262"/>
              <a:ext cx="1164970" cy="803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645" y="1937262"/>
              <a:ext cx="1165225" cy="803275"/>
            </a:xfrm>
            <a:custGeom>
              <a:avLst/>
              <a:gdLst/>
              <a:ahLst/>
              <a:cxnLst/>
              <a:rect l="l" t="t" r="r" b="b"/>
              <a:pathLst>
                <a:path w="1165225" h="803275">
                  <a:moveTo>
                    <a:pt x="0" y="707770"/>
                  </a:moveTo>
                  <a:lnTo>
                    <a:pt x="110998" y="353567"/>
                  </a:lnTo>
                  <a:lnTo>
                    <a:pt x="183134" y="484504"/>
                  </a:lnTo>
                  <a:lnTo>
                    <a:pt x="1061466" y="0"/>
                  </a:lnTo>
                  <a:lnTo>
                    <a:pt x="1164970" y="187578"/>
                  </a:lnTo>
                  <a:lnTo>
                    <a:pt x="286639" y="672083"/>
                  </a:lnTo>
                  <a:lnTo>
                    <a:pt x="358775" y="803020"/>
                  </a:lnTo>
                  <a:lnTo>
                    <a:pt x="0" y="707770"/>
                  </a:lnTo>
                  <a:close/>
                </a:path>
              </a:pathLst>
            </a:custGeom>
            <a:ln w="9525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4215" y="2570992"/>
              <a:ext cx="1822704" cy="10317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59" y="2563371"/>
              <a:ext cx="1866900" cy="11140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523" y="2598424"/>
              <a:ext cx="1728152" cy="9361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23" y="2598424"/>
              <a:ext cx="1728470" cy="936625"/>
            </a:xfrm>
            <a:custGeom>
              <a:avLst/>
              <a:gdLst/>
              <a:ahLst/>
              <a:cxnLst/>
              <a:rect l="l" t="t" r="r" b="b"/>
              <a:pathLst>
                <a:path w="1728470" h="936625">
                  <a:moveTo>
                    <a:pt x="0" y="156082"/>
                  </a:moveTo>
                  <a:lnTo>
                    <a:pt x="7953" y="106736"/>
                  </a:lnTo>
                  <a:lnTo>
                    <a:pt x="30102" y="63889"/>
                  </a:lnTo>
                  <a:lnTo>
                    <a:pt x="63875" y="30106"/>
                  </a:lnTo>
                  <a:lnTo>
                    <a:pt x="106704" y="7954"/>
                  </a:lnTo>
                  <a:lnTo>
                    <a:pt x="156019" y="0"/>
                  </a:lnTo>
                  <a:lnTo>
                    <a:pt x="1572196" y="0"/>
                  </a:lnTo>
                  <a:lnTo>
                    <a:pt x="1621480" y="7954"/>
                  </a:lnTo>
                  <a:lnTo>
                    <a:pt x="1664290" y="30106"/>
                  </a:lnTo>
                  <a:lnTo>
                    <a:pt x="1698054" y="63889"/>
                  </a:lnTo>
                  <a:lnTo>
                    <a:pt x="1720199" y="106736"/>
                  </a:lnTo>
                  <a:lnTo>
                    <a:pt x="1728152" y="156082"/>
                  </a:lnTo>
                  <a:lnTo>
                    <a:pt x="1728152" y="780160"/>
                  </a:lnTo>
                  <a:lnTo>
                    <a:pt x="1720199" y="829445"/>
                  </a:lnTo>
                  <a:lnTo>
                    <a:pt x="1698054" y="872255"/>
                  </a:lnTo>
                  <a:lnTo>
                    <a:pt x="1664290" y="906019"/>
                  </a:lnTo>
                  <a:lnTo>
                    <a:pt x="1621480" y="928163"/>
                  </a:lnTo>
                  <a:lnTo>
                    <a:pt x="1572196" y="936116"/>
                  </a:lnTo>
                  <a:lnTo>
                    <a:pt x="156019" y="936116"/>
                  </a:lnTo>
                  <a:lnTo>
                    <a:pt x="106704" y="928163"/>
                  </a:lnTo>
                  <a:lnTo>
                    <a:pt x="63875" y="906019"/>
                  </a:lnTo>
                  <a:lnTo>
                    <a:pt x="30102" y="872255"/>
                  </a:lnTo>
                  <a:lnTo>
                    <a:pt x="7953" y="829445"/>
                  </a:lnTo>
                  <a:lnTo>
                    <a:pt x="0" y="780160"/>
                  </a:lnTo>
                  <a:lnTo>
                    <a:pt x="0" y="156082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81101" y="2636650"/>
              <a:ext cx="1470025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90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/>
                  <a:cs typeface="Arial"/>
                </a:rPr>
                <a:t>Všeobecná  zdravotní  pojišťovna</a:t>
              </a:r>
              <a:r>
                <a:rPr sz="1800" spc="-75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"/>
                  <a:cs typeface="Arial"/>
                </a:rPr>
                <a:t>ČR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131272" y="4974720"/>
              <a:ext cx="257175" cy="1080770"/>
            </a:xfrm>
            <a:custGeom>
              <a:avLst/>
              <a:gdLst/>
              <a:ahLst/>
              <a:cxnLst/>
              <a:rect l="l" t="t" r="r" b="b"/>
              <a:pathLst>
                <a:path w="257175" h="1080770">
                  <a:moveTo>
                    <a:pt x="24686" y="823725"/>
                  </a:moveTo>
                  <a:lnTo>
                    <a:pt x="13949" y="827404"/>
                  </a:lnTo>
                  <a:lnTo>
                    <a:pt x="5475" y="834963"/>
                  </a:lnTo>
                  <a:lnTo>
                    <a:pt x="714" y="844819"/>
                  </a:lnTo>
                  <a:lnTo>
                    <a:pt x="0" y="855747"/>
                  </a:lnTo>
                  <a:lnTo>
                    <a:pt x="3662" y="866520"/>
                  </a:lnTo>
                  <a:lnTo>
                    <a:pt x="128364" y="1080261"/>
                  </a:lnTo>
                  <a:lnTo>
                    <a:pt x="161474" y="1023492"/>
                  </a:lnTo>
                  <a:lnTo>
                    <a:pt x="99789" y="1023492"/>
                  </a:lnTo>
                  <a:lnTo>
                    <a:pt x="99789" y="917823"/>
                  </a:lnTo>
                  <a:lnTo>
                    <a:pt x="53027" y="837691"/>
                  </a:lnTo>
                  <a:lnTo>
                    <a:pt x="45484" y="829226"/>
                  </a:lnTo>
                  <a:lnTo>
                    <a:pt x="35617" y="824452"/>
                  </a:lnTo>
                  <a:lnTo>
                    <a:pt x="24686" y="823725"/>
                  </a:lnTo>
                  <a:close/>
                </a:path>
                <a:path w="257175" h="1080770">
                  <a:moveTo>
                    <a:pt x="99789" y="917823"/>
                  </a:moveTo>
                  <a:lnTo>
                    <a:pt x="99789" y="1023492"/>
                  </a:lnTo>
                  <a:lnTo>
                    <a:pt x="156888" y="1023492"/>
                  </a:lnTo>
                  <a:lnTo>
                    <a:pt x="156888" y="1009141"/>
                  </a:lnTo>
                  <a:lnTo>
                    <a:pt x="103675" y="1009141"/>
                  </a:lnTo>
                  <a:lnTo>
                    <a:pt x="128380" y="966818"/>
                  </a:lnTo>
                  <a:lnTo>
                    <a:pt x="99789" y="917823"/>
                  </a:lnTo>
                  <a:close/>
                </a:path>
                <a:path w="257175" h="1080770">
                  <a:moveTo>
                    <a:pt x="232022" y="823725"/>
                  </a:moveTo>
                  <a:lnTo>
                    <a:pt x="156978" y="917823"/>
                  </a:lnTo>
                  <a:lnTo>
                    <a:pt x="156888" y="1023492"/>
                  </a:lnTo>
                  <a:lnTo>
                    <a:pt x="161474" y="1023492"/>
                  </a:lnTo>
                  <a:lnTo>
                    <a:pt x="253027" y="866520"/>
                  </a:lnTo>
                  <a:lnTo>
                    <a:pt x="256724" y="855747"/>
                  </a:lnTo>
                  <a:lnTo>
                    <a:pt x="256027" y="844819"/>
                  </a:lnTo>
                  <a:lnTo>
                    <a:pt x="251259" y="834963"/>
                  </a:lnTo>
                  <a:lnTo>
                    <a:pt x="242740" y="827404"/>
                  </a:lnTo>
                  <a:lnTo>
                    <a:pt x="232022" y="823725"/>
                  </a:lnTo>
                  <a:close/>
                </a:path>
                <a:path w="257175" h="1080770">
                  <a:moveTo>
                    <a:pt x="128380" y="966818"/>
                  </a:moveTo>
                  <a:lnTo>
                    <a:pt x="103675" y="1009141"/>
                  </a:lnTo>
                  <a:lnTo>
                    <a:pt x="153078" y="1009141"/>
                  </a:lnTo>
                  <a:lnTo>
                    <a:pt x="128380" y="966818"/>
                  </a:lnTo>
                  <a:close/>
                </a:path>
                <a:path w="257175" h="1080770">
                  <a:moveTo>
                    <a:pt x="156888" y="917977"/>
                  </a:moveTo>
                  <a:lnTo>
                    <a:pt x="128380" y="966818"/>
                  </a:lnTo>
                  <a:lnTo>
                    <a:pt x="153078" y="1009141"/>
                  </a:lnTo>
                  <a:lnTo>
                    <a:pt x="156888" y="1009141"/>
                  </a:lnTo>
                  <a:lnTo>
                    <a:pt x="156888" y="917977"/>
                  </a:lnTo>
                  <a:close/>
                </a:path>
                <a:path w="257175" h="1080770">
                  <a:moveTo>
                    <a:pt x="156888" y="0"/>
                  </a:moveTo>
                  <a:lnTo>
                    <a:pt x="99789" y="0"/>
                  </a:lnTo>
                  <a:lnTo>
                    <a:pt x="99878" y="917977"/>
                  </a:lnTo>
                  <a:lnTo>
                    <a:pt x="128380" y="966818"/>
                  </a:lnTo>
                  <a:lnTo>
                    <a:pt x="156888" y="917977"/>
                  </a:lnTo>
                  <a:lnTo>
                    <a:pt x="156888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6414862"/>
              <a:ext cx="1227416" cy="10527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591" y="6054817"/>
              <a:ext cx="1227416" cy="1227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9636" y="6486872"/>
              <a:ext cx="1227416" cy="980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0287" y="3794764"/>
              <a:ext cx="1822704" cy="9585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9431" y="3752092"/>
              <a:ext cx="1866900" cy="1114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82" y="3822577"/>
              <a:ext cx="1728165" cy="8641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82" y="3822577"/>
              <a:ext cx="1728470" cy="864235"/>
            </a:xfrm>
            <a:custGeom>
              <a:avLst/>
              <a:gdLst/>
              <a:ahLst/>
              <a:cxnLst/>
              <a:rect l="l" t="t" r="r" b="b"/>
              <a:pathLst>
                <a:path w="1728470" h="864235">
                  <a:moveTo>
                    <a:pt x="0" y="144017"/>
                  </a:moveTo>
                  <a:lnTo>
                    <a:pt x="7342" y="98511"/>
                  </a:lnTo>
                  <a:lnTo>
                    <a:pt x="27786" y="58978"/>
                  </a:lnTo>
                  <a:lnTo>
                    <a:pt x="58962" y="27797"/>
                  </a:lnTo>
                  <a:lnTo>
                    <a:pt x="98496" y="7345"/>
                  </a:lnTo>
                  <a:lnTo>
                    <a:pt x="144018" y="0"/>
                  </a:lnTo>
                  <a:lnTo>
                    <a:pt x="1584147" y="0"/>
                  </a:lnTo>
                  <a:lnTo>
                    <a:pt x="1629702" y="7345"/>
                  </a:lnTo>
                  <a:lnTo>
                    <a:pt x="1669241" y="27797"/>
                  </a:lnTo>
                  <a:lnTo>
                    <a:pt x="1700404" y="58978"/>
                  </a:lnTo>
                  <a:lnTo>
                    <a:pt x="1720831" y="98511"/>
                  </a:lnTo>
                  <a:lnTo>
                    <a:pt x="1728165" y="144017"/>
                  </a:lnTo>
                  <a:lnTo>
                    <a:pt x="1728165" y="720089"/>
                  </a:lnTo>
                  <a:lnTo>
                    <a:pt x="1720831" y="765596"/>
                  </a:lnTo>
                  <a:lnTo>
                    <a:pt x="1700404" y="805129"/>
                  </a:lnTo>
                  <a:lnTo>
                    <a:pt x="1669241" y="836310"/>
                  </a:lnTo>
                  <a:lnTo>
                    <a:pt x="1629702" y="856762"/>
                  </a:lnTo>
                  <a:lnTo>
                    <a:pt x="1584147" y="864107"/>
                  </a:lnTo>
                  <a:lnTo>
                    <a:pt x="144018" y="864107"/>
                  </a:lnTo>
                  <a:lnTo>
                    <a:pt x="98496" y="856762"/>
                  </a:lnTo>
                  <a:lnTo>
                    <a:pt x="58962" y="836310"/>
                  </a:lnTo>
                  <a:lnTo>
                    <a:pt x="27786" y="805129"/>
                  </a:lnTo>
                  <a:lnTo>
                    <a:pt x="7342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956563" y="3824989"/>
              <a:ext cx="1470660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20" dirty="0">
                  <a:latin typeface="Arial"/>
                  <a:cs typeface="Arial"/>
                </a:rPr>
                <a:t>Vojenská  </a:t>
              </a:r>
              <a:r>
                <a:rPr sz="1800" spc="-5" dirty="0">
                  <a:latin typeface="Arial"/>
                  <a:cs typeface="Arial"/>
                </a:rPr>
                <a:t>zdravotní  pojišťovna</a:t>
              </a:r>
              <a:r>
                <a:rPr sz="1800" spc="-75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"/>
                  <a:cs typeface="Arial"/>
                </a:rPr>
                <a:t>ČR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716023" y="4946907"/>
              <a:ext cx="1967483" cy="9585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19072" y="4904236"/>
              <a:ext cx="2023872" cy="1114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63648" y="4974720"/>
              <a:ext cx="1872234" cy="86410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3648" y="4974720"/>
              <a:ext cx="1872614" cy="864235"/>
            </a:xfrm>
            <a:custGeom>
              <a:avLst/>
              <a:gdLst/>
              <a:ahLst/>
              <a:cxnLst/>
              <a:rect l="l" t="t" r="r" b="b"/>
              <a:pathLst>
                <a:path w="1872614" h="864235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728215" y="0"/>
                  </a:lnTo>
                  <a:lnTo>
                    <a:pt x="1773722" y="7345"/>
                  </a:lnTo>
                  <a:lnTo>
                    <a:pt x="1813255" y="27797"/>
                  </a:lnTo>
                  <a:lnTo>
                    <a:pt x="1844436" y="58978"/>
                  </a:lnTo>
                  <a:lnTo>
                    <a:pt x="1864888" y="98511"/>
                  </a:lnTo>
                  <a:lnTo>
                    <a:pt x="1872234" y="144017"/>
                  </a:lnTo>
                  <a:lnTo>
                    <a:pt x="1872234" y="720089"/>
                  </a:lnTo>
                  <a:lnTo>
                    <a:pt x="1864888" y="765596"/>
                  </a:lnTo>
                  <a:lnTo>
                    <a:pt x="1844436" y="805129"/>
                  </a:lnTo>
                  <a:lnTo>
                    <a:pt x="1813255" y="836310"/>
                  </a:lnTo>
                  <a:lnTo>
                    <a:pt x="1773722" y="856762"/>
                  </a:lnTo>
                  <a:lnTo>
                    <a:pt x="1728215" y="864107"/>
                  </a:lnTo>
                  <a:lnTo>
                    <a:pt x="144018" y="864107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886204" y="4977514"/>
              <a:ext cx="1625600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/>
                  <a:cs typeface="Arial"/>
                </a:rPr>
                <a:t>Česká  </a:t>
              </a:r>
              <a:r>
                <a:rPr sz="1800" spc="-10" dirty="0">
                  <a:latin typeface="Arial"/>
                  <a:cs typeface="Arial"/>
                </a:rPr>
                <a:t>průmyslová </a:t>
              </a:r>
              <a:r>
                <a:rPr sz="1800" spc="-30" dirty="0">
                  <a:latin typeface="Arial"/>
                  <a:cs typeface="Arial"/>
                </a:rPr>
                <a:t>zdr.  </a:t>
              </a:r>
              <a:r>
                <a:rPr sz="1800" spc="-5" dirty="0">
                  <a:latin typeface="Arial"/>
                  <a:cs typeface="Arial"/>
                </a:rPr>
                <a:t>pojišťovna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660647" y="5091688"/>
              <a:ext cx="2110740" cy="11750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1232" y="5018536"/>
              <a:ext cx="2036064" cy="13883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07891" y="5118738"/>
              <a:ext cx="2016252" cy="108010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07891" y="5118738"/>
              <a:ext cx="2016760" cy="1080135"/>
            </a:xfrm>
            <a:custGeom>
              <a:avLst/>
              <a:gdLst/>
              <a:ahLst/>
              <a:cxnLst/>
              <a:rect l="l" t="t" r="r" b="b"/>
              <a:pathLst>
                <a:path w="2016760" h="1080135">
                  <a:moveTo>
                    <a:pt x="0" y="179958"/>
                  </a:moveTo>
                  <a:lnTo>
                    <a:pt x="6434" y="132144"/>
                  </a:lnTo>
                  <a:lnTo>
                    <a:pt x="24590" y="89163"/>
                  </a:lnTo>
                  <a:lnTo>
                    <a:pt x="52752" y="52736"/>
                  </a:lnTo>
                  <a:lnTo>
                    <a:pt x="89201" y="24586"/>
                  </a:lnTo>
                  <a:lnTo>
                    <a:pt x="132218" y="6433"/>
                  </a:lnTo>
                  <a:lnTo>
                    <a:pt x="180086" y="0"/>
                  </a:lnTo>
                  <a:lnTo>
                    <a:pt x="1836166" y="0"/>
                  </a:lnTo>
                  <a:lnTo>
                    <a:pt x="1884033" y="6433"/>
                  </a:lnTo>
                  <a:lnTo>
                    <a:pt x="1927050" y="24586"/>
                  </a:lnTo>
                  <a:lnTo>
                    <a:pt x="1963499" y="52736"/>
                  </a:lnTo>
                  <a:lnTo>
                    <a:pt x="1991661" y="89163"/>
                  </a:lnTo>
                  <a:lnTo>
                    <a:pt x="2009817" y="132144"/>
                  </a:lnTo>
                  <a:lnTo>
                    <a:pt x="2016252" y="179958"/>
                  </a:lnTo>
                  <a:lnTo>
                    <a:pt x="2016252" y="900048"/>
                  </a:lnTo>
                  <a:lnTo>
                    <a:pt x="2009817" y="947914"/>
                  </a:lnTo>
                  <a:lnTo>
                    <a:pt x="1991661" y="990927"/>
                  </a:lnTo>
                  <a:lnTo>
                    <a:pt x="1963499" y="1027369"/>
                  </a:lnTo>
                  <a:lnTo>
                    <a:pt x="1927050" y="1055525"/>
                  </a:lnTo>
                  <a:lnTo>
                    <a:pt x="1884033" y="1073677"/>
                  </a:lnTo>
                  <a:lnTo>
                    <a:pt x="1836166" y="1080109"/>
                  </a:lnTo>
                  <a:lnTo>
                    <a:pt x="180086" y="1080109"/>
                  </a:lnTo>
                  <a:lnTo>
                    <a:pt x="132218" y="1073677"/>
                  </a:lnTo>
                  <a:lnTo>
                    <a:pt x="89201" y="1055525"/>
                  </a:lnTo>
                  <a:lnTo>
                    <a:pt x="52752" y="1027369"/>
                  </a:lnTo>
                  <a:lnTo>
                    <a:pt x="24590" y="990927"/>
                  </a:lnTo>
                  <a:lnTo>
                    <a:pt x="6434" y="947914"/>
                  </a:lnTo>
                  <a:lnTo>
                    <a:pt x="0" y="900048"/>
                  </a:lnTo>
                  <a:lnTo>
                    <a:pt x="0" y="179958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928617" y="5092449"/>
              <a:ext cx="1574165" cy="1123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/>
                  <a:cs typeface="Arial"/>
                </a:rPr>
                <a:t>Oborová  zdravotní </a:t>
              </a:r>
              <a:r>
                <a:rPr sz="1800" spc="-10" dirty="0">
                  <a:latin typeface="Arial"/>
                  <a:cs typeface="Arial"/>
                </a:rPr>
                <a:t>poj.  </a:t>
              </a:r>
              <a:r>
                <a:rPr sz="1800" dirty="0">
                  <a:latin typeface="Arial"/>
                  <a:cs typeface="Arial"/>
                </a:rPr>
                <a:t>zam.</a:t>
              </a:r>
              <a:r>
                <a:rPr sz="1800" spc="-4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"/>
                  <a:cs typeface="Arial"/>
                </a:rPr>
                <a:t>bank,</a:t>
              </a:r>
              <a:r>
                <a:rPr sz="1800" spc="-40" dirty="0">
                  <a:latin typeface="Arial"/>
                  <a:cs typeface="Arial"/>
                </a:rPr>
                <a:t> </a:t>
              </a:r>
              <a:r>
                <a:rPr sz="1800" spc="-5" dirty="0">
                  <a:latin typeface="Arial"/>
                  <a:cs typeface="Arial"/>
                </a:rPr>
                <a:t>poj. </a:t>
              </a:r>
              <a:r>
                <a:rPr sz="1800" dirty="0">
                  <a:latin typeface="Arial"/>
                  <a:cs typeface="Arial"/>
                </a:rPr>
                <a:t> a</a:t>
              </a:r>
              <a:r>
                <a:rPr sz="1800" spc="-20" dirty="0">
                  <a:latin typeface="Arial"/>
                  <a:cs typeface="Arial"/>
                </a:rPr>
                <a:t> </a:t>
              </a:r>
              <a:r>
                <a:rPr sz="1800" spc="-30" dirty="0">
                  <a:latin typeface="Arial"/>
                  <a:cs typeface="Arial"/>
                </a:rPr>
                <a:t>stav.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820155" y="4875280"/>
              <a:ext cx="2039111" cy="8869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47588" y="4796032"/>
              <a:ext cx="2048256" cy="11140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8161" y="4902712"/>
              <a:ext cx="1944242" cy="79209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68161" y="4902712"/>
              <a:ext cx="1944370" cy="792480"/>
            </a:xfrm>
            <a:custGeom>
              <a:avLst/>
              <a:gdLst/>
              <a:ahLst/>
              <a:cxnLst/>
              <a:rect l="l" t="t" r="r" b="b"/>
              <a:pathLst>
                <a:path w="1944370" h="792479">
                  <a:moveTo>
                    <a:pt x="0" y="131953"/>
                  </a:moveTo>
                  <a:lnTo>
                    <a:pt x="6724" y="90237"/>
                  </a:lnTo>
                  <a:lnTo>
                    <a:pt x="25452" y="54013"/>
                  </a:lnTo>
                  <a:lnTo>
                    <a:pt x="54013" y="25452"/>
                  </a:lnTo>
                  <a:lnTo>
                    <a:pt x="90237" y="6724"/>
                  </a:lnTo>
                  <a:lnTo>
                    <a:pt x="131952" y="0"/>
                  </a:lnTo>
                  <a:lnTo>
                    <a:pt x="1812163" y="0"/>
                  </a:lnTo>
                  <a:lnTo>
                    <a:pt x="1853892" y="6724"/>
                  </a:lnTo>
                  <a:lnTo>
                    <a:pt x="1890147" y="25452"/>
                  </a:lnTo>
                  <a:lnTo>
                    <a:pt x="1918745" y="54013"/>
                  </a:lnTo>
                  <a:lnTo>
                    <a:pt x="1937504" y="90237"/>
                  </a:lnTo>
                  <a:lnTo>
                    <a:pt x="1944242" y="131953"/>
                  </a:lnTo>
                  <a:lnTo>
                    <a:pt x="1944242" y="660019"/>
                  </a:lnTo>
                  <a:lnTo>
                    <a:pt x="1937504" y="701748"/>
                  </a:lnTo>
                  <a:lnTo>
                    <a:pt x="1918745" y="738003"/>
                  </a:lnTo>
                  <a:lnTo>
                    <a:pt x="1890147" y="766601"/>
                  </a:lnTo>
                  <a:lnTo>
                    <a:pt x="1853892" y="785360"/>
                  </a:lnTo>
                  <a:lnTo>
                    <a:pt x="1812163" y="792099"/>
                  </a:lnTo>
                  <a:lnTo>
                    <a:pt x="131952" y="792099"/>
                  </a:lnTo>
                  <a:lnTo>
                    <a:pt x="90237" y="785360"/>
                  </a:lnTo>
                  <a:lnTo>
                    <a:pt x="54013" y="766601"/>
                  </a:lnTo>
                  <a:lnTo>
                    <a:pt x="25452" y="738003"/>
                  </a:lnTo>
                  <a:lnTo>
                    <a:pt x="6724" y="701748"/>
                  </a:lnTo>
                  <a:lnTo>
                    <a:pt x="0" y="660019"/>
                  </a:lnTo>
                  <a:lnTo>
                    <a:pt x="0" y="131953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96228" y="3579880"/>
              <a:ext cx="2112264" cy="11734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2928" y="3506727"/>
              <a:ext cx="1642872" cy="13883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44234" y="3606549"/>
              <a:ext cx="2016251" cy="108013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44234" y="3606549"/>
              <a:ext cx="2016760" cy="1080135"/>
            </a:xfrm>
            <a:custGeom>
              <a:avLst/>
              <a:gdLst/>
              <a:ahLst/>
              <a:cxnLst/>
              <a:rect l="l" t="t" r="r" b="b"/>
              <a:pathLst>
                <a:path w="2016759" h="1080135">
                  <a:moveTo>
                    <a:pt x="0" y="180086"/>
                  </a:moveTo>
                  <a:lnTo>
                    <a:pt x="6424" y="132218"/>
                  </a:lnTo>
                  <a:lnTo>
                    <a:pt x="24558" y="89201"/>
                  </a:lnTo>
                  <a:lnTo>
                    <a:pt x="52689" y="52752"/>
                  </a:lnTo>
                  <a:lnTo>
                    <a:pt x="89106" y="24590"/>
                  </a:lnTo>
                  <a:lnTo>
                    <a:pt x="132100" y="6434"/>
                  </a:lnTo>
                  <a:lnTo>
                    <a:pt x="179959" y="0"/>
                  </a:lnTo>
                  <a:lnTo>
                    <a:pt x="1836165" y="0"/>
                  </a:lnTo>
                  <a:lnTo>
                    <a:pt x="1884033" y="6434"/>
                  </a:lnTo>
                  <a:lnTo>
                    <a:pt x="1927050" y="24590"/>
                  </a:lnTo>
                  <a:lnTo>
                    <a:pt x="1963499" y="52752"/>
                  </a:lnTo>
                  <a:lnTo>
                    <a:pt x="1991661" y="89201"/>
                  </a:lnTo>
                  <a:lnTo>
                    <a:pt x="2009817" y="132218"/>
                  </a:lnTo>
                  <a:lnTo>
                    <a:pt x="2016251" y="180086"/>
                  </a:lnTo>
                  <a:lnTo>
                    <a:pt x="2016251" y="900048"/>
                  </a:lnTo>
                  <a:lnTo>
                    <a:pt x="2009817" y="947916"/>
                  </a:lnTo>
                  <a:lnTo>
                    <a:pt x="1991661" y="990933"/>
                  </a:lnTo>
                  <a:lnTo>
                    <a:pt x="1963499" y="1027382"/>
                  </a:lnTo>
                  <a:lnTo>
                    <a:pt x="1927050" y="1055544"/>
                  </a:lnTo>
                  <a:lnTo>
                    <a:pt x="1884033" y="1073700"/>
                  </a:lnTo>
                  <a:lnTo>
                    <a:pt x="1836165" y="1080134"/>
                  </a:lnTo>
                  <a:lnTo>
                    <a:pt x="179959" y="1080134"/>
                  </a:lnTo>
                  <a:lnTo>
                    <a:pt x="132100" y="1073700"/>
                  </a:lnTo>
                  <a:lnTo>
                    <a:pt x="89106" y="1055544"/>
                  </a:lnTo>
                  <a:lnTo>
                    <a:pt x="52689" y="1027382"/>
                  </a:lnTo>
                  <a:lnTo>
                    <a:pt x="24558" y="990933"/>
                  </a:lnTo>
                  <a:lnTo>
                    <a:pt x="6424" y="947916"/>
                  </a:lnTo>
                  <a:lnTo>
                    <a:pt x="0" y="900048"/>
                  </a:lnTo>
                  <a:lnTo>
                    <a:pt x="0" y="180086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6015990" y="3580007"/>
              <a:ext cx="2059939" cy="2138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28040" marR="5080" indent="-63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/>
                  <a:cs typeface="Arial"/>
                </a:rPr>
                <a:t>Zdravotní  pojišťovna  mi</a:t>
              </a:r>
              <a:r>
                <a:rPr sz="1800" spc="-15" dirty="0">
                  <a:latin typeface="Arial"/>
                  <a:cs typeface="Arial"/>
                </a:rPr>
                <a:t>n</a:t>
              </a:r>
              <a:r>
                <a:rPr sz="1800" dirty="0">
                  <a:latin typeface="Arial"/>
                  <a:cs typeface="Arial"/>
                </a:rPr>
                <a:t>isterstva  </a:t>
              </a:r>
              <a:r>
                <a:rPr sz="1800" spc="-5" dirty="0">
                  <a:latin typeface="Arial"/>
                  <a:cs typeface="Arial"/>
                </a:rPr>
                <a:t>vnitra</a:t>
              </a:r>
              <a:r>
                <a:rPr sz="1800" spc="-25" dirty="0">
                  <a:latin typeface="Arial"/>
                  <a:cs typeface="Arial"/>
                </a:rPr>
                <a:t> </a:t>
              </a:r>
              <a:r>
                <a:rPr sz="1800" spc="-10" dirty="0">
                  <a:latin typeface="Arial"/>
                  <a:cs typeface="Arial"/>
                </a:rPr>
                <a:t>ČR</a:t>
              </a:r>
              <a:endParaRPr sz="1800">
                <a:latin typeface="Arial"/>
                <a:cs typeface="Arial"/>
              </a:endParaRPr>
            </a:p>
            <a:p>
              <a:pPr marL="12700" marR="412115" algn="ctr">
                <a:lnSpc>
                  <a:spcPct val="100000"/>
                </a:lnSpc>
                <a:spcBef>
                  <a:spcPts val="1510"/>
                </a:spcBef>
              </a:pPr>
              <a:r>
                <a:rPr sz="1800" dirty="0">
                  <a:latin typeface="Arial"/>
                  <a:cs typeface="Arial"/>
                </a:rPr>
                <a:t>Zaměstn</a:t>
              </a:r>
              <a:r>
                <a:rPr sz="1800" spc="-10" dirty="0">
                  <a:latin typeface="Arial"/>
                  <a:cs typeface="Arial"/>
                </a:rPr>
                <a:t>a</a:t>
              </a:r>
              <a:r>
                <a:rPr sz="1800" spc="-5" dirty="0">
                  <a:latin typeface="Arial"/>
                  <a:cs typeface="Arial"/>
                </a:rPr>
                <a:t>n</a:t>
              </a:r>
              <a:r>
                <a:rPr sz="1800" spc="-10" dirty="0">
                  <a:latin typeface="Arial"/>
                  <a:cs typeface="Arial"/>
                </a:rPr>
                <a:t>e</a:t>
              </a:r>
              <a:r>
                <a:rPr sz="1800" dirty="0">
                  <a:latin typeface="Arial"/>
                  <a:cs typeface="Arial"/>
                </a:rPr>
                <a:t>cká  </a:t>
              </a:r>
              <a:r>
                <a:rPr sz="1800" spc="-10" dirty="0">
                  <a:latin typeface="Arial"/>
                  <a:cs typeface="Arial"/>
                </a:rPr>
                <a:t>pojišťovna  </a:t>
              </a:r>
              <a:r>
                <a:rPr sz="1800" dirty="0">
                  <a:latin typeface="Arial"/>
                  <a:cs typeface="Arial"/>
                </a:rPr>
                <a:t>Škoda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829043" y="2499364"/>
              <a:ext cx="2039111" cy="88696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38188" y="2420115"/>
              <a:ext cx="2083307" cy="11140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76288" y="2526414"/>
              <a:ext cx="1944242" cy="7920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76288" y="2526414"/>
              <a:ext cx="1944370" cy="792480"/>
            </a:xfrm>
            <a:custGeom>
              <a:avLst/>
              <a:gdLst/>
              <a:ahLst/>
              <a:cxnLst/>
              <a:rect l="l" t="t" r="r" b="b"/>
              <a:pathLst>
                <a:path w="1944370" h="792480">
                  <a:moveTo>
                    <a:pt x="0" y="132079"/>
                  </a:moveTo>
                  <a:lnTo>
                    <a:pt x="6724" y="90350"/>
                  </a:lnTo>
                  <a:lnTo>
                    <a:pt x="25452" y="54095"/>
                  </a:lnTo>
                  <a:lnTo>
                    <a:pt x="54013" y="25497"/>
                  </a:lnTo>
                  <a:lnTo>
                    <a:pt x="90237" y="6738"/>
                  </a:lnTo>
                  <a:lnTo>
                    <a:pt x="131952" y="0"/>
                  </a:lnTo>
                  <a:lnTo>
                    <a:pt x="1812162" y="0"/>
                  </a:lnTo>
                  <a:lnTo>
                    <a:pt x="1853892" y="6738"/>
                  </a:lnTo>
                  <a:lnTo>
                    <a:pt x="1890147" y="25497"/>
                  </a:lnTo>
                  <a:lnTo>
                    <a:pt x="1918745" y="54095"/>
                  </a:lnTo>
                  <a:lnTo>
                    <a:pt x="1937504" y="90350"/>
                  </a:lnTo>
                  <a:lnTo>
                    <a:pt x="1944242" y="132079"/>
                  </a:lnTo>
                  <a:lnTo>
                    <a:pt x="1944242" y="660146"/>
                  </a:lnTo>
                  <a:lnTo>
                    <a:pt x="1937504" y="701861"/>
                  </a:lnTo>
                  <a:lnTo>
                    <a:pt x="1918745" y="738085"/>
                  </a:lnTo>
                  <a:lnTo>
                    <a:pt x="1890147" y="766646"/>
                  </a:lnTo>
                  <a:lnTo>
                    <a:pt x="1853892" y="785374"/>
                  </a:lnTo>
                  <a:lnTo>
                    <a:pt x="1812162" y="792099"/>
                  </a:lnTo>
                  <a:lnTo>
                    <a:pt x="131952" y="792099"/>
                  </a:lnTo>
                  <a:lnTo>
                    <a:pt x="90237" y="785374"/>
                  </a:lnTo>
                  <a:lnTo>
                    <a:pt x="54013" y="766646"/>
                  </a:lnTo>
                  <a:lnTo>
                    <a:pt x="25452" y="738085"/>
                  </a:lnTo>
                  <a:lnTo>
                    <a:pt x="6724" y="701861"/>
                  </a:lnTo>
                  <a:lnTo>
                    <a:pt x="0" y="660146"/>
                  </a:lnTo>
                  <a:lnTo>
                    <a:pt x="0" y="132079"/>
                  </a:lnTo>
                  <a:close/>
                </a:path>
              </a:pathLst>
            </a:custGeom>
            <a:ln w="9525">
              <a:solidFill>
                <a:srgbClr val="096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7006208" y="2492759"/>
              <a:ext cx="1684655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marR="5080" indent="1905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spc="-5" dirty="0">
                  <a:latin typeface="Arial"/>
                  <a:cs typeface="Arial"/>
                </a:rPr>
                <a:t>Revírní bratrská  pokladna,</a:t>
              </a:r>
              <a:r>
                <a:rPr sz="1800" spc="-60" dirty="0">
                  <a:latin typeface="Arial"/>
                  <a:cs typeface="Arial"/>
                </a:rPr>
                <a:t> </a:t>
              </a:r>
              <a:r>
                <a:rPr sz="1800" spc="-25" dirty="0">
                  <a:latin typeface="Arial"/>
                  <a:cs typeface="Arial"/>
                </a:rPr>
                <a:t>zdrav.  </a:t>
              </a:r>
              <a:r>
                <a:rPr sz="1800" spc="-5" dirty="0">
                  <a:latin typeface="Arial"/>
                  <a:cs typeface="Arial"/>
                </a:rPr>
                <a:t>pojišťovna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497835" y="2377443"/>
              <a:ext cx="1168908" cy="13944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4952" y="2401574"/>
              <a:ext cx="1074674" cy="12992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4952" y="2401574"/>
              <a:ext cx="1075055" cy="1299210"/>
            </a:xfrm>
            <a:custGeom>
              <a:avLst/>
              <a:gdLst/>
              <a:ahLst/>
              <a:cxnLst/>
              <a:rect l="l" t="t" r="r" b="b"/>
              <a:pathLst>
                <a:path w="1075054" h="1299210">
                  <a:moveTo>
                    <a:pt x="39751" y="1299209"/>
                  </a:moveTo>
                  <a:lnTo>
                    <a:pt x="0" y="930147"/>
                  </a:lnTo>
                  <a:lnTo>
                    <a:pt x="118491" y="1021333"/>
                  </a:lnTo>
                  <a:lnTo>
                    <a:pt x="905001" y="0"/>
                  </a:lnTo>
                  <a:lnTo>
                    <a:pt x="1074674" y="130682"/>
                  </a:lnTo>
                  <a:lnTo>
                    <a:pt x="288163" y="1152016"/>
                  </a:lnTo>
                  <a:lnTo>
                    <a:pt x="406654" y="1243329"/>
                  </a:lnTo>
                  <a:lnTo>
                    <a:pt x="39751" y="1299209"/>
                  </a:lnTo>
                  <a:close/>
                </a:path>
              </a:pathLst>
            </a:custGeom>
            <a:ln w="9525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1800" y="2642620"/>
              <a:ext cx="1261872" cy="20010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19805" y="2667639"/>
              <a:ext cx="1166748" cy="19050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19805" y="2667639"/>
              <a:ext cx="1167130" cy="1905000"/>
            </a:xfrm>
            <a:custGeom>
              <a:avLst/>
              <a:gdLst/>
              <a:ahLst/>
              <a:cxnLst/>
              <a:rect l="l" t="t" r="r" b="b"/>
              <a:pathLst>
                <a:path w="1167129" h="1905000">
                  <a:moveTo>
                    <a:pt x="103377" y="1905000"/>
                  </a:moveTo>
                  <a:lnTo>
                    <a:pt x="0" y="1548384"/>
                  </a:lnTo>
                  <a:lnTo>
                    <a:pt x="132587" y="1617598"/>
                  </a:lnTo>
                  <a:lnTo>
                    <a:pt x="976883" y="0"/>
                  </a:lnTo>
                  <a:lnTo>
                    <a:pt x="1166748" y="99060"/>
                  </a:lnTo>
                  <a:lnTo>
                    <a:pt x="322453" y="1716658"/>
                  </a:lnTo>
                  <a:lnTo>
                    <a:pt x="455041" y="1785873"/>
                  </a:lnTo>
                  <a:lnTo>
                    <a:pt x="103377" y="1905000"/>
                  </a:lnTo>
                  <a:close/>
                </a:path>
              </a:pathLst>
            </a:custGeom>
            <a:ln w="9525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36720" y="2790448"/>
              <a:ext cx="608076" cy="211073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83964" y="2814451"/>
              <a:ext cx="513207" cy="201625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83964" y="2814451"/>
              <a:ext cx="513715" cy="2016760"/>
            </a:xfrm>
            <a:custGeom>
              <a:avLst/>
              <a:gdLst/>
              <a:ahLst/>
              <a:cxnLst/>
              <a:rect l="l" t="t" r="r" b="b"/>
              <a:pathLst>
                <a:path w="513714" h="2016760">
                  <a:moveTo>
                    <a:pt x="256666" y="2016252"/>
                  </a:moveTo>
                  <a:lnTo>
                    <a:pt x="0" y="1748027"/>
                  </a:lnTo>
                  <a:lnTo>
                    <a:pt x="149478" y="1748027"/>
                  </a:lnTo>
                  <a:lnTo>
                    <a:pt x="149478" y="0"/>
                  </a:lnTo>
                  <a:lnTo>
                    <a:pt x="363727" y="0"/>
                  </a:lnTo>
                  <a:lnTo>
                    <a:pt x="363727" y="1748027"/>
                  </a:lnTo>
                  <a:lnTo>
                    <a:pt x="513207" y="1748027"/>
                  </a:lnTo>
                  <a:lnTo>
                    <a:pt x="256666" y="2016252"/>
                  </a:lnTo>
                  <a:close/>
                </a:path>
              </a:pathLst>
            </a:custGeom>
            <a:ln w="9525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800600" y="2717296"/>
              <a:ext cx="1176527" cy="179984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847716" y="2741171"/>
              <a:ext cx="1081786" cy="170497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47716" y="2741171"/>
              <a:ext cx="1082040" cy="1704975"/>
            </a:xfrm>
            <a:custGeom>
              <a:avLst/>
              <a:gdLst/>
              <a:ahLst/>
              <a:cxnLst/>
              <a:rect l="l" t="t" r="r" b="b"/>
              <a:pathLst>
                <a:path w="1082039" h="1704975">
                  <a:moveTo>
                    <a:pt x="982472" y="1704975"/>
                  </a:moveTo>
                  <a:lnTo>
                    <a:pt x="629538" y="1590040"/>
                  </a:lnTo>
                  <a:lnTo>
                    <a:pt x="761365" y="1519301"/>
                  </a:lnTo>
                  <a:lnTo>
                    <a:pt x="0" y="101346"/>
                  </a:lnTo>
                  <a:lnTo>
                    <a:pt x="188722" y="0"/>
                  </a:lnTo>
                  <a:lnTo>
                    <a:pt x="950087" y="1418082"/>
                  </a:lnTo>
                  <a:lnTo>
                    <a:pt x="1081786" y="1347343"/>
                  </a:lnTo>
                  <a:lnTo>
                    <a:pt x="982472" y="1704975"/>
                  </a:lnTo>
                  <a:close/>
                </a:path>
              </a:pathLst>
            </a:custGeom>
            <a:ln w="9524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37988" y="2429259"/>
              <a:ext cx="1126236" cy="108813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5232" y="2454152"/>
              <a:ext cx="1031366" cy="99225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85232" y="2454152"/>
              <a:ext cx="1031875" cy="992505"/>
            </a:xfrm>
            <a:custGeom>
              <a:avLst/>
              <a:gdLst/>
              <a:ahLst/>
              <a:cxnLst/>
              <a:rect l="l" t="t" r="r" b="b"/>
              <a:pathLst>
                <a:path w="1031875" h="992505">
                  <a:moveTo>
                    <a:pt x="1031366" y="991997"/>
                  </a:moveTo>
                  <a:lnTo>
                    <a:pt x="660272" y="992251"/>
                  </a:lnTo>
                  <a:lnTo>
                    <a:pt x="763523" y="884174"/>
                  </a:lnTo>
                  <a:lnTo>
                    <a:pt x="0" y="154812"/>
                  </a:lnTo>
                  <a:lnTo>
                    <a:pt x="147954" y="0"/>
                  </a:lnTo>
                  <a:lnTo>
                    <a:pt x="911478" y="729234"/>
                  </a:lnTo>
                  <a:lnTo>
                    <a:pt x="1014729" y="621156"/>
                  </a:lnTo>
                  <a:lnTo>
                    <a:pt x="1031366" y="991997"/>
                  </a:lnTo>
                  <a:close/>
                </a:path>
              </a:pathLst>
            </a:custGeom>
            <a:ln w="9525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87340" y="1876048"/>
              <a:ext cx="1341119" cy="92201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34329" y="1900812"/>
              <a:ext cx="1245997" cy="827531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34329" y="1900812"/>
              <a:ext cx="1246505" cy="828040"/>
            </a:xfrm>
            <a:custGeom>
              <a:avLst/>
              <a:gdLst/>
              <a:ahLst/>
              <a:cxnLst/>
              <a:rect l="l" t="t" r="r" b="b"/>
              <a:pathLst>
                <a:path w="1246504" h="828039">
                  <a:moveTo>
                    <a:pt x="1245997" y="725677"/>
                  </a:moveTo>
                  <a:lnTo>
                    <a:pt x="889000" y="827531"/>
                  </a:lnTo>
                  <a:lnTo>
                    <a:pt x="958850" y="695198"/>
                  </a:lnTo>
                  <a:lnTo>
                    <a:pt x="0" y="189483"/>
                  </a:lnTo>
                  <a:lnTo>
                    <a:pt x="99949" y="0"/>
                  </a:lnTo>
                  <a:lnTo>
                    <a:pt x="1058672" y="505840"/>
                  </a:lnTo>
                  <a:lnTo>
                    <a:pt x="1128522" y="373506"/>
                  </a:lnTo>
                  <a:lnTo>
                    <a:pt x="1245997" y="725677"/>
                  </a:lnTo>
                  <a:close/>
                </a:path>
              </a:pathLst>
            </a:custGeom>
            <a:ln w="9525">
              <a:solidFill>
                <a:srgbClr val="04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95702" y="6486872"/>
              <a:ext cx="1227416" cy="980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31820" y="6414862"/>
              <a:ext cx="1227416" cy="10527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83964" y="6486872"/>
              <a:ext cx="1227416" cy="980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04053" y="6486872"/>
              <a:ext cx="1227416" cy="980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96153" y="6240187"/>
              <a:ext cx="1227416" cy="12274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44234" y="6486872"/>
              <a:ext cx="1227416" cy="980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20306" y="5910812"/>
              <a:ext cx="1227416" cy="1227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24368" y="6486872"/>
              <a:ext cx="1227416" cy="9807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16544" y="5838803"/>
              <a:ext cx="1227416" cy="1227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5694785"/>
              <a:ext cx="1227416" cy="1227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193" y="3822577"/>
              <a:ext cx="257175" cy="1656714"/>
            </a:xfrm>
            <a:custGeom>
              <a:avLst/>
              <a:gdLst/>
              <a:ahLst/>
              <a:cxnLst/>
              <a:rect l="l" t="t" r="r" b="b"/>
              <a:pathLst>
                <a:path w="257175" h="1656714">
                  <a:moveTo>
                    <a:pt x="24688" y="1399797"/>
                  </a:moveTo>
                  <a:lnTo>
                    <a:pt x="13951" y="1403477"/>
                  </a:lnTo>
                  <a:lnTo>
                    <a:pt x="5472" y="1411035"/>
                  </a:lnTo>
                  <a:lnTo>
                    <a:pt x="711" y="1420891"/>
                  </a:lnTo>
                  <a:lnTo>
                    <a:pt x="0" y="1431819"/>
                  </a:lnTo>
                  <a:lnTo>
                    <a:pt x="3664" y="1442593"/>
                  </a:lnTo>
                  <a:lnTo>
                    <a:pt x="128353" y="1656333"/>
                  </a:lnTo>
                  <a:lnTo>
                    <a:pt x="161473" y="1599564"/>
                  </a:lnTo>
                  <a:lnTo>
                    <a:pt x="99778" y="1599564"/>
                  </a:lnTo>
                  <a:lnTo>
                    <a:pt x="99778" y="1493904"/>
                  </a:lnTo>
                  <a:lnTo>
                    <a:pt x="53029" y="1413764"/>
                  </a:lnTo>
                  <a:lnTo>
                    <a:pt x="45486" y="1405298"/>
                  </a:lnTo>
                  <a:lnTo>
                    <a:pt x="35619" y="1400524"/>
                  </a:lnTo>
                  <a:lnTo>
                    <a:pt x="24688" y="1399797"/>
                  </a:lnTo>
                  <a:close/>
                </a:path>
                <a:path w="257175" h="1656714">
                  <a:moveTo>
                    <a:pt x="99778" y="1493904"/>
                  </a:moveTo>
                  <a:lnTo>
                    <a:pt x="99778" y="1599564"/>
                  </a:lnTo>
                  <a:lnTo>
                    <a:pt x="156928" y="1599564"/>
                  </a:lnTo>
                  <a:lnTo>
                    <a:pt x="156928" y="1585214"/>
                  </a:lnTo>
                  <a:lnTo>
                    <a:pt x="103677" y="1585214"/>
                  </a:lnTo>
                  <a:lnTo>
                    <a:pt x="128359" y="1542901"/>
                  </a:lnTo>
                  <a:lnTo>
                    <a:pt x="99778" y="1493904"/>
                  </a:lnTo>
                  <a:close/>
                </a:path>
                <a:path w="257175" h="1656714">
                  <a:moveTo>
                    <a:pt x="232030" y="1399797"/>
                  </a:moveTo>
                  <a:lnTo>
                    <a:pt x="156941" y="1493904"/>
                  </a:lnTo>
                  <a:lnTo>
                    <a:pt x="156928" y="1599564"/>
                  </a:lnTo>
                  <a:lnTo>
                    <a:pt x="161473" y="1599564"/>
                  </a:lnTo>
                  <a:lnTo>
                    <a:pt x="253054" y="1442593"/>
                  </a:lnTo>
                  <a:lnTo>
                    <a:pt x="256719" y="1431819"/>
                  </a:lnTo>
                  <a:lnTo>
                    <a:pt x="256007" y="1420891"/>
                  </a:lnTo>
                  <a:lnTo>
                    <a:pt x="251247" y="1411035"/>
                  </a:lnTo>
                  <a:lnTo>
                    <a:pt x="242767" y="1403477"/>
                  </a:lnTo>
                  <a:lnTo>
                    <a:pt x="232030" y="1399797"/>
                  </a:lnTo>
                  <a:close/>
                </a:path>
                <a:path w="257175" h="1656714">
                  <a:moveTo>
                    <a:pt x="128359" y="1542901"/>
                  </a:moveTo>
                  <a:lnTo>
                    <a:pt x="103677" y="1585214"/>
                  </a:lnTo>
                  <a:lnTo>
                    <a:pt x="153042" y="1585214"/>
                  </a:lnTo>
                  <a:lnTo>
                    <a:pt x="128359" y="1542901"/>
                  </a:lnTo>
                  <a:close/>
                </a:path>
                <a:path w="257175" h="1656714">
                  <a:moveTo>
                    <a:pt x="156928" y="1493926"/>
                  </a:moveTo>
                  <a:lnTo>
                    <a:pt x="128359" y="1542901"/>
                  </a:lnTo>
                  <a:lnTo>
                    <a:pt x="153042" y="1585214"/>
                  </a:lnTo>
                  <a:lnTo>
                    <a:pt x="156928" y="1585214"/>
                  </a:lnTo>
                  <a:lnTo>
                    <a:pt x="156928" y="1493926"/>
                  </a:lnTo>
                  <a:close/>
                </a:path>
                <a:path w="257175" h="1656714">
                  <a:moveTo>
                    <a:pt x="156928" y="0"/>
                  </a:moveTo>
                  <a:lnTo>
                    <a:pt x="99778" y="0"/>
                  </a:lnTo>
                  <a:lnTo>
                    <a:pt x="99791" y="1493926"/>
                  </a:lnTo>
                  <a:lnTo>
                    <a:pt x="128359" y="1542901"/>
                  </a:lnTo>
                  <a:lnTo>
                    <a:pt x="156928" y="1493926"/>
                  </a:lnTo>
                  <a:lnTo>
                    <a:pt x="156928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55399" y="5982846"/>
              <a:ext cx="257175" cy="648335"/>
            </a:xfrm>
            <a:custGeom>
              <a:avLst/>
              <a:gdLst/>
              <a:ahLst/>
              <a:cxnLst/>
              <a:rect l="l" t="t" r="r" b="b"/>
              <a:pathLst>
                <a:path w="257175" h="648335">
                  <a:moveTo>
                    <a:pt x="24685" y="391667"/>
                  </a:moveTo>
                  <a:lnTo>
                    <a:pt x="13912" y="395338"/>
                  </a:lnTo>
                  <a:lnTo>
                    <a:pt x="5464" y="402880"/>
                  </a:lnTo>
                  <a:lnTo>
                    <a:pt x="720" y="412743"/>
                  </a:lnTo>
                  <a:lnTo>
                    <a:pt x="0" y="423673"/>
                  </a:lnTo>
                  <a:lnTo>
                    <a:pt x="3625" y="434416"/>
                  </a:lnTo>
                  <a:lnTo>
                    <a:pt x="128339" y="648169"/>
                  </a:lnTo>
                  <a:lnTo>
                    <a:pt x="161424" y="591464"/>
                  </a:lnTo>
                  <a:lnTo>
                    <a:pt x="99764" y="591464"/>
                  </a:lnTo>
                  <a:lnTo>
                    <a:pt x="99764" y="485680"/>
                  </a:lnTo>
                  <a:lnTo>
                    <a:pt x="53028" y="405612"/>
                  </a:lnTo>
                  <a:lnTo>
                    <a:pt x="45469" y="397138"/>
                  </a:lnTo>
                  <a:lnTo>
                    <a:pt x="35613" y="392379"/>
                  </a:lnTo>
                  <a:lnTo>
                    <a:pt x="24685" y="391667"/>
                  </a:lnTo>
                  <a:close/>
                </a:path>
                <a:path w="257175" h="648335">
                  <a:moveTo>
                    <a:pt x="99764" y="485680"/>
                  </a:moveTo>
                  <a:lnTo>
                    <a:pt x="99764" y="591464"/>
                  </a:lnTo>
                  <a:lnTo>
                    <a:pt x="156914" y="591464"/>
                  </a:lnTo>
                  <a:lnTo>
                    <a:pt x="156914" y="577062"/>
                  </a:lnTo>
                  <a:lnTo>
                    <a:pt x="103701" y="577062"/>
                  </a:lnTo>
                  <a:lnTo>
                    <a:pt x="128387" y="534717"/>
                  </a:lnTo>
                  <a:lnTo>
                    <a:pt x="99764" y="485680"/>
                  </a:lnTo>
                  <a:close/>
                </a:path>
                <a:path w="257175" h="648335">
                  <a:moveTo>
                    <a:pt x="232046" y="391667"/>
                  </a:moveTo>
                  <a:lnTo>
                    <a:pt x="156973" y="485680"/>
                  </a:lnTo>
                  <a:lnTo>
                    <a:pt x="156914" y="591464"/>
                  </a:lnTo>
                  <a:lnTo>
                    <a:pt x="161424" y="591464"/>
                  </a:lnTo>
                  <a:lnTo>
                    <a:pt x="253053" y="434416"/>
                  </a:lnTo>
                  <a:lnTo>
                    <a:pt x="256732" y="423673"/>
                  </a:lnTo>
                  <a:lnTo>
                    <a:pt x="256006" y="412743"/>
                  </a:lnTo>
                  <a:lnTo>
                    <a:pt x="251231" y="402880"/>
                  </a:lnTo>
                  <a:lnTo>
                    <a:pt x="242766" y="395338"/>
                  </a:lnTo>
                  <a:lnTo>
                    <a:pt x="232046" y="391667"/>
                  </a:lnTo>
                  <a:close/>
                </a:path>
                <a:path w="257175" h="648335">
                  <a:moveTo>
                    <a:pt x="128387" y="534717"/>
                  </a:moveTo>
                  <a:lnTo>
                    <a:pt x="103701" y="577062"/>
                  </a:lnTo>
                  <a:lnTo>
                    <a:pt x="153104" y="577062"/>
                  </a:lnTo>
                  <a:lnTo>
                    <a:pt x="128387" y="534717"/>
                  </a:lnTo>
                  <a:close/>
                </a:path>
                <a:path w="257175" h="648335">
                  <a:moveTo>
                    <a:pt x="156914" y="485782"/>
                  </a:moveTo>
                  <a:lnTo>
                    <a:pt x="128387" y="534717"/>
                  </a:lnTo>
                  <a:lnTo>
                    <a:pt x="153104" y="577062"/>
                  </a:lnTo>
                  <a:lnTo>
                    <a:pt x="156914" y="577062"/>
                  </a:lnTo>
                  <a:lnTo>
                    <a:pt x="156914" y="485782"/>
                  </a:lnTo>
                  <a:close/>
                </a:path>
                <a:path w="257175" h="648335">
                  <a:moveTo>
                    <a:pt x="156914" y="0"/>
                  </a:moveTo>
                  <a:lnTo>
                    <a:pt x="99764" y="0"/>
                  </a:lnTo>
                  <a:lnTo>
                    <a:pt x="99823" y="485782"/>
                  </a:lnTo>
                  <a:lnTo>
                    <a:pt x="128387" y="534717"/>
                  </a:lnTo>
                  <a:lnTo>
                    <a:pt x="156914" y="485782"/>
                  </a:lnTo>
                  <a:lnTo>
                    <a:pt x="156914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99642" y="6270844"/>
              <a:ext cx="257175" cy="648335"/>
            </a:xfrm>
            <a:custGeom>
              <a:avLst/>
              <a:gdLst/>
              <a:ahLst/>
              <a:cxnLst/>
              <a:rect l="l" t="t" r="r" b="b"/>
              <a:pathLst>
                <a:path w="257175" h="648335">
                  <a:moveTo>
                    <a:pt x="24632" y="391700"/>
                  </a:moveTo>
                  <a:lnTo>
                    <a:pt x="13912" y="395363"/>
                  </a:lnTo>
                  <a:lnTo>
                    <a:pt x="5464" y="402907"/>
                  </a:lnTo>
                  <a:lnTo>
                    <a:pt x="720" y="412773"/>
                  </a:lnTo>
                  <a:lnTo>
                    <a:pt x="0" y="423704"/>
                  </a:lnTo>
                  <a:lnTo>
                    <a:pt x="3625" y="434441"/>
                  </a:lnTo>
                  <a:lnTo>
                    <a:pt x="128339" y="648208"/>
                  </a:lnTo>
                  <a:lnTo>
                    <a:pt x="161422" y="591502"/>
                  </a:lnTo>
                  <a:lnTo>
                    <a:pt x="99764" y="591502"/>
                  </a:lnTo>
                  <a:lnTo>
                    <a:pt x="99764" y="485820"/>
                  </a:lnTo>
                  <a:lnTo>
                    <a:pt x="53028" y="405650"/>
                  </a:lnTo>
                  <a:lnTo>
                    <a:pt x="45452" y="397176"/>
                  </a:lnTo>
                  <a:lnTo>
                    <a:pt x="35565" y="392415"/>
                  </a:lnTo>
                  <a:lnTo>
                    <a:pt x="24632" y="391700"/>
                  </a:lnTo>
                  <a:close/>
                </a:path>
                <a:path w="257175" h="648335">
                  <a:moveTo>
                    <a:pt x="99764" y="485820"/>
                  </a:moveTo>
                  <a:lnTo>
                    <a:pt x="99764" y="591502"/>
                  </a:lnTo>
                  <a:lnTo>
                    <a:pt x="156914" y="591502"/>
                  </a:lnTo>
                  <a:lnTo>
                    <a:pt x="156914" y="577100"/>
                  </a:lnTo>
                  <a:lnTo>
                    <a:pt x="103701" y="577100"/>
                  </a:lnTo>
                  <a:lnTo>
                    <a:pt x="128339" y="534837"/>
                  </a:lnTo>
                  <a:lnTo>
                    <a:pt x="99764" y="485820"/>
                  </a:lnTo>
                  <a:close/>
                </a:path>
                <a:path w="257175" h="648335">
                  <a:moveTo>
                    <a:pt x="232046" y="391700"/>
                  </a:moveTo>
                  <a:lnTo>
                    <a:pt x="221112" y="392415"/>
                  </a:lnTo>
                  <a:lnTo>
                    <a:pt x="211226" y="397176"/>
                  </a:lnTo>
                  <a:lnTo>
                    <a:pt x="203650" y="405650"/>
                  </a:lnTo>
                  <a:lnTo>
                    <a:pt x="156914" y="485820"/>
                  </a:lnTo>
                  <a:lnTo>
                    <a:pt x="156914" y="591502"/>
                  </a:lnTo>
                  <a:lnTo>
                    <a:pt x="161422" y="591502"/>
                  </a:lnTo>
                  <a:lnTo>
                    <a:pt x="253053" y="434441"/>
                  </a:lnTo>
                  <a:lnTo>
                    <a:pt x="256678" y="423704"/>
                  </a:lnTo>
                  <a:lnTo>
                    <a:pt x="255958" y="412773"/>
                  </a:lnTo>
                  <a:lnTo>
                    <a:pt x="251213" y="402907"/>
                  </a:lnTo>
                  <a:lnTo>
                    <a:pt x="242766" y="395363"/>
                  </a:lnTo>
                  <a:lnTo>
                    <a:pt x="232046" y="391700"/>
                  </a:lnTo>
                  <a:close/>
                </a:path>
                <a:path w="257175" h="648335">
                  <a:moveTo>
                    <a:pt x="128339" y="534837"/>
                  </a:moveTo>
                  <a:lnTo>
                    <a:pt x="103701" y="577100"/>
                  </a:lnTo>
                  <a:lnTo>
                    <a:pt x="152977" y="577100"/>
                  </a:lnTo>
                  <a:lnTo>
                    <a:pt x="128339" y="534837"/>
                  </a:lnTo>
                  <a:close/>
                </a:path>
                <a:path w="257175" h="648335">
                  <a:moveTo>
                    <a:pt x="156914" y="485820"/>
                  </a:moveTo>
                  <a:lnTo>
                    <a:pt x="128339" y="534837"/>
                  </a:lnTo>
                  <a:lnTo>
                    <a:pt x="152977" y="577100"/>
                  </a:lnTo>
                  <a:lnTo>
                    <a:pt x="156914" y="577100"/>
                  </a:lnTo>
                  <a:lnTo>
                    <a:pt x="156914" y="485820"/>
                  </a:lnTo>
                  <a:close/>
                </a:path>
                <a:path w="257175" h="648335">
                  <a:moveTo>
                    <a:pt x="156914" y="0"/>
                  </a:moveTo>
                  <a:lnTo>
                    <a:pt x="99764" y="0"/>
                  </a:lnTo>
                  <a:lnTo>
                    <a:pt x="99764" y="485820"/>
                  </a:lnTo>
                  <a:lnTo>
                    <a:pt x="128339" y="534837"/>
                  </a:lnTo>
                  <a:lnTo>
                    <a:pt x="156914" y="485820"/>
                  </a:lnTo>
                  <a:lnTo>
                    <a:pt x="156914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47895" y="5838829"/>
              <a:ext cx="257175" cy="648335"/>
            </a:xfrm>
            <a:custGeom>
              <a:avLst/>
              <a:gdLst/>
              <a:ahLst/>
              <a:cxnLst/>
              <a:rect l="l" t="t" r="r" b="b"/>
              <a:pathLst>
                <a:path w="257175" h="648335">
                  <a:moveTo>
                    <a:pt x="24685" y="391673"/>
                  </a:moveTo>
                  <a:lnTo>
                    <a:pt x="13966" y="395338"/>
                  </a:lnTo>
                  <a:lnTo>
                    <a:pt x="5500" y="402881"/>
                  </a:lnTo>
                  <a:lnTo>
                    <a:pt x="726" y="412748"/>
                  </a:lnTo>
                  <a:lnTo>
                    <a:pt x="0" y="423679"/>
                  </a:lnTo>
                  <a:lnTo>
                    <a:pt x="3679" y="434416"/>
                  </a:lnTo>
                  <a:lnTo>
                    <a:pt x="128393" y="648182"/>
                  </a:lnTo>
                  <a:lnTo>
                    <a:pt x="161483" y="591464"/>
                  </a:lnTo>
                  <a:lnTo>
                    <a:pt x="99818" y="591464"/>
                  </a:lnTo>
                  <a:lnTo>
                    <a:pt x="99758" y="485680"/>
                  </a:lnTo>
                  <a:lnTo>
                    <a:pt x="53082" y="405612"/>
                  </a:lnTo>
                  <a:lnTo>
                    <a:pt x="45505" y="397140"/>
                  </a:lnTo>
                  <a:lnTo>
                    <a:pt x="35619" y="392383"/>
                  </a:lnTo>
                  <a:lnTo>
                    <a:pt x="24685" y="391673"/>
                  </a:lnTo>
                  <a:close/>
                </a:path>
                <a:path w="257175" h="648335">
                  <a:moveTo>
                    <a:pt x="99818" y="485782"/>
                  </a:moveTo>
                  <a:lnTo>
                    <a:pt x="99818" y="591464"/>
                  </a:lnTo>
                  <a:lnTo>
                    <a:pt x="156968" y="591464"/>
                  </a:lnTo>
                  <a:lnTo>
                    <a:pt x="156968" y="577062"/>
                  </a:lnTo>
                  <a:lnTo>
                    <a:pt x="103628" y="577062"/>
                  </a:lnTo>
                  <a:lnTo>
                    <a:pt x="128345" y="534717"/>
                  </a:lnTo>
                  <a:lnTo>
                    <a:pt x="99818" y="485782"/>
                  </a:lnTo>
                  <a:close/>
                </a:path>
                <a:path w="257175" h="648335">
                  <a:moveTo>
                    <a:pt x="232028" y="391673"/>
                  </a:moveTo>
                  <a:lnTo>
                    <a:pt x="221071" y="392383"/>
                  </a:lnTo>
                  <a:lnTo>
                    <a:pt x="211208" y="397140"/>
                  </a:lnTo>
                  <a:lnTo>
                    <a:pt x="203704" y="405612"/>
                  </a:lnTo>
                  <a:lnTo>
                    <a:pt x="156968" y="485680"/>
                  </a:lnTo>
                  <a:lnTo>
                    <a:pt x="156968" y="591464"/>
                  </a:lnTo>
                  <a:lnTo>
                    <a:pt x="161483" y="591464"/>
                  </a:lnTo>
                  <a:lnTo>
                    <a:pt x="253107" y="434416"/>
                  </a:lnTo>
                  <a:lnTo>
                    <a:pt x="256732" y="423679"/>
                  </a:lnTo>
                  <a:lnTo>
                    <a:pt x="256012" y="412748"/>
                  </a:lnTo>
                  <a:lnTo>
                    <a:pt x="251267" y="402881"/>
                  </a:lnTo>
                  <a:lnTo>
                    <a:pt x="242820" y="395338"/>
                  </a:lnTo>
                  <a:lnTo>
                    <a:pt x="232028" y="391673"/>
                  </a:lnTo>
                  <a:close/>
                </a:path>
                <a:path w="257175" h="648335">
                  <a:moveTo>
                    <a:pt x="128345" y="534717"/>
                  </a:moveTo>
                  <a:lnTo>
                    <a:pt x="103628" y="577062"/>
                  </a:lnTo>
                  <a:lnTo>
                    <a:pt x="153031" y="577062"/>
                  </a:lnTo>
                  <a:lnTo>
                    <a:pt x="128345" y="534717"/>
                  </a:lnTo>
                  <a:close/>
                </a:path>
                <a:path w="257175" h="648335">
                  <a:moveTo>
                    <a:pt x="156968" y="485680"/>
                  </a:moveTo>
                  <a:lnTo>
                    <a:pt x="128345" y="534717"/>
                  </a:lnTo>
                  <a:lnTo>
                    <a:pt x="153031" y="577062"/>
                  </a:lnTo>
                  <a:lnTo>
                    <a:pt x="156968" y="577062"/>
                  </a:lnTo>
                  <a:lnTo>
                    <a:pt x="156968" y="485680"/>
                  </a:lnTo>
                  <a:close/>
                </a:path>
                <a:path w="257175" h="648335">
                  <a:moveTo>
                    <a:pt x="156968" y="0"/>
                  </a:moveTo>
                  <a:lnTo>
                    <a:pt x="99818" y="0"/>
                  </a:lnTo>
                  <a:lnTo>
                    <a:pt x="99818" y="485782"/>
                  </a:lnTo>
                  <a:lnTo>
                    <a:pt x="128345" y="534717"/>
                  </a:lnTo>
                  <a:lnTo>
                    <a:pt x="156908" y="485782"/>
                  </a:lnTo>
                  <a:lnTo>
                    <a:pt x="156968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72030" y="4902712"/>
              <a:ext cx="257175" cy="1152525"/>
            </a:xfrm>
            <a:custGeom>
              <a:avLst/>
              <a:gdLst/>
              <a:ahLst/>
              <a:cxnLst/>
              <a:rect l="l" t="t" r="r" b="b"/>
              <a:pathLst>
                <a:path w="257175" h="1152525">
                  <a:moveTo>
                    <a:pt x="24701" y="895734"/>
                  </a:moveTo>
                  <a:lnTo>
                    <a:pt x="13983" y="899414"/>
                  </a:lnTo>
                  <a:lnTo>
                    <a:pt x="5464" y="906972"/>
                  </a:lnTo>
                  <a:lnTo>
                    <a:pt x="696" y="916828"/>
                  </a:lnTo>
                  <a:lnTo>
                    <a:pt x="0" y="927756"/>
                  </a:lnTo>
                  <a:lnTo>
                    <a:pt x="3696" y="938530"/>
                  </a:lnTo>
                  <a:lnTo>
                    <a:pt x="128410" y="1152271"/>
                  </a:lnTo>
                  <a:lnTo>
                    <a:pt x="161500" y="1095502"/>
                  </a:lnTo>
                  <a:lnTo>
                    <a:pt x="99835" y="1095502"/>
                  </a:lnTo>
                  <a:lnTo>
                    <a:pt x="99835" y="989986"/>
                  </a:lnTo>
                  <a:lnTo>
                    <a:pt x="52972" y="909701"/>
                  </a:lnTo>
                  <a:lnTo>
                    <a:pt x="45469" y="901235"/>
                  </a:lnTo>
                  <a:lnTo>
                    <a:pt x="35621" y="896461"/>
                  </a:lnTo>
                  <a:lnTo>
                    <a:pt x="24701" y="895734"/>
                  </a:lnTo>
                  <a:close/>
                </a:path>
                <a:path w="257175" h="1152525">
                  <a:moveTo>
                    <a:pt x="99835" y="989986"/>
                  </a:moveTo>
                  <a:lnTo>
                    <a:pt x="99835" y="1095502"/>
                  </a:lnTo>
                  <a:lnTo>
                    <a:pt x="156985" y="1095502"/>
                  </a:lnTo>
                  <a:lnTo>
                    <a:pt x="156985" y="1081151"/>
                  </a:lnTo>
                  <a:lnTo>
                    <a:pt x="103645" y="1081151"/>
                  </a:lnTo>
                  <a:lnTo>
                    <a:pt x="128347" y="1038832"/>
                  </a:lnTo>
                  <a:lnTo>
                    <a:pt x="99835" y="989986"/>
                  </a:lnTo>
                  <a:close/>
                </a:path>
                <a:path w="257175" h="1152525">
                  <a:moveTo>
                    <a:pt x="231993" y="895734"/>
                  </a:moveTo>
                  <a:lnTo>
                    <a:pt x="221073" y="896461"/>
                  </a:lnTo>
                  <a:lnTo>
                    <a:pt x="211224" y="901235"/>
                  </a:lnTo>
                  <a:lnTo>
                    <a:pt x="203721" y="909701"/>
                  </a:lnTo>
                  <a:lnTo>
                    <a:pt x="156985" y="989769"/>
                  </a:lnTo>
                  <a:lnTo>
                    <a:pt x="156985" y="1095502"/>
                  </a:lnTo>
                  <a:lnTo>
                    <a:pt x="161500" y="1095502"/>
                  </a:lnTo>
                  <a:lnTo>
                    <a:pt x="252997" y="938530"/>
                  </a:lnTo>
                  <a:lnTo>
                    <a:pt x="256694" y="927756"/>
                  </a:lnTo>
                  <a:lnTo>
                    <a:pt x="255998" y="916828"/>
                  </a:lnTo>
                  <a:lnTo>
                    <a:pt x="251229" y="906972"/>
                  </a:lnTo>
                  <a:lnTo>
                    <a:pt x="242710" y="899414"/>
                  </a:lnTo>
                  <a:lnTo>
                    <a:pt x="231993" y="895734"/>
                  </a:lnTo>
                  <a:close/>
                </a:path>
                <a:path w="257175" h="1152525">
                  <a:moveTo>
                    <a:pt x="128347" y="1038832"/>
                  </a:moveTo>
                  <a:lnTo>
                    <a:pt x="103645" y="1081151"/>
                  </a:lnTo>
                  <a:lnTo>
                    <a:pt x="153048" y="1081151"/>
                  </a:lnTo>
                  <a:lnTo>
                    <a:pt x="128347" y="1038832"/>
                  </a:lnTo>
                  <a:close/>
                </a:path>
                <a:path w="257175" h="1152525">
                  <a:moveTo>
                    <a:pt x="156985" y="989769"/>
                  </a:moveTo>
                  <a:lnTo>
                    <a:pt x="128347" y="1038832"/>
                  </a:lnTo>
                  <a:lnTo>
                    <a:pt x="153048" y="1081151"/>
                  </a:lnTo>
                  <a:lnTo>
                    <a:pt x="156985" y="1081151"/>
                  </a:lnTo>
                  <a:lnTo>
                    <a:pt x="156985" y="989769"/>
                  </a:lnTo>
                  <a:close/>
                </a:path>
                <a:path w="257175" h="1152525">
                  <a:moveTo>
                    <a:pt x="156985" y="0"/>
                  </a:moveTo>
                  <a:lnTo>
                    <a:pt x="99835" y="0"/>
                  </a:lnTo>
                  <a:lnTo>
                    <a:pt x="99835" y="989986"/>
                  </a:lnTo>
                  <a:lnTo>
                    <a:pt x="128347" y="1038832"/>
                  </a:lnTo>
                  <a:lnTo>
                    <a:pt x="156985" y="989769"/>
                  </a:lnTo>
                  <a:lnTo>
                    <a:pt x="156985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48102" y="3606549"/>
              <a:ext cx="257175" cy="2088514"/>
            </a:xfrm>
            <a:custGeom>
              <a:avLst/>
              <a:gdLst/>
              <a:ahLst/>
              <a:cxnLst/>
              <a:rect l="l" t="t" r="r" b="b"/>
              <a:pathLst>
                <a:path w="257175" h="2088514">
                  <a:moveTo>
                    <a:pt x="24701" y="1831851"/>
                  </a:moveTo>
                  <a:lnTo>
                    <a:pt x="13983" y="1835530"/>
                  </a:lnTo>
                  <a:lnTo>
                    <a:pt x="5464" y="1843089"/>
                  </a:lnTo>
                  <a:lnTo>
                    <a:pt x="696" y="1852945"/>
                  </a:lnTo>
                  <a:lnTo>
                    <a:pt x="0" y="1863873"/>
                  </a:lnTo>
                  <a:lnTo>
                    <a:pt x="3696" y="1874646"/>
                  </a:lnTo>
                  <a:lnTo>
                    <a:pt x="128410" y="2088387"/>
                  </a:lnTo>
                  <a:lnTo>
                    <a:pt x="161500" y="2031618"/>
                  </a:lnTo>
                  <a:lnTo>
                    <a:pt x="99835" y="2031618"/>
                  </a:lnTo>
                  <a:lnTo>
                    <a:pt x="99835" y="1926103"/>
                  </a:lnTo>
                  <a:lnTo>
                    <a:pt x="52972" y="1845817"/>
                  </a:lnTo>
                  <a:lnTo>
                    <a:pt x="45469" y="1837352"/>
                  </a:lnTo>
                  <a:lnTo>
                    <a:pt x="35621" y="1832578"/>
                  </a:lnTo>
                  <a:lnTo>
                    <a:pt x="24701" y="1831851"/>
                  </a:lnTo>
                  <a:close/>
                </a:path>
                <a:path w="257175" h="2088514">
                  <a:moveTo>
                    <a:pt x="99835" y="1926103"/>
                  </a:moveTo>
                  <a:lnTo>
                    <a:pt x="99835" y="2031618"/>
                  </a:lnTo>
                  <a:lnTo>
                    <a:pt x="156985" y="2031618"/>
                  </a:lnTo>
                  <a:lnTo>
                    <a:pt x="156985" y="2017267"/>
                  </a:lnTo>
                  <a:lnTo>
                    <a:pt x="103645" y="2017267"/>
                  </a:lnTo>
                  <a:lnTo>
                    <a:pt x="128347" y="1974949"/>
                  </a:lnTo>
                  <a:lnTo>
                    <a:pt x="99835" y="1926103"/>
                  </a:lnTo>
                  <a:close/>
                </a:path>
                <a:path w="257175" h="2088514">
                  <a:moveTo>
                    <a:pt x="231993" y="1831851"/>
                  </a:moveTo>
                  <a:lnTo>
                    <a:pt x="221073" y="1832578"/>
                  </a:lnTo>
                  <a:lnTo>
                    <a:pt x="211224" y="1837352"/>
                  </a:lnTo>
                  <a:lnTo>
                    <a:pt x="203721" y="1845817"/>
                  </a:lnTo>
                  <a:lnTo>
                    <a:pt x="156985" y="1925886"/>
                  </a:lnTo>
                  <a:lnTo>
                    <a:pt x="156985" y="2031618"/>
                  </a:lnTo>
                  <a:lnTo>
                    <a:pt x="161500" y="2031618"/>
                  </a:lnTo>
                  <a:lnTo>
                    <a:pt x="252997" y="1874646"/>
                  </a:lnTo>
                  <a:lnTo>
                    <a:pt x="256694" y="1863873"/>
                  </a:lnTo>
                  <a:lnTo>
                    <a:pt x="255998" y="1852945"/>
                  </a:lnTo>
                  <a:lnTo>
                    <a:pt x="251229" y="1843089"/>
                  </a:lnTo>
                  <a:lnTo>
                    <a:pt x="242710" y="1835530"/>
                  </a:lnTo>
                  <a:lnTo>
                    <a:pt x="231993" y="1831851"/>
                  </a:lnTo>
                  <a:close/>
                </a:path>
                <a:path w="257175" h="2088514">
                  <a:moveTo>
                    <a:pt x="128347" y="1974949"/>
                  </a:moveTo>
                  <a:lnTo>
                    <a:pt x="103645" y="2017267"/>
                  </a:lnTo>
                  <a:lnTo>
                    <a:pt x="153048" y="2017267"/>
                  </a:lnTo>
                  <a:lnTo>
                    <a:pt x="128347" y="1974949"/>
                  </a:lnTo>
                  <a:close/>
                </a:path>
                <a:path w="257175" h="2088514">
                  <a:moveTo>
                    <a:pt x="156985" y="1925886"/>
                  </a:moveTo>
                  <a:lnTo>
                    <a:pt x="128347" y="1974949"/>
                  </a:lnTo>
                  <a:lnTo>
                    <a:pt x="153048" y="2017267"/>
                  </a:lnTo>
                  <a:lnTo>
                    <a:pt x="156985" y="2017267"/>
                  </a:lnTo>
                  <a:lnTo>
                    <a:pt x="156985" y="1925886"/>
                  </a:lnTo>
                  <a:close/>
                </a:path>
                <a:path w="257175" h="2088514">
                  <a:moveTo>
                    <a:pt x="156985" y="0"/>
                  </a:moveTo>
                  <a:lnTo>
                    <a:pt x="99835" y="0"/>
                  </a:lnTo>
                  <a:lnTo>
                    <a:pt x="99835" y="1926103"/>
                  </a:lnTo>
                  <a:lnTo>
                    <a:pt x="128347" y="1974949"/>
                  </a:lnTo>
                  <a:lnTo>
                    <a:pt x="156985" y="1925886"/>
                  </a:lnTo>
                  <a:lnTo>
                    <a:pt x="156985" y="0"/>
                  </a:lnTo>
                  <a:close/>
                </a:path>
              </a:pathLst>
            </a:custGeom>
            <a:solidFill>
              <a:srgbClr val="09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16040" y="480059"/>
            <a:ext cx="1030223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428240"/>
            <a:ext cx="63360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Druhy </a:t>
            </a:r>
            <a:r>
              <a:rPr sz="3900" dirty="0">
                <a:solidFill>
                  <a:srgbClr val="04607A"/>
                </a:solidFill>
              </a:rPr>
              <a:t>zdravotní péče v</a:t>
            </a:r>
            <a:r>
              <a:rPr sz="3900" spc="-55" dirty="0">
                <a:solidFill>
                  <a:srgbClr val="04607A"/>
                </a:solidFill>
              </a:rPr>
              <a:t> </a:t>
            </a:r>
            <a:r>
              <a:rPr sz="3900" dirty="0">
                <a:solidFill>
                  <a:srgbClr val="04607A"/>
                </a:solidFill>
              </a:rPr>
              <a:t>ČR</a:t>
            </a:r>
            <a:endParaRPr sz="3900" dirty="0"/>
          </a:p>
        </p:txBody>
      </p:sp>
      <p:sp>
        <p:nvSpPr>
          <p:cNvPr id="5" name="object 5"/>
          <p:cNvSpPr txBox="1"/>
          <p:nvPr/>
        </p:nvSpPr>
        <p:spPr>
          <a:xfrm>
            <a:off x="838200" y="3432810"/>
            <a:ext cx="7665720" cy="35013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Arial"/>
                <a:cs typeface="Arial"/>
              </a:rPr>
              <a:t>1. Ambulantní</a:t>
            </a:r>
            <a:r>
              <a:rPr sz="3000" b="1" spc="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péče</a:t>
            </a:r>
            <a:endParaRPr sz="3000" dirty="0">
              <a:latin typeface="Arial"/>
              <a:cs typeface="Arial"/>
            </a:endParaRPr>
          </a:p>
          <a:p>
            <a:pPr marL="355600" marR="1424305" indent="-342900">
              <a:lnSpc>
                <a:spcPct val="100000"/>
              </a:lnSpc>
              <a:spcBef>
                <a:spcPts val="72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je poskytována </a:t>
            </a:r>
            <a:r>
              <a:rPr sz="3000" dirty="0">
                <a:latin typeface="Arial"/>
                <a:cs typeface="Arial"/>
              </a:rPr>
              <a:t>všeobecnými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lékaři  nebo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specialisty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1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každý </a:t>
            </a:r>
            <a:r>
              <a:rPr sz="3000" spc="-5" dirty="0">
                <a:latin typeface="Arial"/>
                <a:cs typeface="Arial"/>
              </a:rPr>
              <a:t>občan je </a:t>
            </a:r>
            <a:r>
              <a:rPr sz="3000" dirty="0">
                <a:latin typeface="Arial"/>
                <a:cs typeface="Arial"/>
              </a:rPr>
              <a:t>zaregistrován u svého  </a:t>
            </a:r>
            <a:r>
              <a:rPr sz="3000" spc="-5" dirty="0">
                <a:latin typeface="Arial"/>
                <a:cs typeface="Arial"/>
              </a:rPr>
              <a:t>ošetřujícího lékaře, kterého </a:t>
            </a:r>
            <a:r>
              <a:rPr sz="3000" dirty="0">
                <a:latin typeface="Arial"/>
                <a:cs typeface="Arial"/>
              </a:rPr>
              <a:t>si sám </a:t>
            </a:r>
            <a:r>
              <a:rPr sz="3000" spc="-5" dirty="0">
                <a:latin typeface="Arial"/>
                <a:cs typeface="Arial"/>
              </a:rPr>
              <a:t>vybral  (praktický lékař pro dospělé, praktický lékař  pro děti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dorost)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081505"/>
            <a:ext cx="415797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Lékaři</a:t>
            </a:r>
            <a:r>
              <a:rPr sz="3900" spc="-50" dirty="0">
                <a:solidFill>
                  <a:srgbClr val="04607A"/>
                </a:solidFill>
              </a:rPr>
              <a:t> </a:t>
            </a:r>
            <a:r>
              <a:rPr sz="3900" spc="-5" dirty="0">
                <a:solidFill>
                  <a:srgbClr val="04607A"/>
                </a:solidFill>
              </a:rPr>
              <a:t>specialisté</a:t>
            </a:r>
            <a:endParaRPr sz="39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2987675"/>
            <a:ext cx="2444750" cy="33121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Gynekolog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Stomatolog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Alergolog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Diabetolog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Endokrinolog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Urolog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Oftalmolog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00" y="2987675"/>
            <a:ext cx="3879850" cy="42513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Chirurg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Internista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Ortoped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Hematolog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Dermatolog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Psychiatr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4607A"/>
              </a:buClr>
              <a:buSzPct val="69642"/>
              <a:buFont typeface="Wingdings"/>
              <a:buChar char=""/>
              <a:tabLst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Psycholog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4607A"/>
              </a:buClr>
              <a:buFont typeface="Wingdings"/>
              <a:buChar char=""/>
            </a:pPr>
            <a:endParaRPr sz="3500" dirty="0">
              <a:latin typeface="Times New Roman"/>
              <a:cs typeface="Times New Roman"/>
            </a:endParaRPr>
          </a:p>
          <a:p>
            <a:pPr marL="2362835" lvl="1" indent="-342900">
              <a:lnSpc>
                <a:spcPct val="100000"/>
              </a:lnSpc>
              <a:buClr>
                <a:srgbClr val="04607A"/>
              </a:buClr>
              <a:buSzPct val="69642"/>
              <a:buFont typeface="Wingdings"/>
              <a:buChar char=""/>
              <a:tabLst>
                <a:tab pos="2363470" algn="l"/>
              </a:tabLst>
            </a:pP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další….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16040" y="2057400"/>
            <a:ext cx="1030223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328800"/>
            <a:ext cx="63360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Druhy </a:t>
            </a:r>
            <a:r>
              <a:rPr sz="3900" dirty="0">
                <a:solidFill>
                  <a:srgbClr val="04607A"/>
                </a:solidFill>
              </a:rPr>
              <a:t>zdravotní péče v</a:t>
            </a:r>
            <a:r>
              <a:rPr sz="3900" spc="-55" dirty="0">
                <a:solidFill>
                  <a:srgbClr val="04607A"/>
                </a:solidFill>
              </a:rPr>
              <a:t> </a:t>
            </a:r>
            <a:r>
              <a:rPr sz="3900" dirty="0">
                <a:solidFill>
                  <a:srgbClr val="04607A"/>
                </a:solidFill>
              </a:rPr>
              <a:t>ČR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535940" y="3227706"/>
            <a:ext cx="7561580" cy="34099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Arial"/>
                <a:cs typeface="Arial"/>
              </a:rPr>
              <a:t>2. Ústavní (lůžková) </a:t>
            </a:r>
            <a:r>
              <a:rPr sz="3000" b="1" dirty="0">
                <a:latin typeface="Arial"/>
                <a:cs typeface="Arial"/>
              </a:rPr>
              <a:t>péče</a:t>
            </a:r>
            <a:endParaRPr sz="3000">
              <a:latin typeface="Arial"/>
              <a:cs typeface="Arial"/>
            </a:endParaRPr>
          </a:p>
          <a:p>
            <a:pPr marL="355600" marR="131445" indent="-342900">
              <a:lnSpc>
                <a:spcPct val="100000"/>
              </a:lnSpc>
              <a:spcBef>
                <a:spcPts val="72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je poskytována především </a:t>
            </a:r>
            <a:r>
              <a:rPr sz="3000" dirty="0">
                <a:latin typeface="Arial"/>
                <a:cs typeface="Arial"/>
              </a:rPr>
              <a:t>v </a:t>
            </a:r>
            <a:r>
              <a:rPr sz="3000" spc="-5" dirty="0">
                <a:latin typeface="Arial"/>
                <a:cs typeface="Arial"/>
              </a:rPr>
              <a:t>nemocnicích,  </a:t>
            </a:r>
            <a:r>
              <a:rPr sz="3000" dirty="0">
                <a:latin typeface="Arial"/>
                <a:cs typeface="Arial"/>
              </a:rPr>
              <a:t>v </a:t>
            </a:r>
            <a:r>
              <a:rPr sz="3000" spc="-5" dirty="0">
                <a:latin typeface="Arial"/>
                <a:cs typeface="Arial"/>
              </a:rPr>
              <a:t>odborných léčebných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ústavech</a:t>
            </a:r>
            <a:endParaRPr sz="30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(např. </a:t>
            </a:r>
            <a:r>
              <a:rPr sz="3000" spc="-5" dirty="0">
                <a:latin typeface="Arial"/>
                <a:cs typeface="Arial"/>
              </a:rPr>
              <a:t>psychiatrické léčebny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rehabilitační  ústavy) dále </a:t>
            </a:r>
            <a:r>
              <a:rPr sz="3000" dirty="0">
                <a:latin typeface="Arial"/>
                <a:cs typeface="Arial"/>
              </a:rPr>
              <a:t>v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léčebnách</a:t>
            </a:r>
            <a:endParaRPr sz="3000">
              <a:latin typeface="Arial"/>
              <a:cs typeface="Arial"/>
            </a:endParaRPr>
          </a:p>
          <a:p>
            <a:pPr marL="355600" marR="2525395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dlouhodobě nemocných,  ozdravovnách, hospicích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…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1378" y="5294390"/>
            <a:ext cx="3082925" cy="3141345"/>
          </a:xfrm>
          <a:custGeom>
            <a:avLst/>
            <a:gdLst/>
            <a:ahLst/>
            <a:cxnLst/>
            <a:rect l="l" t="t" r="r" b="b"/>
            <a:pathLst>
              <a:path w="3082925" h="3141345">
                <a:moveTo>
                  <a:pt x="1661725" y="0"/>
                </a:moveTo>
                <a:lnTo>
                  <a:pt x="1647470" y="0"/>
                </a:lnTo>
                <a:lnTo>
                  <a:pt x="0" y="1410232"/>
                </a:lnTo>
                <a:lnTo>
                  <a:pt x="1476721" y="3140947"/>
                </a:lnTo>
                <a:lnTo>
                  <a:pt x="1483345" y="3140947"/>
                </a:lnTo>
                <a:lnTo>
                  <a:pt x="3082723" y="1922070"/>
                </a:lnTo>
                <a:lnTo>
                  <a:pt x="3082723" y="1900934"/>
                </a:lnTo>
                <a:lnTo>
                  <a:pt x="1661725" y="0"/>
                </a:lnTo>
                <a:close/>
              </a:path>
            </a:pathLst>
          </a:custGeom>
          <a:solidFill>
            <a:srgbClr val="B9A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55067" y="5625074"/>
            <a:ext cx="3121660" cy="2613025"/>
          </a:xfrm>
          <a:custGeom>
            <a:avLst/>
            <a:gdLst/>
            <a:ahLst/>
            <a:cxnLst/>
            <a:rect l="l" t="t" r="r" b="b"/>
            <a:pathLst>
              <a:path w="3121659" h="2613025">
                <a:moveTo>
                  <a:pt x="225760" y="0"/>
                </a:moveTo>
                <a:lnTo>
                  <a:pt x="164194" y="0"/>
                </a:lnTo>
                <a:lnTo>
                  <a:pt x="137355" y="1750"/>
                </a:lnTo>
                <a:lnTo>
                  <a:pt x="113674" y="1750"/>
                </a:lnTo>
                <a:lnTo>
                  <a:pt x="61572" y="4814"/>
                </a:lnTo>
                <a:lnTo>
                  <a:pt x="33153" y="4814"/>
                </a:lnTo>
                <a:lnTo>
                  <a:pt x="0" y="6346"/>
                </a:lnTo>
                <a:lnTo>
                  <a:pt x="917289" y="2612602"/>
                </a:lnTo>
                <a:lnTo>
                  <a:pt x="933066" y="2604701"/>
                </a:lnTo>
                <a:lnTo>
                  <a:pt x="952017" y="2593636"/>
                </a:lnTo>
                <a:lnTo>
                  <a:pt x="978866" y="2579422"/>
                </a:lnTo>
                <a:lnTo>
                  <a:pt x="1012018" y="2563599"/>
                </a:lnTo>
                <a:lnTo>
                  <a:pt x="1053070" y="2543070"/>
                </a:lnTo>
                <a:lnTo>
                  <a:pt x="1101999" y="2522520"/>
                </a:lnTo>
                <a:lnTo>
                  <a:pt x="1155676" y="2498819"/>
                </a:lnTo>
                <a:lnTo>
                  <a:pt x="1217254" y="2473520"/>
                </a:lnTo>
                <a:lnTo>
                  <a:pt x="1285155" y="2446645"/>
                </a:lnTo>
                <a:lnTo>
                  <a:pt x="1359358" y="2419792"/>
                </a:lnTo>
                <a:lnTo>
                  <a:pt x="1439864" y="2392917"/>
                </a:lnTo>
                <a:lnTo>
                  <a:pt x="1525118" y="2366042"/>
                </a:lnTo>
                <a:lnTo>
                  <a:pt x="1618271" y="2339189"/>
                </a:lnTo>
                <a:lnTo>
                  <a:pt x="1716151" y="2313890"/>
                </a:lnTo>
                <a:lnTo>
                  <a:pt x="1818780" y="2288612"/>
                </a:lnTo>
                <a:lnTo>
                  <a:pt x="1907185" y="2269638"/>
                </a:lnTo>
                <a:lnTo>
                  <a:pt x="2033490" y="2250685"/>
                </a:lnTo>
                <a:lnTo>
                  <a:pt x="2155069" y="2241187"/>
                </a:lnTo>
                <a:lnTo>
                  <a:pt x="2196033" y="2239612"/>
                </a:lnTo>
                <a:lnTo>
                  <a:pt x="2493770" y="2239612"/>
                </a:lnTo>
                <a:lnTo>
                  <a:pt x="3121223" y="534215"/>
                </a:lnTo>
                <a:lnTo>
                  <a:pt x="3110281" y="531151"/>
                </a:lnTo>
                <a:lnTo>
                  <a:pt x="3096058" y="526336"/>
                </a:lnTo>
                <a:lnTo>
                  <a:pt x="3080302" y="519990"/>
                </a:lnTo>
                <a:lnTo>
                  <a:pt x="3062796" y="515394"/>
                </a:lnTo>
                <a:lnTo>
                  <a:pt x="3045509" y="509047"/>
                </a:lnTo>
                <a:lnTo>
                  <a:pt x="3026472" y="502700"/>
                </a:lnTo>
                <a:lnTo>
                  <a:pt x="2985551" y="490007"/>
                </a:lnTo>
                <a:lnTo>
                  <a:pt x="2966514" y="483660"/>
                </a:lnTo>
                <a:lnTo>
                  <a:pt x="2945944" y="477314"/>
                </a:lnTo>
                <a:lnTo>
                  <a:pt x="2927125" y="470967"/>
                </a:lnTo>
                <a:lnTo>
                  <a:pt x="2908088" y="464839"/>
                </a:lnTo>
                <a:lnTo>
                  <a:pt x="2892332" y="460024"/>
                </a:lnTo>
                <a:lnTo>
                  <a:pt x="2876577" y="453678"/>
                </a:lnTo>
                <a:lnTo>
                  <a:pt x="2862353" y="448863"/>
                </a:lnTo>
                <a:lnTo>
                  <a:pt x="2849661" y="445799"/>
                </a:lnTo>
                <a:lnTo>
                  <a:pt x="2802395" y="430042"/>
                </a:lnTo>
                <a:lnTo>
                  <a:pt x="2753379" y="415816"/>
                </a:lnTo>
                <a:lnTo>
                  <a:pt x="2706113" y="401591"/>
                </a:lnTo>
                <a:lnTo>
                  <a:pt x="2657096" y="387366"/>
                </a:lnTo>
                <a:lnTo>
                  <a:pt x="2609830" y="373141"/>
                </a:lnTo>
                <a:lnTo>
                  <a:pt x="2462999" y="330465"/>
                </a:lnTo>
                <a:lnTo>
                  <a:pt x="2316168" y="292384"/>
                </a:lnTo>
                <a:lnTo>
                  <a:pt x="2265619" y="279910"/>
                </a:lnTo>
                <a:lnTo>
                  <a:pt x="2115593" y="241830"/>
                </a:lnTo>
                <a:lnTo>
                  <a:pt x="2065067" y="230887"/>
                </a:lnTo>
                <a:lnTo>
                  <a:pt x="2011389" y="218194"/>
                </a:lnTo>
                <a:lnTo>
                  <a:pt x="1959287" y="207033"/>
                </a:lnTo>
                <a:lnTo>
                  <a:pt x="1905609" y="194558"/>
                </a:lnTo>
                <a:lnTo>
                  <a:pt x="1744577" y="161293"/>
                </a:lnTo>
                <a:lnTo>
                  <a:pt x="1689323" y="151882"/>
                </a:lnTo>
                <a:lnTo>
                  <a:pt x="1635646" y="140721"/>
                </a:lnTo>
                <a:lnTo>
                  <a:pt x="1471440" y="112270"/>
                </a:lnTo>
                <a:lnTo>
                  <a:pt x="1416187" y="104391"/>
                </a:lnTo>
                <a:lnTo>
                  <a:pt x="1360934" y="94981"/>
                </a:lnTo>
                <a:lnTo>
                  <a:pt x="1135151" y="63247"/>
                </a:lnTo>
                <a:lnTo>
                  <a:pt x="1075171" y="56901"/>
                </a:lnTo>
                <a:lnTo>
                  <a:pt x="1015169" y="49022"/>
                </a:lnTo>
                <a:lnTo>
                  <a:pt x="956765" y="42675"/>
                </a:lnTo>
                <a:lnTo>
                  <a:pt x="896763" y="38080"/>
                </a:lnTo>
                <a:lnTo>
                  <a:pt x="836762" y="31733"/>
                </a:lnTo>
                <a:lnTo>
                  <a:pt x="655203" y="17508"/>
                </a:lnTo>
                <a:lnTo>
                  <a:pt x="410492" y="4814"/>
                </a:lnTo>
                <a:lnTo>
                  <a:pt x="225760" y="0"/>
                </a:lnTo>
                <a:close/>
              </a:path>
              <a:path w="3121659" h="2613025">
                <a:moveTo>
                  <a:pt x="2493770" y="2239612"/>
                </a:moveTo>
                <a:lnTo>
                  <a:pt x="2317699" y="2239612"/>
                </a:lnTo>
                <a:lnTo>
                  <a:pt x="2360370" y="2241187"/>
                </a:lnTo>
                <a:lnTo>
                  <a:pt x="2489695" y="2250685"/>
                </a:lnTo>
                <a:lnTo>
                  <a:pt x="2493770" y="2239612"/>
                </a:lnTo>
                <a:close/>
              </a:path>
            </a:pathLst>
          </a:custGeom>
          <a:solidFill>
            <a:srgbClr val="EE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6885" y="693457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67" y="0"/>
                </a:lnTo>
              </a:path>
            </a:pathLst>
          </a:custGeom>
          <a:ln w="26868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3708" y="693457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7" y="0"/>
                </a:lnTo>
              </a:path>
            </a:pathLst>
          </a:custGeom>
          <a:ln w="26868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0170" y="618065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90" y="0"/>
                </a:lnTo>
              </a:path>
            </a:pathLst>
          </a:custGeom>
          <a:ln w="26868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2914" y="6048770"/>
            <a:ext cx="2327275" cy="1416050"/>
          </a:xfrm>
          <a:custGeom>
            <a:avLst/>
            <a:gdLst/>
            <a:ahLst/>
            <a:cxnLst/>
            <a:rect l="l" t="t" r="r" b="b"/>
            <a:pathLst>
              <a:path w="2327275" h="1416050">
                <a:moveTo>
                  <a:pt x="2173553" y="1356000"/>
                </a:moveTo>
                <a:lnTo>
                  <a:pt x="1725692" y="1356000"/>
                </a:lnTo>
                <a:lnTo>
                  <a:pt x="1802937" y="1359152"/>
                </a:lnTo>
                <a:lnTo>
                  <a:pt x="1802937" y="1416053"/>
                </a:lnTo>
                <a:lnTo>
                  <a:pt x="2151962" y="1416053"/>
                </a:lnTo>
                <a:lnTo>
                  <a:pt x="2172532" y="1359152"/>
                </a:lnTo>
                <a:lnTo>
                  <a:pt x="2173553" y="1356000"/>
                </a:lnTo>
                <a:close/>
              </a:path>
              <a:path w="2327275" h="1416050">
                <a:moveTo>
                  <a:pt x="1634070" y="169171"/>
                </a:moveTo>
                <a:lnTo>
                  <a:pt x="516272" y="169171"/>
                </a:lnTo>
                <a:lnTo>
                  <a:pt x="519423" y="801257"/>
                </a:lnTo>
                <a:lnTo>
                  <a:pt x="126305" y="801257"/>
                </a:lnTo>
                <a:lnTo>
                  <a:pt x="126305" y="976688"/>
                </a:lnTo>
                <a:lnTo>
                  <a:pt x="0" y="976688"/>
                </a:lnTo>
                <a:lnTo>
                  <a:pt x="146831" y="1392352"/>
                </a:lnTo>
                <a:lnTo>
                  <a:pt x="1484088" y="1392352"/>
                </a:lnTo>
                <a:lnTo>
                  <a:pt x="1484088" y="1359152"/>
                </a:lnTo>
                <a:lnTo>
                  <a:pt x="1507765" y="1356000"/>
                </a:lnTo>
                <a:lnTo>
                  <a:pt x="2173553" y="1356000"/>
                </a:lnTo>
                <a:lnTo>
                  <a:pt x="2174063" y="1354425"/>
                </a:lnTo>
                <a:lnTo>
                  <a:pt x="2327240" y="938761"/>
                </a:lnTo>
                <a:lnTo>
                  <a:pt x="1782368" y="930860"/>
                </a:lnTo>
                <a:lnTo>
                  <a:pt x="1782368" y="894509"/>
                </a:lnTo>
                <a:lnTo>
                  <a:pt x="1785650" y="894509"/>
                </a:lnTo>
                <a:lnTo>
                  <a:pt x="1785650" y="828132"/>
                </a:lnTo>
                <a:lnTo>
                  <a:pt x="1634070" y="828132"/>
                </a:lnTo>
                <a:lnTo>
                  <a:pt x="1634070" y="169171"/>
                </a:lnTo>
                <a:close/>
              </a:path>
              <a:path w="2327275" h="1416050">
                <a:moveTo>
                  <a:pt x="1725692" y="1356000"/>
                </a:moveTo>
                <a:lnTo>
                  <a:pt x="1692475" y="1356000"/>
                </a:lnTo>
                <a:lnTo>
                  <a:pt x="1692475" y="1363901"/>
                </a:lnTo>
                <a:lnTo>
                  <a:pt x="1725692" y="1363901"/>
                </a:lnTo>
                <a:lnTo>
                  <a:pt x="1725692" y="1356000"/>
                </a:lnTo>
                <a:close/>
              </a:path>
              <a:path w="2327275" h="1416050">
                <a:moveTo>
                  <a:pt x="1624595" y="1356000"/>
                </a:moveTo>
                <a:lnTo>
                  <a:pt x="1507765" y="1356000"/>
                </a:lnTo>
                <a:lnTo>
                  <a:pt x="1507765" y="1357576"/>
                </a:lnTo>
                <a:lnTo>
                  <a:pt x="1624595" y="1357576"/>
                </a:lnTo>
                <a:lnTo>
                  <a:pt x="1624595" y="1356000"/>
                </a:lnTo>
                <a:close/>
              </a:path>
              <a:path w="2327275" h="1416050">
                <a:moveTo>
                  <a:pt x="1113050" y="0"/>
                </a:moveTo>
                <a:lnTo>
                  <a:pt x="896764" y="0"/>
                </a:lnTo>
                <a:lnTo>
                  <a:pt x="896764" y="169171"/>
                </a:lnTo>
                <a:lnTo>
                  <a:pt x="1113050" y="169171"/>
                </a:lnTo>
                <a:lnTo>
                  <a:pt x="1113050" y="0"/>
                </a:lnTo>
                <a:close/>
              </a:path>
            </a:pathLst>
          </a:custGeom>
          <a:solidFill>
            <a:srgbClr val="CCC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51711" y="7635516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79925" y="0"/>
                </a:lnTo>
              </a:path>
            </a:pathLst>
          </a:custGeom>
          <a:ln w="37926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8170" y="7535950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321" y="0"/>
                </a:lnTo>
              </a:path>
            </a:pathLst>
          </a:custGeom>
          <a:ln w="34753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3708" y="693457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7" y="0"/>
                </a:lnTo>
              </a:path>
            </a:pathLst>
          </a:custGeom>
          <a:ln w="26868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0170" y="618065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90" y="0"/>
                </a:lnTo>
              </a:path>
            </a:pathLst>
          </a:custGeom>
          <a:ln w="26868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6885" y="693457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67" y="0"/>
                </a:lnTo>
              </a:path>
            </a:pathLst>
          </a:custGeom>
          <a:ln w="26868">
            <a:solidFill>
              <a:srgbClr val="CC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1322" y="7453772"/>
            <a:ext cx="1599565" cy="199390"/>
          </a:xfrm>
          <a:custGeom>
            <a:avLst/>
            <a:gdLst/>
            <a:ahLst/>
            <a:cxnLst/>
            <a:rect l="l" t="t" r="r" b="b"/>
            <a:pathLst>
              <a:path w="1599565" h="199389">
                <a:moveTo>
                  <a:pt x="1144626" y="82178"/>
                </a:moveTo>
                <a:lnTo>
                  <a:pt x="1127273" y="82178"/>
                </a:lnTo>
                <a:lnTo>
                  <a:pt x="1117798" y="83754"/>
                </a:lnTo>
                <a:lnTo>
                  <a:pt x="1081473" y="101152"/>
                </a:lnTo>
                <a:lnTo>
                  <a:pt x="1057796" y="134330"/>
                </a:lnTo>
                <a:lnTo>
                  <a:pt x="1053048" y="161205"/>
                </a:lnTo>
                <a:lnTo>
                  <a:pt x="0" y="161205"/>
                </a:lnTo>
                <a:lnTo>
                  <a:pt x="14201" y="199132"/>
                </a:lnTo>
                <a:lnTo>
                  <a:pt x="1056221" y="199132"/>
                </a:lnTo>
                <a:lnTo>
                  <a:pt x="1056221" y="189656"/>
                </a:lnTo>
                <a:lnTo>
                  <a:pt x="1059372" y="178582"/>
                </a:lnTo>
                <a:lnTo>
                  <a:pt x="1087797" y="142231"/>
                </a:lnTo>
                <a:lnTo>
                  <a:pt x="1128849" y="126430"/>
                </a:lnTo>
                <a:lnTo>
                  <a:pt x="1207254" y="126430"/>
                </a:lnTo>
                <a:lnTo>
                  <a:pt x="1209354" y="124854"/>
                </a:lnTo>
                <a:lnTo>
                  <a:pt x="1259881" y="112204"/>
                </a:lnTo>
                <a:lnTo>
                  <a:pt x="1282575" y="112204"/>
                </a:lnTo>
                <a:lnTo>
                  <a:pt x="1286731" y="101152"/>
                </a:lnTo>
                <a:lnTo>
                  <a:pt x="1288536" y="97979"/>
                </a:lnTo>
                <a:lnTo>
                  <a:pt x="1182526" y="97979"/>
                </a:lnTo>
                <a:lnTo>
                  <a:pt x="1176202" y="93230"/>
                </a:lnTo>
                <a:lnTo>
                  <a:pt x="1168303" y="88503"/>
                </a:lnTo>
                <a:lnTo>
                  <a:pt x="1160425" y="85330"/>
                </a:lnTo>
                <a:lnTo>
                  <a:pt x="1144626" y="82178"/>
                </a:lnTo>
                <a:close/>
              </a:path>
              <a:path w="1599565" h="199389">
                <a:moveTo>
                  <a:pt x="1582226" y="77429"/>
                </a:moveTo>
                <a:lnTo>
                  <a:pt x="1501529" y="77429"/>
                </a:lnTo>
                <a:lnTo>
                  <a:pt x="1520347" y="79027"/>
                </a:lnTo>
                <a:lnTo>
                  <a:pt x="1537853" y="83754"/>
                </a:lnTo>
                <a:lnTo>
                  <a:pt x="1580305" y="115378"/>
                </a:lnTo>
                <a:lnTo>
                  <a:pt x="1597811" y="148556"/>
                </a:lnTo>
                <a:lnTo>
                  <a:pt x="1599343" y="139079"/>
                </a:lnTo>
                <a:lnTo>
                  <a:pt x="1599343" y="129581"/>
                </a:lnTo>
                <a:lnTo>
                  <a:pt x="1597811" y="120105"/>
                </a:lnTo>
                <a:lnTo>
                  <a:pt x="1596061" y="109053"/>
                </a:lnTo>
                <a:lnTo>
                  <a:pt x="1589934" y="90079"/>
                </a:lnTo>
                <a:lnTo>
                  <a:pt x="1582226" y="77429"/>
                </a:lnTo>
                <a:close/>
              </a:path>
              <a:path w="1599565" h="199389">
                <a:moveTo>
                  <a:pt x="1207254" y="126430"/>
                </a:moveTo>
                <a:lnTo>
                  <a:pt x="1146202" y="126430"/>
                </a:lnTo>
                <a:lnTo>
                  <a:pt x="1162001" y="129581"/>
                </a:lnTo>
                <a:lnTo>
                  <a:pt x="1169900" y="132755"/>
                </a:lnTo>
                <a:lnTo>
                  <a:pt x="1185677" y="142231"/>
                </a:lnTo>
                <a:lnTo>
                  <a:pt x="1190404" y="137504"/>
                </a:lnTo>
                <a:lnTo>
                  <a:pt x="1196728" y="132755"/>
                </a:lnTo>
                <a:lnTo>
                  <a:pt x="1203052" y="129581"/>
                </a:lnTo>
                <a:lnTo>
                  <a:pt x="1207254" y="126430"/>
                </a:lnTo>
                <a:close/>
              </a:path>
              <a:path w="1599565" h="199389">
                <a:moveTo>
                  <a:pt x="1282575" y="112204"/>
                </a:moveTo>
                <a:lnTo>
                  <a:pt x="1270931" y="112204"/>
                </a:lnTo>
                <a:lnTo>
                  <a:pt x="1281982" y="113780"/>
                </a:lnTo>
                <a:lnTo>
                  <a:pt x="1282575" y="112204"/>
                </a:lnTo>
                <a:close/>
              </a:path>
              <a:path w="1599565" h="199389">
                <a:moveTo>
                  <a:pt x="1269356" y="67953"/>
                </a:moveTo>
                <a:lnTo>
                  <a:pt x="1258305" y="67953"/>
                </a:lnTo>
                <a:lnTo>
                  <a:pt x="1236204" y="71104"/>
                </a:lnTo>
                <a:lnTo>
                  <a:pt x="1201477" y="85330"/>
                </a:lnTo>
                <a:lnTo>
                  <a:pt x="1195153" y="88503"/>
                </a:lnTo>
                <a:lnTo>
                  <a:pt x="1182526" y="97979"/>
                </a:lnTo>
                <a:lnTo>
                  <a:pt x="1288536" y="97979"/>
                </a:lnTo>
                <a:lnTo>
                  <a:pt x="1293033" y="90079"/>
                </a:lnTo>
                <a:lnTo>
                  <a:pt x="1300932" y="79027"/>
                </a:lnTo>
                <a:lnTo>
                  <a:pt x="1310407" y="69528"/>
                </a:lnTo>
                <a:lnTo>
                  <a:pt x="1280407" y="69528"/>
                </a:lnTo>
                <a:lnTo>
                  <a:pt x="1269356" y="67953"/>
                </a:lnTo>
                <a:close/>
              </a:path>
              <a:path w="1599565" h="199389">
                <a:moveTo>
                  <a:pt x="1547324" y="44251"/>
                </a:moveTo>
                <a:lnTo>
                  <a:pt x="1386186" y="44251"/>
                </a:lnTo>
                <a:lnTo>
                  <a:pt x="1400388" y="47403"/>
                </a:lnTo>
                <a:lnTo>
                  <a:pt x="1414612" y="52152"/>
                </a:lnTo>
                <a:lnTo>
                  <a:pt x="1427238" y="58476"/>
                </a:lnTo>
                <a:lnTo>
                  <a:pt x="1439864" y="66377"/>
                </a:lnTo>
                <a:lnTo>
                  <a:pt x="1458814" y="88503"/>
                </a:lnTo>
                <a:lnTo>
                  <a:pt x="1463541" y="85330"/>
                </a:lnTo>
                <a:lnTo>
                  <a:pt x="1469865" y="82178"/>
                </a:lnTo>
                <a:lnTo>
                  <a:pt x="1482491" y="79027"/>
                </a:lnTo>
                <a:lnTo>
                  <a:pt x="1501529" y="77429"/>
                </a:lnTo>
                <a:lnTo>
                  <a:pt x="1582226" y="77429"/>
                </a:lnTo>
                <a:lnTo>
                  <a:pt x="1580305" y="74278"/>
                </a:lnTo>
                <a:lnTo>
                  <a:pt x="1569364" y="60052"/>
                </a:lnTo>
                <a:lnTo>
                  <a:pt x="1553609" y="47403"/>
                </a:lnTo>
                <a:lnTo>
                  <a:pt x="1547324" y="44251"/>
                </a:lnTo>
                <a:close/>
              </a:path>
              <a:path w="1599565" h="199389">
                <a:moveTo>
                  <a:pt x="1384611" y="0"/>
                </a:moveTo>
                <a:lnTo>
                  <a:pt x="1368812" y="0"/>
                </a:lnTo>
                <a:lnTo>
                  <a:pt x="1354610" y="1575"/>
                </a:lnTo>
                <a:lnTo>
                  <a:pt x="1316709" y="17376"/>
                </a:lnTo>
                <a:lnTo>
                  <a:pt x="1285133" y="56879"/>
                </a:lnTo>
                <a:lnTo>
                  <a:pt x="1280407" y="69528"/>
                </a:lnTo>
                <a:lnTo>
                  <a:pt x="1310407" y="69528"/>
                </a:lnTo>
                <a:lnTo>
                  <a:pt x="1319882" y="61628"/>
                </a:lnTo>
                <a:lnTo>
                  <a:pt x="1330933" y="55303"/>
                </a:lnTo>
                <a:lnTo>
                  <a:pt x="1343559" y="48978"/>
                </a:lnTo>
                <a:lnTo>
                  <a:pt x="1356185" y="45827"/>
                </a:lnTo>
                <a:lnTo>
                  <a:pt x="1371985" y="44251"/>
                </a:lnTo>
                <a:lnTo>
                  <a:pt x="1547324" y="44251"/>
                </a:lnTo>
                <a:lnTo>
                  <a:pt x="1544182" y="42675"/>
                </a:lnTo>
                <a:lnTo>
                  <a:pt x="1455663" y="42675"/>
                </a:lnTo>
                <a:lnTo>
                  <a:pt x="1447763" y="31602"/>
                </a:lnTo>
                <a:lnTo>
                  <a:pt x="1425662" y="12627"/>
                </a:lnTo>
                <a:lnTo>
                  <a:pt x="1413036" y="6324"/>
                </a:lnTo>
                <a:lnTo>
                  <a:pt x="1398812" y="1575"/>
                </a:lnTo>
                <a:lnTo>
                  <a:pt x="1384611" y="0"/>
                </a:lnTo>
                <a:close/>
              </a:path>
              <a:path w="1599565" h="199389">
                <a:moveTo>
                  <a:pt x="1499778" y="31602"/>
                </a:moveTo>
                <a:lnTo>
                  <a:pt x="1480915" y="34753"/>
                </a:lnTo>
                <a:lnTo>
                  <a:pt x="1468289" y="37926"/>
                </a:lnTo>
                <a:lnTo>
                  <a:pt x="1461965" y="41078"/>
                </a:lnTo>
                <a:lnTo>
                  <a:pt x="1455663" y="42675"/>
                </a:lnTo>
                <a:lnTo>
                  <a:pt x="1544182" y="42675"/>
                </a:lnTo>
                <a:lnTo>
                  <a:pt x="1537853" y="39502"/>
                </a:lnTo>
                <a:lnTo>
                  <a:pt x="1518816" y="33177"/>
                </a:lnTo>
                <a:lnTo>
                  <a:pt x="1499778" y="31602"/>
                </a:lnTo>
                <a:close/>
              </a:path>
            </a:pathLst>
          </a:custGeom>
          <a:solidFill>
            <a:srgbClr val="CCC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99778" y="6225820"/>
            <a:ext cx="2703195" cy="1153795"/>
          </a:xfrm>
          <a:custGeom>
            <a:avLst/>
            <a:gdLst/>
            <a:ahLst/>
            <a:cxnLst/>
            <a:rect l="l" t="t" r="r" b="b"/>
            <a:pathLst>
              <a:path w="2703195" h="1153795">
                <a:moveTo>
                  <a:pt x="1782477" y="0"/>
                </a:moveTo>
                <a:lnTo>
                  <a:pt x="723105" y="0"/>
                </a:lnTo>
                <a:lnTo>
                  <a:pt x="723105" y="621033"/>
                </a:lnTo>
                <a:lnTo>
                  <a:pt x="322087" y="621033"/>
                </a:lnTo>
                <a:lnTo>
                  <a:pt x="322087" y="798062"/>
                </a:lnTo>
                <a:lnTo>
                  <a:pt x="0" y="798062"/>
                </a:lnTo>
                <a:lnTo>
                  <a:pt x="0" y="1153673"/>
                </a:lnTo>
                <a:lnTo>
                  <a:pt x="2702984" y="1147348"/>
                </a:lnTo>
                <a:lnTo>
                  <a:pt x="2702984" y="790161"/>
                </a:lnTo>
                <a:lnTo>
                  <a:pt x="2402976" y="790161"/>
                </a:lnTo>
                <a:lnTo>
                  <a:pt x="2402976" y="731684"/>
                </a:lnTo>
                <a:lnTo>
                  <a:pt x="1965546" y="731684"/>
                </a:lnTo>
                <a:lnTo>
                  <a:pt x="1965546" y="643181"/>
                </a:lnTo>
                <a:lnTo>
                  <a:pt x="1782477" y="643181"/>
                </a:lnTo>
                <a:lnTo>
                  <a:pt x="1782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1322" y="7066559"/>
            <a:ext cx="641350" cy="306705"/>
          </a:xfrm>
          <a:custGeom>
            <a:avLst/>
            <a:gdLst/>
            <a:ahLst/>
            <a:cxnLst/>
            <a:rect l="l" t="t" r="r" b="b"/>
            <a:pathLst>
              <a:path w="641350" h="306704">
                <a:moveTo>
                  <a:pt x="0" y="306610"/>
                </a:moveTo>
                <a:lnTo>
                  <a:pt x="641002" y="306610"/>
                </a:lnTo>
                <a:lnTo>
                  <a:pt x="641002" y="0"/>
                </a:lnTo>
                <a:lnTo>
                  <a:pt x="0" y="0"/>
                </a:lnTo>
                <a:lnTo>
                  <a:pt x="0" y="30661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53824" y="6239980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299"/>
                </a:lnTo>
              </a:path>
            </a:pathLst>
          </a:custGeom>
          <a:ln w="56837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48136" y="6271578"/>
            <a:ext cx="995044" cy="0"/>
          </a:xfrm>
          <a:custGeom>
            <a:avLst/>
            <a:gdLst/>
            <a:ahLst/>
            <a:cxnLst/>
            <a:rect l="l" t="t" r="r" b="b"/>
            <a:pathLst>
              <a:path w="995045">
                <a:moveTo>
                  <a:pt x="0" y="0"/>
                </a:moveTo>
                <a:lnTo>
                  <a:pt x="994644" y="0"/>
                </a:lnTo>
              </a:path>
            </a:pathLst>
          </a:custGeom>
          <a:ln w="75862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4001" y="7053113"/>
            <a:ext cx="1891664" cy="0"/>
          </a:xfrm>
          <a:custGeom>
            <a:avLst/>
            <a:gdLst/>
            <a:ahLst/>
            <a:cxnLst/>
            <a:rect l="l" t="t" r="r" b="b"/>
            <a:pathLst>
              <a:path w="1891665">
                <a:moveTo>
                  <a:pt x="0" y="0"/>
                </a:moveTo>
                <a:lnTo>
                  <a:pt x="1891408" y="0"/>
                </a:lnTo>
              </a:path>
            </a:pathLst>
          </a:custGeom>
          <a:ln w="4899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2237" y="7166114"/>
            <a:ext cx="137795" cy="212090"/>
          </a:xfrm>
          <a:custGeom>
            <a:avLst/>
            <a:gdLst/>
            <a:ahLst/>
            <a:cxnLst/>
            <a:rect l="l" t="t" r="r" b="b"/>
            <a:pathLst>
              <a:path w="137795" h="212089">
                <a:moveTo>
                  <a:pt x="137268" y="0"/>
                </a:moveTo>
                <a:lnTo>
                  <a:pt x="0" y="0"/>
                </a:lnTo>
                <a:lnTo>
                  <a:pt x="0" y="211782"/>
                </a:lnTo>
                <a:lnTo>
                  <a:pt x="137268" y="75875"/>
                </a:lnTo>
                <a:lnTo>
                  <a:pt x="137268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7510" y="7034937"/>
            <a:ext cx="794385" cy="86995"/>
          </a:xfrm>
          <a:custGeom>
            <a:avLst/>
            <a:gdLst/>
            <a:ahLst/>
            <a:cxnLst/>
            <a:rect l="l" t="t" r="r" b="b"/>
            <a:pathLst>
              <a:path w="794384" h="86995">
                <a:moveTo>
                  <a:pt x="0" y="86925"/>
                </a:moveTo>
                <a:lnTo>
                  <a:pt x="794135" y="86925"/>
                </a:lnTo>
                <a:lnTo>
                  <a:pt x="794135" y="0"/>
                </a:lnTo>
                <a:lnTo>
                  <a:pt x="0" y="0"/>
                </a:lnTo>
                <a:lnTo>
                  <a:pt x="0" y="86925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2373" y="7199314"/>
            <a:ext cx="581025" cy="173990"/>
          </a:xfrm>
          <a:custGeom>
            <a:avLst/>
            <a:gdLst/>
            <a:ahLst/>
            <a:cxnLst/>
            <a:rect l="l" t="t" r="r" b="b"/>
            <a:pathLst>
              <a:path w="581025" h="173989">
                <a:moveTo>
                  <a:pt x="581000" y="0"/>
                </a:moveTo>
                <a:lnTo>
                  <a:pt x="0" y="0"/>
                </a:lnTo>
                <a:lnTo>
                  <a:pt x="0" y="173855"/>
                </a:lnTo>
                <a:lnTo>
                  <a:pt x="483120" y="173855"/>
                </a:lnTo>
                <a:lnTo>
                  <a:pt x="581000" y="0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3305" y="6929843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236" y="0"/>
                </a:lnTo>
              </a:path>
            </a:pathLst>
          </a:custGeom>
          <a:ln w="42673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8116" y="642488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92847" y="642488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6002" y="642488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9135" y="6424881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0" y="82185"/>
                </a:moveTo>
                <a:lnTo>
                  <a:pt x="80518" y="82185"/>
                </a:lnTo>
                <a:lnTo>
                  <a:pt x="8051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50693" y="642488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05424" y="642488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38116" y="62937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92847" y="62937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46002" y="62937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99135" y="6293701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0" y="82185"/>
                </a:moveTo>
                <a:lnTo>
                  <a:pt x="80518" y="82185"/>
                </a:lnTo>
                <a:lnTo>
                  <a:pt x="8051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50693" y="62937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05424" y="629370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38116" y="65623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2847" y="65623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46002" y="65623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9135" y="6562385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0" y="82185"/>
                </a:moveTo>
                <a:lnTo>
                  <a:pt x="80518" y="82185"/>
                </a:lnTo>
                <a:lnTo>
                  <a:pt x="8051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50693" y="65623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05424" y="656238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38116" y="669988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92847" y="669988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46002" y="669988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99135" y="6699889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0" y="82185"/>
                </a:moveTo>
                <a:lnTo>
                  <a:pt x="80518" y="82185"/>
                </a:lnTo>
                <a:lnTo>
                  <a:pt x="8051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50693" y="669988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05424" y="669988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50693" y="683737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5424" y="683737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185"/>
                </a:moveTo>
                <a:lnTo>
                  <a:pt x="82098" y="82185"/>
                </a:lnTo>
                <a:lnTo>
                  <a:pt x="82098" y="0"/>
                </a:lnTo>
                <a:lnTo>
                  <a:pt x="0" y="0"/>
                </a:lnTo>
                <a:lnTo>
                  <a:pt x="0" y="8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43422" y="692746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035" y="0"/>
                </a:lnTo>
              </a:path>
            </a:pathLst>
          </a:custGeom>
          <a:ln w="37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37085" y="6927465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459" y="0"/>
                </a:lnTo>
              </a:path>
            </a:pathLst>
          </a:custGeom>
          <a:ln w="37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30747" y="6927465"/>
            <a:ext cx="249554" cy="0"/>
          </a:xfrm>
          <a:custGeom>
            <a:avLst/>
            <a:gdLst/>
            <a:ahLst/>
            <a:cxnLst/>
            <a:rect l="l" t="t" r="r" b="b"/>
            <a:pathLst>
              <a:path w="249554">
                <a:moveTo>
                  <a:pt x="0" y="0"/>
                </a:moveTo>
                <a:lnTo>
                  <a:pt x="249459" y="0"/>
                </a:lnTo>
              </a:path>
            </a:pathLst>
          </a:custGeom>
          <a:ln w="37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20367" y="72103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67"/>
                </a:lnTo>
              </a:path>
            </a:pathLst>
          </a:custGeom>
          <a:ln w="5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22996" y="72103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67"/>
                </a:lnTo>
              </a:path>
            </a:pathLst>
          </a:custGeom>
          <a:ln w="5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93829" y="7177181"/>
            <a:ext cx="116839" cy="199390"/>
          </a:xfrm>
          <a:custGeom>
            <a:avLst/>
            <a:gdLst/>
            <a:ahLst/>
            <a:cxnLst/>
            <a:rect l="l" t="t" r="r" b="b"/>
            <a:pathLst>
              <a:path w="116840" h="199389">
                <a:moveTo>
                  <a:pt x="0" y="199139"/>
                </a:moveTo>
                <a:lnTo>
                  <a:pt x="116832" y="199139"/>
                </a:lnTo>
                <a:lnTo>
                  <a:pt x="116832" y="0"/>
                </a:lnTo>
                <a:lnTo>
                  <a:pt x="0" y="0"/>
                </a:lnTo>
                <a:lnTo>
                  <a:pt x="0" y="199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59269" y="6995432"/>
            <a:ext cx="2947670" cy="400050"/>
          </a:xfrm>
          <a:custGeom>
            <a:avLst/>
            <a:gdLst/>
            <a:ahLst/>
            <a:cxnLst/>
            <a:rect l="l" t="t" r="r" b="b"/>
            <a:pathLst>
              <a:path w="2947670" h="400050">
                <a:moveTo>
                  <a:pt x="1754054" y="49000"/>
                </a:moveTo>
                <a:lnTo>
                  <a:pt x="1736679" y="49000"/>
                </a:lnTo>
                <a:lnTo>
                  <a:pt x="1736679" y="399862"/>
                </a:lnTo>
                <a:lnTo>
                  <a:pt x="1754054" y="399862"/>
                </a:lnTo>
                <a:lnTo>
                  <a:pt x="1754054" y="49000"/>
                </a:lnTo>
                <a:close/>
              </a:path>
              <a:path w="2947670" h="400050">
                <a:moveTo>
                  <a:pt x="2857717" y="49000"/>
                </a:moveTo>
                <a:lnTo>
                  <a:pt x="2825987" y="49000"/>
                </a:lnTo>
                <a:lnTo>
                  <a:pt x="2825987" y="395113"/>
                </a:lnTo>
                <a:lnTo>
                  <a:pt x="2857717" y="395113"/>
                </a:lnTo>
                <a:lnTo>
                  <a:pt x="2857717" y="49000"/>
                </a:lnTo>
                <a:close/>
              </a:path>
              <a:path w="2947670" h="400050">
                <a:moveTo>
                  <a:pt x="2564054" y="49000"/>
                </a:moveTo>
                <a:lnTo>
                  <a:pt x="2530793" y="49000"/>
                </a:lnTo>
                <a:lnTo>
                  <a:pt x="2530793" y="391962"/>
                </a:lnTo>
                <a:lnTo>
                  <a:pt x="2564054" y="391962"/>
                </a:lnTo>
                <a:lnTo>
                  <a:pt x="2564054" y="49000"/>
                </a:lnTo>
                <a:close/>
              </a:path>
              <a:path w="2947670" h="400050">
                <a:moveTo>
                  <a:pt x="149984" y="49000"/>
                </a:moveTo>
                <a:lnTo>
                  <a:pt x="116832" y="49000"/>
                </a:lnTo>
                <a:lnTo>
                  <a:pt x="116832" y="388788"/>
                </a:lnTo>
                <a:lnTo>
                  <a:pt x="149984" y="388788"/>
                </a:lnTo>
                <a:lnTo>
                  <a:pt x="149984" y="49000"/>
                </a:lnTo>
                <a:close/>
              </a:path>
              <a:path w="2947670" h="400050">
                <a:moveTo>
                  <a:pt x="601528" y="49000"/>
                </a:moveTo>
                <a:lnTo>
                  <a:pt x="568376" y="49000"/>
                </a:lnTo>
                <a:lnTo>
                  <a:pt x="568376" y="388788"/>
                </a:lnTo>
                <a:lnTo>
                  <a:pt x="601528" y="388788"/>
                </a:lnTo>
                <a:lnTo>
                  <a:pt x="601528" y="186482"/>
                </a:lnTo>
                <a:lnTo>
                  <a:pt x="1226731" y="186482"/>
                </a:lnTo>
                <a:lnTo>
                  <a:pt x="1226731" y="184907"/>
                </a:lnTo>
                <a:lnTo>
                  <a:pt x="1229882" y="184907"/>
                </a:lnTo>
                <a:lnTo>
                  <a:pt x="1226731" y="181755"/>
                </a:lnTo>
                <a:lnTo>
                  <a:pt x="1226731" y="175430"/>
                </a:lnTo>
                <a:lnTo>
                  <a:pt x="1217256" y="175430"/>
                </a:lnTo>
                <a:lnTo>
                  <a:pt x="1149377" y="126430"/>
                </a:lnTo>
                <a:lnTo>
                  <a:pt x="601528" y="126430"/>
                </a:lnTo>
                <a:lnTo>
                  <a:pt x="601528" y="49000"/>
                </a:lnTo>
                <a:close/>
              </a:path>
              <a:path w="2947670" h="400050">
                <a:moveTo>
                  <a:pt x="2052443" y="49000"/>
                </a:moveTo>
                <a:lnTo>
                  <a:pt x="2019291" y="49000"/>
                </a:lnTo>
                <a:lnTo>
                  <a:pt x="2019291" y="388788"/>
                </a:lnTo>
                <a:lnTo>
                  <a:pt x="2052443" y="388788"/>
                </a:lnTo>
                <a:lnTo>
                  <a:pt x="2052443" y="188080"/>
                </a:lnTo>
                <a:lnTo>
                  <a:pt x="2248291" y="188080"/>
                </a:lnTo>
                <a:lnTo>
                  <a:pt x="2248291" y="162781"/>
                </a:lnTo>
                <a:lnTo>
                  <a:pt x="2207152" y="162781"/>
                </a:lnTo>
                <a:lnTo>
                  <a:pt x="2137784" y="93252"/>
                </a:lnTo>
                <a:lnTo>
                  <a:pt x="2052443" y="93252"/>
                </a:lnTo>
                <a:lnTo>
                  <a:pt x="2052443" y="49000"/>
                </a:lnTo>
                <a:close/>
              </a:path>
              <a:path w="2947670" h="400050">
                <a:moveTo>
                  <a:pt x="2443920" y="49000"/>
                </a:moveTo>
                <a:lnTo>
                  <a:pt x="2410877" y="49000"/>
                </a:lnTo>
                <a:lnTo>
                  <a:pt x="2410877" y="388788"/>
                </a:lnTo>
                <a:lnTo>
                  <a:pt x="2443920" y="388788"/>
                </a:lnTo>
                <a:lnTo>
                  <a:pt x="2443920" y="49000"/>
                </a:lnTo>
                <a:close/>
              </a:path>
              <a:path w="2947670" h="400050">
                <a:moveTo>
                  <a:pt x="2200806" y="188080"/>
                </a:moveTo>
                <a:lnTo>
                  <a:pt x="2170827" y="188080"/>
                </a:lnTo>
                <a:lnTo>
                  <a:pt x="2170827" y="380888"/>
                </a:lnTo>
                <a:lnTo>
                  <a:pt x="2200806" y="380888"/>
                </a:lnTo>
                <a:lnTo>
                  <a:pt x="2200806" y="188080"/>
                </a:lnTo>
                <a:close/>
              </a:path>
              <a:path w="2947670" h="400050">
                <a:moveTo>
                  <a:pt x="2947653" y="0"/>
                </a:moveTo>
                <a:lnTo>
                  <a:pt x="0" y="0"/>
                </a:lnTo>
                <a:lnTo>
                  <a:pt x="41049" y="49000"/>
                </a:lnTo>
                <a:lnTo>
                  <a:pt x="2908046" y="49000"/>
                </a:lnTo>
                <a:lnTo>
                  <a:pt x="2947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17684" y="7394496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468" y="0"/>
                </a:lnTo>
              </a:path>
            </a:pathLst>
          </a:custGeom>
          <a:ln w="33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81336" y="7204041"/>
            <a:ext cx="180340" cy="173990"/>
          </a:xfrm>
          <a:custGeom>
            <a:avLst/>
            <a:gdLst/>
            <a:ahLst/>
            <a:cxnLst/>
            <a:rect l="l" t="t" r="r" b="b"/>
            <a:pathLst>
              <a:path w="180339" h="173989">
                <a:moveTo>
                  <a:pt x="179983" y="0"/>
                </a:moveTo>
                <a:lnTo>
                  <a:pt x="0" y="0"/>
                </a:lnTo>
                <a:lnTo>
                  <a:pt x="0" y="173855"/>
                </a:lnTo>
                <a:lnTo>
                  <a:pt x="179983" y="173855"/>
                </a:lnTo>
                <a:lnTo>
                  <a:pt x="179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43144" y="7205638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57"/>
                </a:lnTo>
              </a:path>
            </a:pathLst>
          </a:custGeom>
          <a:ln w="36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84704" y="7205638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57"/>
                </a:lnTo>
              </a:path>
            </a:pathLst>
          </a:custGeom>
          <a:ln w="36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25476" y="7202465"/>
            <a:ext cx="116839" cy="175895"/>
          </a:xfrm>
          <a:custGeom>
            <a:avLst/>
            <a:gdLst/>
            <a:ahLst/>
            <a:cxnLst/>
            <a:rect l="l" t="t" r="r" b="b"/>
            <a:pathLst>
              <a:path w="116840" h="175895">
                <a:moveTo>
                  <a:pt x="116830" y="0"/>
                </a:moveTo>
                <a:lnTo>
                  <a:pt x="0" y="0"/>
                </a:lnTo>
                <a:lnTo>
                  <a:pt x="0" y="175430"/>
                </a:lnTo>
                <a:lnTo>
                  <a:pt x="116830" y="175430"/>
                </a:lnTo>
                <a:lnTo>
                  <a:pt x="11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78609" y="7202465"/>
            <a:ext cx="115570" cy="175895"/>
          </a:xfrm>
          <a:custGeom>
            <a:avLst/>
            <a:gdLst/>
            <a:ahLst/>
            <a:cxnLst/>
            <a:rect l="l" t="t" r="r" b="b"/>
            <a:pathLst>
              <a:path w="115570" h="175895">
                <a:moveTo>
                  <a:pt x="115254" y="0"/>
                </a:moveTo>
                <a:lnTo>
                  <a:pt x="0" y="0"/>
                </a:lnTo>
                <a:lnTo>
                  <a:pt x="0" y="175430"/>
                </a:lnTo>
                <a:lnTo>
                  <a:pt x="115254" y="175430"/>
                </a:lnTo>
                <a:lnTo>
                  <a:pt x="115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31764" y="7202465"/>
            <a:ext cx="116839" cy="175895"/>
          </a:xfrm>
          <a:custGeom>
            <a:avLst/>
            <a:gdLst/>
            <a:ahLst/>
            <a:cxnLst/>
            <a:rect l="l" t="t" r="r" b="b"/>
            <a:pathLst>
              <a:path w="116840" h="175895">
                <a:moveTo>
                  <a:pt x="116830" y="0"/>
                </a:moveTo>
                <a:lnTo>
                  <a:pt x="0" y="0"/>
                </a:lnTo>
                <a:lnTo>
                  <a:pt x="0" y="175430"/>
                </a:lnTo>
                <a:lnTo>
                  <a:pt x="116830" y="175430"/>
                </a:lnTo>
                <a:lnTo>
                  <a:pt x="116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12390" y="6020319"/>
            <a:ext cx="2216785" cy="975360"/>
          </a:xfrm>
          <a:custGeom>
            <a:avLst/>
            <a:gdLst/>
            <a:ahLst/>
            <a:cxnLst/>
            <a:rect l="l" t="t" r="r" b="b"/>
            <a:pathLst>
              <a:path w="2216784" h="975360">
                <a:moveTo>
                  <a:pt x="1065696" y="799681"/>
                </a:moveTo>
                <a:lnTo>
                  <a:pt x="0" y="799681"/>
                </a:lnTo>
                <a:lnTo>
                  <a:pt x="0" y="975112"/>
                </a:lnTo>
                <a:lnTo>
                  <a:pt x="44202" y="975112"/>
                </a:lnTo>
                <a:lnTo>
                  <a:pt x="44202" y="843933"/>
                </a:lnTo>
                <a:lnTo>
                  <a:pt x="1065696" y="843933"/>
                </a:lnTo>
                <a:lnTo>
                  <a:pt x="1065696" y="799681"/>
                </a:lnTo>
                <a:close/>
              </a:path>
              <a:path w="2216784" h="975360">
                <a:moveTo>
                  <a:pt x="1065696" y="843933"/>
                </a:moveTo>
                <a:lnTo>
                  <a:pt x="1040422" y="843933"/>
                </a:lnTo>
                <a:lnTo>
                  <a:pt x="1040422" y="952986"/>
                </a:lnTo>
                <a:lnTo>
                  <a:pt x="2216625" y="938761"/>
                </a:lnTo>
                <a:lnTo>
                  <a:pt x="1065696" y="921362"/>
                </a:lnTo>
                <a:lnTo>
                  <a:pt x="1065696" y="843933"/>
                </a:lnTo>
                <a:close/>
              </a:path>
              <a:path w="2216784" h="975360">
                <a:moveTo>
                  <a:pt x="1507743" y="227539"/>
                </a:moveTo>
                <a:lnTo>
                  <a:pt x="1449339" y="227539"/>
                </a:lnTo>
                <a:lnTo>
                  <a:pt x="1449339" y="892934"/>
                </a:lnTo>
                <a:lnTo>
                  <a:pt x="1659279" y="892934"/>
                </a:lnTo>
                <a:lnTo>
                  <a:pt x="1659279" y="826534"/>
                </a:lnTo>
                <a:lnTo>
                  <a:pt x="1507743" y="826534"/>
                </a:lnTo>
                <a:lnTo>
                  <a:pt x="1507743" y="227539"/>
                </a:lnTo>
                <a:close/>
              </a:path>
              <a:path w="2216784" h="975360">
                <a:moveTo>
                  <a:pt x="1507743" y="169171"/>
                </a:moveTo>
                <a:lnTo>
                  <a:pt x="389966" y="169171"/>
                </a:lnTo>
                <a:lnTo>
                  <a:pt x="393117" y="799681"/>
                </a:lnTo>
                <a:lnTo>
                  <a:pt x="451522" y="799681"/>
                </a:lnTo>
                <a:lnTo>
                  <a:pt x="451522" y="227539"/>
                </a:lnTo>
                <a:lnTo>
                  <a:pt x="1507743" y="227539"/>
                </a:lnTo>
                <a:lnTo>
                  <a:pt x="1507743" y="169171"/>
                </a:lnTo>
                <a:close/>
              </a:path>
              <a:path w="2216784" h="975360">
                <a:moveTo>
                  <a:pt x="988320" y="0"/>
                </a:moveTo>
                <a:lnTo>
                  <a:pt x="770458" y="0"/>
                </a:lnTo>
                <a:lnTo>
                  <a:pt x="770458" y="169171"/>
                </a:lnTo>
                <a:lnTo>
                  <a:pt x="988320" y="169171"/>
                </a:lnTo>
                <a:lnTo>
                  <a:pt x="988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94882" y="7605490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703" y="0"/>
                </a:lnTo>
              </a:path>
            </a:pathLst>
          </a:custGeom>
          <a:ln w="379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31863" y="7507499"/>
            <a:ext cx="1148080" cy="0"/>
          </a:xfrm>
          <a:custGeom>
            <a:avLst/>
            <a:gdLst/>
            <a:ahLst/>
            <a:cxnLst/>
            <a:rect l="l" t="t" r="r" b="b"/>
            <a:pathLst>
              <a:path w="1148079">
                <a:moveTo>
                  <a:pt x="0" y="0"/>
                </a:moveTo>
                <a:lnTo>
                  <a:pt x="1147799" y="0"/>
                </a:lnTo>
              </a:path>
            </a:pathLst>
          </a:custGeom>
          <a:ln w="379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4951" y="6062995"/>
            <a:ext cx="113657" cy="140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27033" y="690533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90" y="0"/>
                </a:lnTo>
              </a:path>
            </a:pathLst>
          </a:custGeom>
          <a:ln w="28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93320" y="6151412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7" y="0"/>
                </a:lnTo>
              </a:path>
            </a:pathLst>
          </a:custGeom>
          <a:ln w="28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80209" y="6905332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67" y="0"/>
                </a:lnTo>
              </a:path>
            </a:pathLst>
          </a:custGeom>
          <a:ln w="28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26084" y="7603912"/>
            <a:ext cx="1324610" cy="0"/>
          </a:xfrm>
          <a:custGeom>
            <a:avLst/>
            <a:gdLst/>
            <a:ahLst/>
            <a:cxnLst/>
            <a:rect l="l" t="t" r="r" b="b"/>
            <a:pathLst>
              <a:path w="1324609">
                <a:moveTo>
                  <a:pt x="0" y="0"/>
                </a:moveTo>
                <a:lnTo>
                  <a:pt x="1324609" y="0"/>
                </a:lnTo>
              </a:path>
            </a:pathLst>
          </a:custGeom>
          <a:ln w="37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75981" y="7089477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543" y="0"/>
                </a:lnTo>
              </a:path>
            </a:pathLst>
          </a:custGeom>
          <a:ln w="110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89176" y="7406349"/>
            <a:ext cx="772160" cy="0"/>
          </a:xfrm>
          <a:custGeom>
            <a:avLst/>
            <a:gdLst/>
            <a:ahLst/>
            <a:cxnLst/>
            <a:rect l="l" t="t" r="r" b="b"/>
            <a:pathLst>
              <a:path w="772159">
                <a:moveTo>
                  <a:pt x="0" y="0"/>
                </a:moveTo>
                <a:lnTo>
                  <a:pt x="772034" y="0"/>
                </a:lnTo>
              </a:path>
            </a:pathLst>
          </a:custGeom>
          <a:ln w="56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45967" y="7423745"/>
            <a:ext cx="548005" cy="191770"/>
          </a:xfrm>
          <a:custGeom>
            <a:avLst/>
            <a:gdLst/>
            <a:ahLst/>
            <a:cxnLst/>
            <a:rect l="l" t="t" r="r" b="b"/>
            <a:pathLst>
              <a:path w="548004" h="191770">
                <a:moveTo>
                  <a:pt x="93153" y="82178"/>
                </a:moveTo>
                <a:lnTo>
                  <a:pt x="75778" y="82178"/>
                </a:lnTo>
                <a:lnTo>
                  <a:pt x="66303" y="83754"/>
                </a:lnTo>
                <a:lnTo>
                  <a:pt x="23676" y="107455"/>
                </a:lnTo>
                <a:lnTo>
                  <a:pt x="1575" y="150131"/>
                </a:lnTo>
                <a:lnTo>
                  <a:pt x="0" y="165932"/>
                </a:lnTo>
                <a:lnTo>
                  <a:pt x="1575" y="183331"/>
                </a:lnTo>
                <a:lnTo>
                  <a:pt x="3151" y="184907"/>
                </a:lnTo>
                <a:lnTo>
                  <a:pt x="3151" y="186482"/>
                </a:lnTo>
                <a:lnTo>
                  <a:pt x="4726" y="189656"/>
                </a:lnTo>
                <a:lnTo>
                  <a:pt x="4726" y="191232"/>
                </a:lnTo>
                <a:lnTo>
                  <a:pt x="7899" y="180158"/>
                </a:lnTo>
                <a:lnTo>
                  <a:pt x="36302" y="143807"/>
                </a:lnTo>
                <a:lnTo>
                  <a:pt x="77354" y="126430"/>
                </a:lnTo>
                <a:lnTo>
                  <a:pt x="157881" y="126430"/>
                </a:lnTo>
                <a:lnTo>
                  <a:pt x="164183" y="123256"/>
                </a:lnTo>
                <a:lnTo>
                  <a:pt x="172083" y="120105"/>
                </a:lnTo>
                <a:lnTo>
                  <a:pt x="178407" y="116953"/>
                </a:lnTo>
                <a:lnTo>
                  <a:pt x="186307" y="115356"/>
                </a:lnTo>
                <a:lnTo>
                  <a:pt x="208408" y="112204"/>
                </a:lnTo>
                <a:lnTo>
                  <a:pt x="231689" y="112204"/>
                </a:lnTo>
                <a:lnTo>
                  <a:pt x="235236" y="102728"/>
                </a:lnTo>
                <a:lnTo>
                  <a:pt x="237946" y="97979"/>
                </a:lnTo>
                <a:lnTo>
                  <a:pt x="131032" y="97979"/>
                </a:lnTo>
                <a:lnTo>
                  <a:pt x="124729" y="93230"/>
                </a:lnTo>
                <a:lnTo>
                  <a:pt x="101053" y="83754"/>
                </a:lnTo>
                <a:lnTo>
                  <a:pt x="93153" y="82178"/>
                </a:lnTo>
                <a:close/>
              </a:path>
              <a:path w="548004" h="191770">
                <a:moveTo>
                  <a:pt x="530692" y="77429"/>
                </a:moveTo>
                <a:lnTo>
                  <a:pt x="449968" y="77429"/>
                </a:lnTo>
                <a:lnTo>
                  <a:pt x="468896" y="79005"/>
                </a:lnTo>
                <a:lnTo>
                  <a:pt x="486271" y="83754"/>
                </a:lnTo>
                <a:lnTo>
                  <a:pt x="528986" y="115356"/>
                </a:lnTo>
                <a:lnTo>
                  <a:pt x="546273" y="150131"/>
                </a:lnTo>
                <a:lnTo>
                  <a:pt x="547804" y="140655"/>
                </a:lnTo>
                <a:lnTo>
                  <a:pt x="547804" y="129581"/>
                </a:lnTo>
                <a:lnTo>
                  <a:pt x="544741" y="110629"/>
                </a:lnTo>
                <a:lnTo>
                  <a:pt x="538395" y="91654"/>
                </a:lnTo>
                <a:lnTo>
                  <a:pt x="530692" y="77429"/>
                </a:lnTo>
                <a:close/>
              </a:path>
              <a:path w="548004" h="191770">
                <a:moveTo>
                  <a:pt x="157881" y="126430"/>
                </a:moveTo>
                <a:lnTo>
                  <a:pt x="94729" y="126430"/>
                </a:lnTo>
                <a:lnTo>
                  <a:pt x="102628" y="128005"/>
                </a:lnTo>
                <a:lnTo>
                  <a:pt x="126305" y="137482"/>
                </a:lnTo>
                <a:lnTo>
                  <a:pt x="134204" y="142231"/>
                </a:lnTo>
                <a:lnTo>
                  <a:pt x="138931" y="137482"/>
                </a:lnTo>
                <a:lnTo>
                  <a:pt x="145255" y="132755"/>
                </a:lnTo>
                <a:lnTo>
                  <a:pt x="157881" y="126430"/>
                </a:lnTo>
                <a:close/>
              </a:path>
              <a:path w="548004" h="191770">
                <a:moveTo>
                  <a:pt x="231689" y="112204"/>
                </a:moveTo>
                <a:lnTo>
                  <a:pt x="208408" y="112204"/>
                </a:lnTo>
                <a:lnTo>
                  <a:pt x="230509" y="115356"/>
                </a:lnTo>
                <a:lnTo>
                  <a:pt x="231689" y="112204"/>
                </a:lnTo>
                <a:close/>
              </a:path>
              <a:path w="548004" h="191770">
                <a:moveTo>
                  <a:pt x="206832" y="67953"/>
                </a:moveTo>
                <a:lnTo>
                  <a:pt x="168932" y="75853"/>
                </a:lnTo>
                <a:lnTo>
                  <a:pt x="162608" y="79005"/>
                </a:lnTo>
                <a:lnTo>
                  <a:pt x="154730" y="82178"/>
                </a:lnTo>
                <a:lnTo>
                  <a:pt x="142082" y="88503"/>
                </a:lnTo>
                <a:lnTo>
                  <a:pt x="137356" y="93230"/>
                </a:lnTo>
                <a:lnTo>
                  <a:pt x="131032" y="97979"/>
                </a:lnTo>
                <a:lnTo>
                  <a:pt x="237946" y="97979"/>
                </a:lnTo>
                <a:lnTo>
                  <a:pt x="247862" y="80602"/>
                </a:lnTo>
                <a:lnTo>
                  <a:pt x="257337" y="71104"/>
                </a:lnTo>
                <a:lnTo>
                  <a:pt x="228934" y="71104"/>
                </a:lnTo>
                <a:lnTo>
                  <a:pt x="206832" y="67953"/>
                </a:lnTo>
                <a:close/>
              </a:path>
              <a:path w="548004" h="191770">
                <a:moveTo>
                  <a:pt x="448371" y="33177"/>
                </a:moveTo>
                <a:lnTo>
                  <a:pt x="429442" y="34753"/>
                </a:lnTo>
                <a:lnTo>
                  <a:pt x="416794" y="37926"/>
                </a:lnTo>
                <a:lnTo>
                  <a:pt x="404168" y="44251"/>
                </a:lnTo>
                <a:lnTo>
                  <a:pt x="334713" y="44251"/>
                </a:lnTo>
                <a:lnTo>
                  <a:pt x="375765" y="58476"/>
                </a:lnTo>
                <a:lnTo>
                  <a:pt x="405744" y="88503"/>
                </a:lnTo>
                <a:lnTo>
                  <a:pt x="412068" y="85330"/>
                </a:lnTo>
                <a:lnTo>
                  <a:pt x="418392" y="83754"/>
                </a:lnTo>
                <a:lnTo>
                  <a:pt x="424694" y="80602"/>
                </a:lnTo>
                <a:lnTo>
                  <a:pt x="431018" y="79005"/>
                </a:lnTo>
                <a:lnTo>
                  <a:pt x="449968" y="77429"/>
                </a:lnTo>
                <a:lnTo>
                  <a:pt x="530692" y="77429"/>
                </a:lnTo>
                <a:lnTo>
                  <a:pt x="528986" y="74278"/>
                </a:lnTo>
                <a:lnTo>
                  <a:pt x="517825" y="60052"/>
                </a:lnTo>
                <a:lnTo>
                  <a:pt x="502070" y="48978"/>
                </a:lnTo>
                <a:lnTo>
                  <a:pt x="486271" y="39502"/>
                </a:lnTo>
                <a:lnTo>
                  <a:pt x="467321" y="34753"/>
                </a:lnTo>
                <a:lnTo>
                  <a:pt x="448371" y="33177"/>
                </a:lnTo>
                <a:close/>
              </a:path>
              <a:path w="548004" h="191770">
                <a:moveTo>
                  <a:pt x="331540" y="0"/>
                </a:moveTo>
                <a:lnTo>
                  <a:pt x="317339" y="0"/>
                </a:lnTo>
                <a:lnTo>
                  <a:pt x="301539" y="1575"/>
                </a:lnTo>
                <a:lnTo>
                  <a:pt x="265237" y="18952"/>
                </a:lnTo>
                <a:lnTo>
                  <a:pt x="238409" y="47403"/>
                </a:lnTo>
                <a:lnTo>
                  <a:pt x="228934" y="71104"/>
                </a:lnTo>
                <a:lnTo>
                  <a:pt x="257337" y="71104"/>
                </a:lnTo>
                <a:lnTo>
                  <a:pt x="279438" y="55303"/>
                </a:lnTo>
                <a:lnTo>
                  <a:pt x="292086" y="48978"/>
                </a:lnTo>
                <a:lnTo>
                  <a:pt x="304712" y="45827"/>
                </a:lnTo>
                <a:lnTo>
                  <a:pt x="318914" y="44251"/>
                </a:lnTo>
                <a:lnTo>
                  <a:pt x="404168" y="44251"/>
                </a:lnTo>
                <a:lnTo>
                  <a:pt x="385218" y="22125"/>
                </a:lnTo>
                <a:lnTo>
                  <a:pt x="372592" y="14225"/>
                </a:lnTo>
                <a:lnTo>
                  <a:pt x="359966" y="7900"/>
                </a:lnTo>
                <a:lnTo>
                  <a:pt x="345764" y="3151"/>
                </a:lnTo>
                <a:lnTo>
                  <a:pt x="331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94868" y="7275169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0" y="28448"/>
                </a:moveTo>
                <a:lnTo>
                  <a:pt x="26838" y="28448"/>
                </a:lnTo>
                <a:lnTo>
                  <a:pt x="26838" y="0"/>
                </a:lnTo>
                <a:lnTo>
                  <a:pt x="0" y="0"/>
                </a:lnTo>
                <a:lnTo>
                  <a:pt x="0" y="28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37539" y="727516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28448"/>
                </a:moveTo>
                <a:lnTo>
                  <a:pt x="28418" y="28448"/>
                </a:lnTo>
                <a:lnTo>
                  <a:pt x="28418" y="0"/>
                </a:lnTo>
                <a:lnTo>
                  <a:pt x="0" y="0"/>
                </a:lnTo>
                <a:lnTo>
                  <a:pt x="0" y="28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81741" y="727516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28448"/>
                </a:moveTo>
                <a:lnTo>
                  <a:pt x="28418" y="28448"/>
                </a:lnTo>
                <a:lnTo>
                  <a:pt x="28418" y="0"/>
                </a:lnTo>
                <a:lnTo>
                  <a:pt x="0" y="0"/>
                </a:lnTo>
                <a:lnTo>
                  <a:pt x="0" y="28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16087" y="722617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2"/>
                </a:lnTo>
              </a:path>
            </a:pathLst>
          </a:custGeom>
          <a:ln w="221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16040" y="2022347"/>
            <a:ext cx="1030223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293747"/>
            <a:ext cx="63360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Druhy </a:t>
            </a:r>
            <a:r>
              <a:rPr sz="3900" dirty="0">
                <a:solidFill>
                  <a:srgbClr val="04607A"/>
                </a:solidFill>
              </a:rPr>
              <a:t>zdravotní péče v</a:t>
            </a:r>
            <a:r>
              <a:rPr sz="3900" spc="-55" dirty="0">
                <a:solidFill>
                  <a:srgbClr val="04607A"/>
                </a:solidFill>
              </a:rPr>
              <a:t> </a:t>
            </a:r>
            <a:r>
              <a:rPr sz="3900" dirty="0">
                <a:solidFill>
                  <a:srgbClr val="04607A"/>
                </a:solidFill>
              </a:rPr>
              <a:t>ČR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832104" y="3192653"/>
            <a:ext cx="7599425" cy="203771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Arial"/>
                <a:cs typeface="Arial"/>
              </a:rPr>
              <a:t>3. </a:t>
            </a:r>
            <a:r>
              <a:rPr sz="3000" b="1" dirty="0">
                <a:latin typeface="Arial"/>
                <a:cs typeface="Arial"/>
              </a:rPr>
              <a:t>Zdravotnická záchranná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služba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poskytuje občanům odbornou první pomoc  při ohrožení zdraví </a:t>
            </a:r>
            <a:r>
              <a:rPr sz="3000" dirty="0">
                <a:latin typeface="Arial"/>
                <a:cs typeface="Arial"/>
              </a:rPr>
              <a:t>s </a:t>
            </a:r>
            <a:r>
              <a:rPr sz="3000" spc="-5" dirty="0">
                <a:latin typeface="Arial"/>
                <a:cs typeface="Arial"/>
              </a:rPr>
              <a:t>následným </a:t>
            </a:r>
            <a:r>
              <a:rPr sz="3000" spc="-10" dirty="0">
                <a:latin typeface="Arial"/>
                <a:cs typeface="Arial"/>
              </a:rPr>
              <a:t>transportem  </a:t>
            </a:r>
            <a:r>
              <a:rPr sz="3000" spc="-5" dirty="0">
                <a:latin typeface="Arial"/>
                <a:cs typeface="Arial"/>
              </a:rPr>
              <a:t>do </a:t>
            </a:r>
            <a:r>
              <a:rPr lang="cs-CZ" sz="3000" spc="-5" dirty="0">
                <a:latin typeface="Arial"/>
                <a:cs typeface="Arial"/>
              </a:rPr>
              <a:t>SZZ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6367" y="5341620"/>
            <a:ext cx="4605528" cy="281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16040" y="2071115"/>
            <a:ext cx="1030223" cy="133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342515"/>
            <a:ext cx="63360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>
                <a:solidFill>
                  <a:srgbClr val="04607A"/>
                </a:solidFill>
              </a:rPr>
              <a:t>Druhy </a:t>
            </a:r>
            <a:r>
              <a:rPr sz="3900" dirty="0">
                <a:solidFill>
                  <a:srgbClr val="04607A"/>
                </a:solidFill>
              </a:rPr>
              <a:t>zdravotní péče v</a:t>
            </a:r>
            <a:r>
              <a:rPr sz="3900" spc="-55" dirty="0">
                <a:solidFill>
                  <a:srgbClr val="04607A"/>
                </a:solidFill>
              </a:rPr>
              <a:t> </a:t>
            </a:r>
            <a:r>
              <a:rPr sz="3900" dirty="0">
                <a:solidFill>
                  <a:srgbClr val="04607A"/>
                </a:solidFill>
              </a:rPr>
              <a:t>ČR</a:t>
            </a:r>
            <a:endParaRPr sz="3900"/>
          </a:p>
        </p:txBody>
      </p:sp>
      <p:sp>
        <p:nvSpPr>
          <p:cNvPr id="5" name="object 5"/>
          <p:cNvSpPr txBox="1"/>
          <p:nvPr/>
        </p:nvSpPr>
        <p:spPr>
          <a:xfrm>
            <a:off x="914400" y="3241421"/>
            <a:ext cx="6695440" cy="250324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b="1" spc="-5" dirty="0">
                <a:latin typeface="Arial"/>
                <a:cs typeface="Arial"/>
              </a:rPr>
              <a:t>4. </a:t>
            </a:r>
            <a:r>
              <a:rPr sz="3000" b="1" dirty="0">
                <a:latin typeface="Arial"/>
                <a:cs typeface="Arial"/>
              </a:rPr>
              <a:t>Pohotovostní </a:t>
            </a:r>
            <a:r>
              <a:rPr sz="3000" b="1" spc="-5" dirty="0">
                <a:latin typeface="Arial"/>
                <a:cs typeface="Arial"/>
              </a:rPr>
              <a:t>služba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Clr>
                <a:srgbClr val="04607A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zdravotnická </a:t>
            </a:r>
            <a:r>
              <a:rPr sz="3000" spc="-5" dirty="0">
                <a:latin typeface="Arial"/>
                <a:cs typeface="Arial"/>
              </a:rPr>
              <a:t>péče při </a:t>
            </a:r>
            <a:r>
              <a:rPr sz="3000" dirty="0">
                <a:latin typeface="Arial"/>
                <a:cs typeface="Arial"/>
              </a:rPr>
              <a:t>méně závažném  </a:t>
            </a:r>
            <a:r>
              <a:rPr sz="3000" spc="-5" dirty="0">
                <a:latin typeface="Arial"/>
                <a:cs typeface="Arial"/>
              </a:rPr>
              <a:t>náhlém onemocnění nebo úrazu </a:t>
            </a:r>
            <a:r>
              <a:rPr sz="3000" dirty="0">
                <a:latin typeface="Arial"/>
                <a:cs typeface="Arial"/>
              </a:rPr>
              <a:t>v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době  </a:t>
            </a:r>
            <a:r>
              <a:rPr sz="3000" dirty="0">
                <a:latin typeface="Arial"/>
                <a:cs typeface="Arial"/>
              </a:rPr>
              <a:t>mimo </a:t>
            </a:r>
            <a:r>
              <a:rPr sz="3000" spc="-5" dirty="0">
                <a:latin typeface="Arial"/>
                <a:cs typeface="Arial"/>
              </a:rPr>
              <a:t>ordinační hodiny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lékaře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8511" y="5378196"/>
            <a:ext cx="3813047" cy="285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44487" y="6360642"/>
            <a:ext cx="111125" cy="15951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5" dirty="0">
                <a:latin typeface="Arial"/>
                <a:cs typeface="Arial"/>
              </a:rPr>
              <a:t>Zdroj:</a:t>
            </a:r>
            <a:r>
              <a:rPr sz="600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Arial"/>
                <a:cs typeface="Arial"/>
                <a:hlinkClick r:id="rId4"/>
              </a:rPr>
              <a:t>http://www.szzkrnov.cz/article.asp?sid=5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22</TotalTime>
  <Words>336</Words>
  <Application>Microsoft Office PowerPoint</Application>
  <PresentationFormat>Vlastní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Wingdings</vt:lpstr>
      <vt:lpstr>Wingdings 2</vt:lpstr>
      <vt:lpstr>HDOfficeLightV0</vt:lpstr>
      <vt:lpstr>Organika</vt:lpstr>
      <vt:lpstr>Prezentace aplikace PowerPoint</vt:lpstr>
      <vt:lpstr>Zdravotní péče v České republice (ČR)</vt:lpstr>
      <vt:lpstr>Prezentace aplikace PowerPoint</vt:lpstr>
      <vt:lpstr>Prezentace aplikace PowerPoint</vt:lpstr>
      <vt:lpstr>Druhy zdravotní péče v ČR</vt:lpstr>
      <vt:lpstr>Lékaři specialisté</vt:lpstr>
      <vt:lpstr>Druhy zdravotní péče v ČR</vt:lpstr>
      <vt:lpstr>Druhy zdravotní péče v ČR</vt:lpstr>
      <vt:lpstr>Druhy zdravotní péče v ČR</vt:lpstr>
      <vt:lpstr>Druhy zdravotní péče v ČR</vt:lpstr>
      <vt:lpstr>Druhy zdravotní péče v ČR</vt:lpstr>
      <vt:lpstr>Úhrada poskytnuté zdravotní péče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Tematická oblast</dc:title>
  <dc:creator>Daniella Havlová</dc:creator>
  <cp:lastModifiedBy>Mgr. Lucie Krézlová</cp:lastModifiedBy>
  <cp:revision>2</cp:revision>
  <dcterms:created xsi:type="dcterms:W3CDTF">2019-04-24T18:24:49Z</dcterms:created>
  <dcterms:modified xsi:type="dcterms:W3CDTF">2020-04-27T05:13:27Z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2019-04-24T00:00:00Z</vt:filetime>
  </property>
</Properties>
</file>