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1"/>
  </p:sldMasterIdLst>
  <p:notesMasterIdLst>
    <p:notesMasterId r:id="rId15"/>
  </p:notesMasterIdLst>
  <p:sldIdLst>
    <p:sldId id="256" r:id="rId2"/>
    <p:sldId id="257" r:id="rId3"/>
    <p:sldId id="258" r:id="rId4"/>
    <p:sldId id="259" r:id="rId5"/>
    <p:sldId id="260" r:id="rId6"/>
    <p:sldId id="262" r:id="rId7"/>
    <p:sldId id="263" r:id="rId8"/>
    <p:sldId id="264" r:id="rId9"/>
    <p:sldId id="265" r:id="rId10"/>
    <p:sldId id="267" r:id="rId11"/>
    <p:sldId id="270" r:id="rId12"/>
    <p:sldId id="268" r:id="rId13"/>
    <p:sldId id="269"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84" d="100"/>
          <a:sy n="84" d="100"/>
        </p:scale>
        <p:origin x="643"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EC184-FE22-4C9A-8D95-984714A8A325}" type="datetimeFigureOut">
              <a:rPr lang="cs-CZ" smtClean="0"/>
              <a:pPr/>
              <a:t>08.11.2018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3AFDF-E11F-4C4E-9F24-50E50C4292D0}" type="slidenum">
              <a:rPr lang="cs-CZ" smtClean="0"/>
              <a:pPr/>
              <a:t>‹#›</a:t>
            </a:fld>
            <a:endParaRPr lang="cs-CZ"/>
          </a:p>
        </p:txBody>
      </p:sp>
    </p:spTree>
    <p:extLst>
      <p:ext uri="{BB962C8B-B14F-4D97-AF65-F5344CB8AC3E}">
        <p14:creationId xmlns:p14="http://schemas.microsoft.com/office/powerpoint/2010/main" val="259263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s.wikipedia.org/wiki/P%C5%99%C3%ADrodn%C3%AD_pam%C3%A1tky_v_%C4%8Cesku"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Spodní pruh je zakreslen pouze na straně směrem k nechráněnému území, zatímco horní pruh obíhá celý obvod kmene.</a:t>
            </a:r>
            <a:r>
              <a:rPr lang="cs-CZ" sz="1200" b="0" i="0" u="none" strike="noStrike" kern="1200" baseline="30000" dirty="0" smtClean="0">
                <a:solidFill>
                  <a:schemeClr val="tx1"/>
                </a:solidFill>
                <a:effectLst/>
                <a:latin typeface="+mn-lt"/>
                <a:ea typeface="+mn-ea"/>
                <a:cs typeface="+mn-cs"/>
                <a:hlinkClick r:id="rId3"/>
              </a:rPr>
              <a:t>[4]</a:t>
            </a:r>
            <a:r>
              <a:rPr lang="cs-CZ" sz="1200" b="0" i="0" kern="1200" dirty="0" smtClean="0">
                <a:solidFill>
                  <a:schemeClr val="tx1"/>
                </a:solidFill>
                <a:effectLst/>
                <a:latin typeface="+mn-lt"/>
                <a:ea typeface="+mn-ea"/>
                <a:cs typeface="+mn-cs"/>
              </a:rPr>
              <a:t> Při vstupu na území přírodní památky jsou tedy viditelné dva červené pruhy, při jeho opuštění pak návštěvník vidí pouze jeden pruh.</a:t>
            </a:r>
            <a:endParaRPr lang="cs-CZ" dirty="0"/>
          </a:p>
        </p:txBody>
      </p:sp>
      <p:sp>
        <p:nvSpPr>
          <p:cNvPr id="4" name="Zástupný symbol pro číslo snímku 3"/>
          <p:cNvSpPr>
            <a:spLocks noGrp="1"/>
          </p:cNvSpPr>
          <p:nvPr>
            <p:ph type="sldNum" sz="quarter" idx="10"/>
          </p:nvPr>
        </p:nvSpPr>
        <p:spPr/>
        <p:txBody>
          <a:bodyPr/>
          <a:lstStyle/>
          <a:p>
            <a:fld id="{6143AFDF-E11F-4C4E-9F24-50E50C4292D0}" type="slidenum">
              <a:rPr lang="cs-CZ" smtClean="0"/>
              <a:pPr/>
              <a:t>3</a:t>
            </a:fld>
            <a:endParaRPr lang="cs-CZ"/>
          </a:p>
        </p:txBody>
      </p:sp>
    </p:spTree>
    <p:extLst>
      <p:ext uri="{BB962C8B-B14F-4D97-AF65-F5344CB8AC3E}">
        <p14:creationId xmlns:p14="http://schemas.microsoft.com/office/powerpoint/2010/main" val="3371678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D4B79932-BE80-478C-B3DE-630064C5A21A}" type="datetimeFigureOut">
              <a:rPr lang="cs-CZ" smtClean="0"/>
              <a:pPr/>
              <a:t>08.11.2018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D530DD-08F0-4644-94F9-DBE93499943B}" type="slidenum">
              <a:rPr lang="cs-CZ" smtClean="0"/>
              <a:pPr/>
              <a:t>‹#›</a:t>
            </a:fld>
            <a:endParaRPr lang="cs-CZ"/>
          </a:p>
        </p:txBody>
      </p:sp>
    </p:spTree>
    <p:extLst>
      <p:ext uri="{BB962C8B-B14F-4D97-AF65-F5344CB8AC3E}">
        <p14:creationId xmlns:p14="http://schemas.microsoft.com/office/powerpoint/2010/main" val="745474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D4B79932-BE80-478C-B3DE-630064C5A21A}" type="datetimeFigureOut">
              <a:rPr lang="cs-CZ" smtClean="0"/>
              <a:pPr/>
              <a:t>08.11.2018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D530DD-08F0-4644-94F9-DBE93499943B}" type="slidenum">
              <a:rPr lang="cs-CZ" smtClean="0"/>
              <a:pPr/>
              <a:t>‹#›</a:t>
            </a:fld>
            <a:endParaRPr lang="cs-CZ"/>
          </a:p>
        </p:txBody>
      </p:sp>
    </p:spTree>
    <p:extLst>
      <p:ext uri="{BB962C8B-B14F-4D97-AF65-F5344CB8AC3E}">
        <p14:creationId xmlns:p14="http://schemas.microsoft.com/office/powerpoint/2010/main" val="402434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D4B79932-BE80-478C-B3DE-630064C5A21A}" type="datetimeFigureOut">
              <a:rPr lang="cs-CZ" smtClean="0"/>
              <a:pPr/>
              <a:t>08.11.2018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D530DD-08F0-4644-94F9-DBE93499943B}" type="slidenum">
              <a:rPr lang="cs-CZ" smtClean="0"/>
              <a:pPr/>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91154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D4B79932-BE80-478C-B3DE-630064C5A21A}" type="datetimeFigureOut">
              <a:rPr lang="cs-CZ" smtClean="0"/>
              <a:pPr/>
              <a:t>08.11.2018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D530DD-08F0-4644-94F9-DBE93499943B}" type="slidenum">
              <a:rPr lang="cs-CZ" smtClean="0"/>
              <a:pPr/>
              <a:t>‹#›</a:t>
            </a:fld>
            <a:endParaRPr lang="cs-CZ"/>
          </a:p>
        </p:txBody>
      </p:sp>
    </p:spTree>
    <p:extLst>
      <p:ext uri="{BB962C8B-B14F-4D97-AF65-F5344CB8AC3E}">
        <p14:creationId xmlns:p14="http://schemas.microsoft.com/office/powerpoint/2010/main" val="259053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D4B79932-BE80-478C-B3DE-630064C5A21A}" type="datetimeFigureOut">
              <a:rPr lang="cs-CZ" smtClean="0"/>
              <a:pPr/>
              <a:t>08.11.2018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D530DD-08F0-4644-94F9-DBE93499943B}" type="slidenum">
              <a:rPr lang="cs-CZ" smtClean="0"/>
              <a:pPr/>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344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D4B79932-BE80-478C-B3DE-630064C5A21A}" type="datetimeFigureOut">
              <a:rPr lang="cs-CZ" smtClean="0"/>
              <a:pPr/>
              <a:t>08.11.2018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D530DD-08F0-4644-94F9-DBE93499943B}" type="slidenum">
              <a:rPr lang="cs-CZ" smtClean="0"/>
              <a:pPr/>
              <a:t>‹#›</a:t>
            </a:fld>
            <a:endParaRPr lang="cs-CZ"/>
          </a:p>
        </p:txBody>
      </p:sp>
    </p:spTree>
    <p:extLst>
      <p:ext uri="{BB962C8B-B14F-4D97-AF65-F5344CB8AC3E}">
        <p14:creationId xmlns:p14="http://schemas.microsoft.com/office/powerpoint/2010/main" val="1708647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4B79932-BE80-478C-B3DE-630064C5A21A}" type="datetimeFigureOut">
              <a:rPr lang="cs-CZ" smtClean="0"/>
              <a:pPr/>
              <a:t>08.11.2018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D530DD-08F0-4644-94F9-DBE93499943B}" type="slidenum">
              <a:rPr lang="cs-CZ" smtClean="0"/>
              <a:pPr/>
              <a:t>‹#›</a:t>
            </a:fld>
            <a:endParaRPr lang="cs-CZ"/>
          </a:p>
        </p:txBody>
      </p:sp>
    </p:spTree>
    <p:extLst>
      <p:ext uri="{BB962C8B-B14F-4D97-AF65-F5344CB8AC3E}">
        <p14:creationId xmlns:p14="http://schemas.microsoft.com/office/powerpoint/2010/main" val="4171501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4B79932-BE80-478C-B3DE-630064C5A21A}" type="datetimeFigureOut">
              <a:rPr lang="cs-CZ" smtClean="0"/>
              <a:pPr/>
              <a:t>08.11.2018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D530DD-08F0-4644-94F9-DBE93499943B}" type="slidenum">
              <a:rPr lang="cs-CZ" smtClean="0"/>
              <a:pPr/>
              <a:t>‹#›</a:t>
            </a:fld>
            <a:endParaRPr lang="cs-CZ"/>
          </a:p>
        </p:txBody>
      </p:sp>
    </p:spTree>
    <p:extLst>
      <p:ext uri="{BB962C8B-B14F-4D97-AF65-F5344CB8AC3E}">
        <p14:creationId xmlns:p14="http://schemas.microsoft.com/office/powerpoint/2010/main" val="148553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4B79932-BE80-478C-B3DE-630064C5A21A}" type="datetimeFigureOut">
              <a:rPr lang="cs-CZ" smtClean="0"/>
              <a:pPr/>
              <a:t>08.11.2018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D530DD-08F0-4644-94F9-DBE93499943B}" type="slidenum">
              <a:rPr lang="cs-CZ" smtClean="0"/>
              <a:pPr/>
              <a:t>‹#›</a:t>
            </a:fld>
            <a:endParaRPr lang="cs-CZ"/>
          </a:p>
        </p:txBody>
      </p:sp>
    </p:spTree>
    <p:extLst>
      <p:ext uri="{BB962C8B-B14F-4D97-AF65-F5344CB8AC3E}">
        <p14:creationId xmlns:p14="http://schemas.microsoft.com/office/powerpoint/2010/main" val="104660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D4B79932-BE80-478C-B3DE-630064C5A21A}" type="datetimeFigureOut">
              <a:rPr lang="cs-CZ" smtClean="0"/>
              <a:pPr/>
              <a:t>08.11.2018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D530DD-08F0-4644-94F9-DBE93499943B}" type="slidenum">
              <a:rPr lang="cs-CZ" smtClean="0"/>
              <a:pPr/>
              <a:t>‹#›</a:t>
            </a:fld>
            <a:endParaRPr lang="cs-CZ"/>
          </a:p>
        </p:txBody>
      </p:sp>
    </p:spTree>
    <p:extLst>
      <p:ext uri="{BB962C8B-B14F-4D97-AF65-F5344CB8AC3E}">
        <p14:creationId xmlns:p14="http://schemas.microsoft.com/office/powerpoint/2010/main" val="319461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D4B79932-BE80-478C-B3DE-630064C5A21A}" type="datetimeFigureOut">
              <a:rPr lang="cs-CZ" smtClean="0"/>
              <a:pPr/>
              <a:t>08.11.2018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0D530DD-08F0-4644-94F9-DBE93499943B}" type="slidenum">
              <a:rPr lang="cs-CZ" smtClean="0"/>
              <a:pPr/>
              <a:t>‹#›</a:t>
            </a:fld>
            <a:endParaRPr lang="cs-CZ"/>
          </a:p>
        </p:txBody>
      </p:sp>
    </p:spTree>
    <p:extLst>
      <p:ext uri="{BB962C8B-B14F-4D97-AF65-F5344CB8AC3E}">
        <p14:creationId xmlns:p14="http://schemas.microsoft.com/office/powerpoint/2010/main" val="416993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D4B79932-BE80-478C-B3DE-630064C5A21A}" type="datetimeFigureOut">
              <a:rPr lang="cs-CZ" smtClean="0"/>
              <a:pPr/>
              <a:t>08.11.2018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0D530DD-08F0-4644-94F9-DBE93499943B}" type="slidenum">
              <a:rPr lang="cs-CZ" smtClean="0"/>
              <a:pPr/>
              <a:t>‹#›</a:t>
            </a:fld>
            <a:endParaRPr lang="cs-CZ"/>
          </a:p>
        </p:txBody>
      </p:sp>
    </p:spTree>
    <p:extLst>
      <p:ext uri="{BB962C8B-B14F-4D97-AF65-F5344CB8AC3E}">
        <p14:creationId xmlns:p14="http://schemas.microsoft.com/office/powerpoint/2010/main" val="315377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D4B79932-BE80-478C-B3DE-630064C5A21A}" type="datetimeFigureOut">
              <a:rPr lang="cs-CZ" smtClean="0"/>
              <a:pPr/>
              <a:t>08.11.2018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0D530DD-08F0-4644-94F9-DBE93499943B}" type="slidenum">
              <a:rPr lang="cs-CZ" smtClean="0"/>
              <a:pPr/>
              <a:t>‹#›</a:t>
            </a:fld>
            <a:endParaRPr lang="cs-CZ"/>
          </a:p>
        </p:txBody>
      </p:sp>
    </p:spTree>
    <p:extLst>
      <p:ext uri="{BB962C8B-B14F-4D97-AF65-F5344CB8AC3E}">
        <p14:creationId xmlns:p14="http://schemas.microsoft.com/office/powerpoint/2010/main" val="340437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79932-BE80-478C-B3DE-630064C5A21A}" type="datetimeFigureOut">
              <a:rPr lang="cs-CZ" smtClean="0"/>
              <a:pPr/>
              <a:t>08.11.2018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0D530DD-08F0-4644-94F9-DBE93499943B}" type="slidenum">
              <a:rPr lang="cs-CZ" smtClean="0"/>
              <a:pPr/>
              <a:t>‹#›</a:t>
            </a:fld>
            <a:endParaRPr lang="cs-CZ"/>
          </a:p>
        </p:txBody>
      </p:sp>
    </p:spTree>
    <p:extLst>
      <p:ext uri="{BB962C8B-B14F-4D97-AF65-F5344CB8AC3E}">
        <p14:creationId xmlns:p14="http://schemas.microsoft.com/office/powerpoint/2010/main" val="3087112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smtClean="0"/>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D4B79932-BE80-478C-B3DE-630064C5A21A}" type="datetimeFigureOut">
              <a:rPr lang="cs-CZ" smtClean="0"/>
              <a:pPr/>
              <a:t>08.11.2018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0D530DD-08F0-4644-94F9-DBE93499943B}" type="slidenum">
              <a:rPr lang="cs-CZ" smtClean="0"/>
              <a:pPr/>
              <a:t>‹#›</a:t>
            </a:fld>
            <a:endParaRPr lang="cs-CZ"/>
          </a:p>
        </p:txBody>
      </p:sp>
    </p:spTree>
    <p:extLst>
      <p:ext uri="{BB962C8B-B14F-4D97-AF65-F5344CB8AC3E}">
        <p14:creationId xmlns:p14="http://schemas.microsoft.com/office/powerpoint/2010/main" val="1255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D4B79932-BE80-478C-B3DE-630064C5A21A}" type="datetimeFigureOut">
              <a:rPr lang="cs-CZ" smtClean="0"/>
              <a:pPr/>
              <a:t>08.11.2018</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D530DD-08F0-4644-94F9-DBE93499943B}" type="slidenum">
              <a:rPr lang="cs-CZ" smtClean="0"/>
              <a:pPr/>
              <a:t>‹#›</a:t>
            </a:fld>
            <a:endParaRPr lang="cs-CZ"/>
          </a:p>
        </p:txBody>
      </p:sp>
    </p:spTree>
    <p:extLst>
      <p:ext uri="{BB962C8B-B14F-4D97-AF65-F5344CB8AC3E}">
        <p14:creationId xmlns:p14="http://schemas.microsoft.com/office/powerpoint/2010/main" val="17122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B79932-BE80-478C-B3DE-630064C5A21A}" type="datetimeFigureOut">
              <a:rPr lang="cs-CZ" smtClean="0"/>
              <a:pPr/>
              <a:t>08.11.2018</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0D530DD-08F0-4644-94F9-DBE93499943B}" type="slidenum">
              <a:rPr lang="cs-CZ" smtClean="0"/>
              <a:pPr/>
              <a:t>‹#›</a:t>
            </a:fld>
            <a:endParaRPr lang="cs-CZ"/>
          </a:p>
        </p:txBody>
      </p:sp>
    </p:spTree>
    <p:extLst>
      <p:ext uri="{BB962C8B-B14F-4D97-AF65-F5344CB8AC3E}">
        <p14:creationId xmlns:p14="http://schemas.microsoft.com/office/powerpoint/2010/main" val="2820616922"/>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hyperlink" Target="https://cs.wikipedia.org/wiki/P%C5%99%C3%ADrodn%C3%AD_pam%C3%A1tka" TargetMode="External"/><Relationship Id="rId7" Type="http://schemas.openxmlformats.org/officeDocument/2006/relationships/hyperlink" Target="https://turistickyatlas.cz/vse/mista-typ/prirodni-pamatky.html" TargetMode="External"/><Relationship Id="rId2" Type="http://schemas.openxmlformats.org/officeDocument/2006/relationships/hyperlink" Target="https://www.google.cz/search?q=pansk%C3%A1+sk%C3%A1la&amp;source=lnms&amp;tbm=isch&amp;sa=X&amp;ved=0ahUKEwjZge_OjL7eAhXRzKQKHYz3AzcQ_AUIDigB&amp;biw=1536&amp;bih=706" TargetMode="External"/><Relationship Id="rId1" Type="http://schemas.openxmlformats.org/officeDocument/2006/relationships/slideLayout" Target="../slideLayouts/slideLayout2.xml"/><Relationship Id="rId6" Type="http://schemas.openxmlformats.org/officeDocument/2006/relationships/hyperlink" Target="https://www.kampocesku.cz/tipy-na-vylety/19819/prirodni-pamatky" TargetMode="External"/><Relationship Id="rId5" Type="http://schemas.openxmlformats.org/officeDocument/2006/relationships/hyperlink" Target="https://cs.wikipedia.org/wiki/Seznam_n%C3%A1rodn%C3%ADch_p%C5%99%C3%ADrodn%C3%ADch_pam%C3%A1tek_v_%C4%8Cesku" TargetMode="External"/><Relationship Id="rId4" Type="http://schemas.openxmlformats.org/officeDocument/2006/relationships/hyperlink" Target="https://cs.wikipedia.org/wiki/Pansk%C3%A1_sk%C3%A1l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79020" y="614148"/>
            <a:ext cx="7909887" cy="4080681"/>
          </a:xfrm>
        </p:spPr>
        <p:txBody>
          <a:bodyPr>
            <a:normAutofit/>
          </a:bodyPr>
          <a:lstStyle/>
          <a:p>
            <a:r>
              <a:rPr lang="cs-CZ" dirty="0"/>
              <a:t>Přírodní památky v </a:t>
            </a:r>
            <a:r>
              <a:rPr lang="cs-CZ" dirty="0" smtClean="0"/>
              <a:t>České Republice</a:t>
            </a:r>
            <a:r>
              <a:rPr lang="cs-CZ" dirty="0"/>
              <a:t/>
            </a:r>
            <a:br>
              <a:rPr lang="cs-CZ" dirty="0"/>
            </a:br>
            <a:endParaRPr lang="cs-CZ" dirty="0"/>
          </a:p>
        </p:txBody>
      </p:sp>
      <p:sp>
        <p:nvSpPr>
          <p:cNvPr id="3" name="Podnadpis 2"/>
          <p:cNvSpPr>
            <a:spLocks noGrp="1"/>
          </p:cNvSpPr>
          <p:nvPr>
            <p:ph type="subTitle" idx="1"/>
          </p:nvPr>
        </p:nvSpPr>
        <p:spPr/>
        <p:txBody>
          <a:bodyPr/>
          <a:lstStyle/>
          <a:p>
            <a:r>
              <a:rPr lang="cs-CZ" dirty="0" smtClean="0"/>
              <a:t>Tereza Králová </a:t>
            </a:r>
          </a:p>
          <a:p>
            <a:r>
              <a:rPr lang="cs-CZ" dirty="0" smtClean="0"/>
              <a:t>HC2</a:t>
            </a:r>
            <a:endParaRPr lang="cs-CZ" dirty="0"/>
          </a:p>
        </p:txBody>
      </p:sp>
    </p:spTree>
    <p:extLst>
      <p:ext uri="{BB962C8B-B14F-4D97-AF65-F5344CB8AC3E}">
        <p14:creationId xmlns:p14="http://schemas.microsoft.com/office/powerpoint/2010/main" val="3465991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Kotýz</a:t>
            </a:r>
            <a:endParaRPr lang="cs-CZ" dirty="0"/>
          </a:p>
        </p:txBody>
      </p:sp>
      <p:sp>
        <p:nvSpPr>
          <p:cNvPr id="3" name="Zástupný symbol pro obsah 2"/>
          <p:cNvSpPr>
            <a:spLocks noGrp="1"/>
          </p:cNvSpPr>
          <p:nvPr>
            <p:ph idx="1"/>
          </p:nvPr>
        </p:nvSpPr>
        <p:spPr>
          <a:xfrm>
            <a:off x="247566" y="1383349"/>
            <a:ext cx="8596668" cy="3880773"/>
          </a:xfrm>
        </p:spPr>
        <p:txBody>
          <a:bodyPr/>
          <a:lstStyle/>
          <a:p>
            <a:r>
              <a:rPr lang="cs-CZ" dirty="0" smtClean="0"/>
              <a:t>Národní přírodní památka </a:t>
            </a:r>
            <a:r>
              <a:rPr lang="cs-CZ" dirty="0" err="1" smtClean="0"/>
              <a:t>Kotýz</a:t>
            </a:r>
            <a:r>
              <a:rPr lang="cs-CZ" dirty="0" smtClean="0"/>
              <a:t> se nachází v jihozápadním výběžku CHKO Český kras, cca 1 km západně od </a:t>
            </a:r>
            <a:r>
              <a:rPr lang="cs-CZ" dirty="0" err="1" smtClean="0"/>
              <a:t>Koněpruských</a:t>
            </a:r>
            <a:r>
              <a:rPr lang="cs-CZ" dirty="0" smtClean="0"/>
              <a:t> jeskyní a přibližně 4 km jihozápadně od Berouna.</a:t>
            </a:r>
          </a:p>
          <a:p>
            <a:r>
              <a:rPr lang="cs-CZ" dirty="0" smtClean="0"/>
              <a:t>Nachází se v bezprostředním sousedství velkolomu Čertovy schody.</a:t>
            </a:r>
          </a:p>
          <a:p>
            <a:r>
              <a:rPr lang="pl-PL" dirty="0" smtClean="0"/>
              <a:t> Nachází se v nadmořské výšce od 300 do 425 m</a:t>
            </a:r>
            <a:endParaRPr lang="cs-CZ" dirty="0" smtClean="0"/>
          </a:p>
          <a:p>
            <a:endParaRPr lang="cs-CZ" dirty="0"/>
          </a:p>
        </p:txBody>
      </p:sp>
      <p:pic>
        <p:nvPicPr>
          <p:cNvPr id="29698" name="Picture 2" descr="SouvisejÃ­cÃ­ obrÃ¡zek"/>
          <p:cNvPicPr>
            <a:picLocks noChangeAspect="1" noChangeArrowheads="1"/>
          </p:cNvPicPr>
          <p:nvPr/>
        </p:nvPicPr>
        <p:blipFill>
          <a:blip r:embed="rId2"/>
          <a:srcRect/>
          <a:stretch>
            <a:fillRect/>
          </a:stretch>
        </p:blipFill>
        <p:spPr bwMode="auto">
          <a:xfrm>
            <a:off x="6448620" y="3015678"/>
            <a:ext cx="5743380" cy="3842322"/>
          </a:xfrm>
          <a:prstGeom prst="rect">
            <a:avLst/>
          </a:prstGeom>
          <a:noFill/>
        </p:spPr>
      </p:pic>
      <p:pic>
        <p:nvPicPr>
          <p:cNvPr id="29700" name="Picture 4" descr="SouvisejÃ­cÃ­ obrÃ¡zek"/>
          <p:cNvPicPr>
            <a:picLocks noChangeAspect="1" noChangeArrowheads="1"/>
          </p:cNvPicPr>
          <p:nvPr/>
        </p:nvPicPr>
        <p:blipFill>
          <a:blip r:embed="rId3"/>
          <a:srcRect/>
          <a:stretch>
            <a:fillRect/>
          </a:stretch>
        </p:blipFill>
        <p:spPr bwMode="auto">
          <a:xfrm>
            <a:off x="0" y="3986784"/>
            <a:ext cx="6453769" cy="287121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VÃ½sledek obrÃ¡zku pro lom homolÃ¡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23582"/>
            <a:ext cx="6626642" cy="4965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uvisejÃ­cÃ­ obrÃ¡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364" y="-273714"/>
            <a:ext cx="5877636" cy="44082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Ã½sledek obrÃ¡zku pro lom homolÃ¡k"/>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328803" y="3077108"/>
            <a:ext cx="5863197"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54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Panská skála</a:t>
            </a:r>
            <a:endParaRPr lang="cs-CZ" dirty="0"/>
          </a:p>
        </p:txBody>
      </p:sp>
      <p:sp>
        <p:nvSpPr>
          <p:cNvPr id="3" name="Zástupný symbol pro obsah 2"/>
          <p:cNvSpPr>
            <a:spLocks noGrp="1"/>
          </p:cNvSpPr>
          <p:nvPr>
            <p:ph idx="1"/>
          </p:nvPr>
        </p:nvSpPr>
        <p:spPr>
          <a:xfrm>
            <a:off x="0" y="1182181"/>
            <a:ext cx="4425018" cy="5538659"/>
          </a:xfrm>
        </p:spPr>
        <p:txBody>
          <a:bodyPr>
            <a:normAutofit/>
          </a:bodyPr>
          <a:lstStyle/>
          <a:p>
            <a:r>
              <a:rPr lang="cs-CZ" b="1" dirty="0" smtClean="0"/>
              <a:t>Panská skála</a:t>
            </a:r>
            <a:r>
              <a:rPr lang="cs-CZ" dirty="0" smtClean="0"/>
              <a:t> je geologická lokalita, na které se nacházejí kamenné varhany vzniklé sloupcovou odlučností čediče při tuhnutí magmatu, které bylo obnažené vlivem lidské těžební činnosti do současné podoby. </a:t>
            </a:r>
          </a:p>
          <a:p>
            <a:r>
              <a:rPr lang="cs-CZ" dirty="0" smtClean="0"/>
              <a:t>Nachází se na katastru obce Prácheň,dnes součásti města Kamenický </a:t>
            </a:r>
            <a:r>
              <a:rPr lang="cs-CZ" dirty="0" err="1" smtClean="0"/>
              <a:t>Šenov</a:t>
            </a:r>
            <a:r>
              <a:rPr lang="cs-CZ" dirty="0" smtClean="0"/>
              <a:t> </a:t>
            </a:r>
          </a:p>
          <a:p>
            <a:r>
              <a:rPr lang="cs-CZ" dirty="0" smtClean="0"/>
              <a:t>Chráněny jsou svislé pěti až šestiboké sloupce, z nichž některé dosahují délky až 12 metrů a jsou vedle sebe uspořádány jako píšťaly u kostelních varhan.</a:t>
            </a:r>
          </a:p>
          <a:p>
            <a:pPr>
              <a:buNone/>
            </a:pPr>
            <a:r>
              <a:rPr lang="cs-CZ" dirty="0" smtClean="0"/>
              <a:t/>
            </a:r>
            <a:br>
              <a:rPr lang="cs-CZ" dirty="0" smtClean="0"/>
            </a:br>
            <a:endParaRPr lang="cs-CZ" dirty="0" smtClean="0"/>
          </a:p>
          <a:p>
            <a:pPr>
              <a:buNone/>
            </a:pPr>
            <a:endParaRPr lang="cs-CZ" dirty="0"/>
          </a:p>
        </p:txBody>
      </p:sp>
      <p:pic>
        <p:nvPicPr>
          <p:cNvPr id="28674" name="Picture 2" descr="VÃ½sledek obrÃ¡zku pro panskÃ¡ skÃ¡la"/>
          <p:cNvPicPr>
            <a:picLocks noChangeAspect="1" noChangeArrowheads="1"/>
          </p:cNvPicPr>
          <p:nvPr/>
        </p:nvPicPr>
        <p:blipFill>
          <a:blip r:embed="rId2"/>
          <a:srcRect/>
          <a:stretch>
            <a:fillRect/>
          </a:stretch>
        </p:blipFill>
        <p:spPr bwMode="auto">
          <a:xfrm>
            <a:off x="7429500" y="2243709"/>
            <a:ext cx="4762500" cy="3571875"/>
          </a:xfrm>
          <a:prstGeom prst="rect">
            <a:avLst/>
          </a:prstGeom>
          <a:noFill/>
        </p:spPr>
      </p:pic>
      <p:pic>
        <p:nvPicPr>
          <p:cNvPr id="28676" name="Picture 4" descr="VÃ½sledek obrÃ¡zku pro panskÃ¡ skÃ¡la"/>
          <p:cNvPicPr>
            <a:picLocks noChangeAspect="1" noChangeArrowheads="1"/>
          </p:cNvPicPr>
          <p:nvPr/>
        </p:nvPicPr>
        <p:blipFill>
          <a:blip r:embed="rId3"/>
          <a:srcRect/>
          <a:stretch>
            <a:fillRect/>
          </a:stretch>
        </p:blipFill>
        <p:spPr bwMode="auto">
          <a:xfrm>
            <a:off x="4572000" y="0"/>
            <a:ext cx="7620000" cy="2247901"/>
          </a:xfrm>
          <a:prstGeom prst="rect">
            <a:avLst/>
          </a:prstGeom>
          <a:noFill/>
        </p:spPr>
      </p:pic>
      <p:pic>
        <p:nvPicPr>
          <p:cNvPr id="28678" name="Picture 6" descr="VÃ½sledek obrÃ¡zku pro panskÃ¡ skÃ¡la"/>
          <p:cNvPicPr>
            <a:picLocks noChangeAspect="1" noChangeArrowheads="1"/>
          </p:cNvPicPr>
          <p:nvPr/>
        </p:nvPicPr>
        <p:blipFill>
          <a:blip r:embed="rId4"/>
          <a:srcRect/>
          <a:stretch>
            <a:fillRect/>
          </a:stretch>
        </p:blipFill>
        <p:spPr bwMode="auto">
          <a:xfrm>
            <a:off x="4302379" y="2249424"/>
            <a:ext cx="3147822" cy="419709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a:t>
            </a:r>
            <a:endParaRPr lang="cs-CZ" dirty="0"/>
          </a:p>
        </p:txBody>
      </p:sp>
      <p:sp>
        <p:nvSpPr>
          <p:cNvPr id="3" name="Zástupný symbol pro obsah 2"/>
          <p:cNvSpPr>
            <a:spLocks noGrp="1"/>
          </p:cNvSpPr>
          <p:nvPr>
            <p:ph idx="1"/>
          </p:nvPr>
        </p:nvSpPr>
        <p:spPr/>
        <p:txBody>
          <a:bodyPr/>
          <a:lstStyle/>
          <a:p>
            <a:r>
              <a:rPr lang="cs-CZ" dirty="0" smtClean="0">
                <a:hlinkClick r:id="rId2"/>
              </a:rPr>
              <a:t>https://www.google.cz/search?q=pansk%C3%A1+sk%C3%A1la&amp;source=lnms&amp;tbm=isch&amp;sa=X&amp;ved=0ahUKEwjZge_OjL7eAhXRzKQKHYz3AzcQ_AUIDigB&amp;biw=1536&amp;bih=706#imgrc=fxuLv1fCsMcSoM</a:t>
            </a:r>
            <a:r>
              <a:rPr lang="cs-CZ" dirty="0" smtClean="0"/>
              <a:t>:</a:t>
            </a:r>
          </a:p>
          <a:p>
            <a:r>
              <a:rPr lang="cs-CZ" dirty="0" smtClean="0">
                <a:hlinkClick r:id="rId3"/>
              </a:rPr>
              <a:t>https://cs.wikipedia.org/wiki/P%C5%99%C3%ADrodn%C3%AD_pam%C3%A1tka</a:t>
            </a:r>
            <a:endParaRPr lang="cs-CZ" dirty="0" smtClean="0"/>
          </a:p>
          <a:p>
            <a:r>
              <a:rPr lang="cs-CZ" dirty="0" smtClean="0">
                <a:hlinkClick r:id="rId4"/>
              </a:rPr>
              <a:t>https://cs.wikipedia.org/wiki/Pansk%C3%A1_sk%C3%A1la</a:t>
            </a:r>
            <a:endParaRPr lang="cs-CZ" dirty="0" smtClean="0"/>
          </a:p>
          <a:p>
            <a:r>
              <a:rPr lang="cs-CZ" dirty="0" smtClean="0">
                <a:hlinkClick r:id="rId5"/>
              </a:rPr>
              <a:t>https://cs.wikipedia.org/wiki/Seznam_n%C3%A1rodn%C3%ADch_p%C5%99%C3%ADrodn%C3%ADch_pam%C3%A1tek_v_%C4%8Cesku</a:t>
            </a:r>
            <a:endParaRPr lang="cs-CZ" dirty="0" smtClean="0"/>
          </a:p>
          <a:p>
            <a:r>
              <a:rPr lang="cs-CZ" dirty="0" smtClean="0">
                <a:hlinkClick r:id="rId6"/>
              </a:rPr>
              <a:t>https://www.kampocesku.cz/tipy-na-vylety/19819/prirodni-pamatky</a:t>
            </a:r>
            <a:endParaRPr lang="cs-CZ" dirty="0" smtClean="0"/>
          </a:p>
          <a:p>
            <a:r>
              <a:rPr lang="cs-CZ" dirty="0" smtClean="0">
                <a:hlinkClick r:id="rId7"/>
              </a:rPr>
              <a:t>https://turistickyatlas.cz/vse/mista-typ/prirodni-pamatky.html</a:t>
            </a:r>
            <a:endParaRPr lang="cs-CZ" dirty="0" smtClean="0"/>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18027" y="0"/>
            <a:ext cx="8596668" cy="3880773"/>
          </a:xfrm>
        </p:spPr>
        <p:txBody>
          <a:bodyPr>
            <a:normAutofit/>
          </a:bodyPr>
          <a:lstStyle/>
          <a:p>
            <a:r>
              <a:rPr lang="cs-CZ" sz="2000" u="sng" dirty="0" smtClean="0">
                <a:latin typeface="Calibri" panose="020F0502020204030204" pitchFamily="34" charset="0"/>
                <a:cs typeface="Calibri" panose="020F0502020204030204" pitchFamily="34" charset="0"/>
              </a:rPr>
              <a:t>Přírodní památka </a:t>
            </a:r>
            <a:r>
              <a:rPr lang="cs-CZ" sz="2000" dirty="0" smtClean="0">
                <a:latin typeface="Calibri" panose="020F0502020204030204" pitchFamily="34" charset="0"/>
                <a:cs typeface="Calibri" panose="020F0502020204030204" pitchFamily="34" charset="0"/>
              </a:rPr>
              <a:t>je </a:t>
            </a:r>
            <a:r>
              <a:rPr lang="cs-CZ" sz="2000" dirty="0">
                <a:latin typeface="Calibri" panose="020F0502020204030204" pitchFamily="34" charset="0"/>
                <a:cs typeface="Calibri" panose="020F0502020204030204" pitchFamily="34" charset="0"/>
              </a:rPr>
              <a:t>území obvykle menší rozlohy zřízené k ochraně určitých přírodních objektů místní až státní hodnoty</a:t>
            </a:r>
            <a:r>
              <a:rPr lang="cs-CZ" sz="2000" dirty="0" smtClean="0"/>
              <a:t>.</a:t>
            </a:r>
          </a:p>
          <a:p>
            <a:r>
              <a:rPr lang="cs-CZ" sz="2000" dirty="0">
                <a:latin typeface="Calibri" panose="020F0502020204030204" pitchFamily="34" charset="0"/>
                <a:cs typeface="Calibri" panose="020F0502020204030204" pitchFamily="34" charset="0"/>
              </a:rPr>
              <a:t>Status přírodní památky mělo k červnu 2012 v </a:t>
            </a:r>
            <a:r>
              <a:rPr lang="cs-CZ" sz="2000" dirty="0" smtClean="0">
                <a:latin typeface="Calibri" panose="020F0502020204030204" pitchFamily="34" charset="0"/>
                <a:cs typeface="Calibri" panose="020F0502020204030204" pitchFamily="34" charset="0"/>
              </a:rPr>
              <a:t>České </a:t>
            </a:r>
            <a:r>
              <a:rPr lang="cs-CZ" sz="2000" dirty="0">
                <a:latin typeface="Calibri" panose="020F0502020204030204" pitchFamily="34" charset="0"/>
                <a:cs typeface="Calibri" panose="020F0502020204030204" pitchFamily="34" charset="0"/>
              </a:rPr>
              <a:t>republice 1 271 území a </a:t>
            </a:r>
            <a:r>
              <a:rPr lang="cs-CZ" sz="2000" dirty="0" smtClean="0">
                <a:latin typeface="Calibri" panose="020F0502020204030204" pitchFamily="34" charset="0"/>
                <a:cs typeface="Calibri" panose="020F0502020204030204" pitchFamily="34" charset="0"/>
              </a:rPr>
              <a:t>objektů. Na počátku </a:t>
            </a:r>
            <a:r>
              <a:rPr lang="cs-CZ" sz="2000" dirty="0">
                <a:latin typeface="Calibri" panose="020F0502020204030204" pitchFamily="34" charset="0"/>
                <a:cs typeface="Calibri" panose="020F0502020204030204" pitchFamily="34" charset="0"/>
              </a:rPr>
              <a:t>ledna 2018 se v ČR nacházelo 1 556 přírodních památek</a:t>
            </a:r>
            <a:r>
              <a:rPr lang="cs-CZ" sz="2000" dirty="0" smtClean="0">
                <a:latin typeface="Calibri" panose="020F0502020204030204" pitchFamily="34" charset="0"/>
                <a:cs typeface="Calibri" panose="020F0502020204030204" pitchFamily="34" charset="0"/>
              </a:rPr>
              <a:t>.</a:t>
            </a:r>
            <a:endParaRPr lang="cs-CZ" sz="2000" dirty="0">
              <a:latin typeface="Calibri" panose="020F0502020204030204" pitchFamily="34" charset="0"/>
              <a:cs typeface="Calibri" panose="020F0502020204030204" pitchFamily="34" charset="0"/>
            </a:endParaRPr>
          </a:p>
        </p:txBody>
      </p:sp>
      <p:pic>
        <p:nvPicPr>
          <p:cNvPr id="2050" name="Picture 2" descr="VÃ½sledek obrÃ¡zku pro PÅÃ­rodnÃ­ pamÃ¡tky v Äesku ma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83" y="1352601"/>
            <a:ext cx="7820167" cy="550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51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Značení přírodních památek</a:t>
            </a:r>
            <a:endParaRPr lang="cs-CZ" dirty="0"/>
          </a:p>
        </p:txBody>
      </p:sp>
      <p:sp>
        <p:nvSpPr>
          <p:cNvPr id="3" name="Zástupný symbol pro obsah 2"/>
          <p:cNvSpPr>
            <a:spLocks noGrp="1"/>
          </p:cNvSpPr>
          <p:nvPr>
            <p:ph idx="1"/>
          </p:nvPr>
        </p:nvSpPr>
        <p:spPr>
          <a:xfrm>
            <a:off x="384420" y="1546440"/>
            <a:ext cx="8596668" cy="3880773"/>
          </a:xfrm>
        </p:spPr>
        <p:txBody>
          <a:bodyPr>
            <a:normAutofit/>
          </a:bodyPr>
          <a:lstStyle/>
          <a:p>
            <a:r>
              <a:rPr lang="cs-CZ" sz="2000" dirty="0">
                <a:latin typeface="Calibri" panose="020F0502020204030204" pitchFamily="34" charset="0"/>
                <a:cs typeface="Calibri" panose="020F0502020204030204" pitchFamily="34" charset="0"/>
              </a:rPr>
              <a:t>Přírodní památka je po obvodu značena malým státním znakem České republiky a dvěma červenými pruhy na sloupech a kmenech stromů</a:t>
            </a:r>
          </a:p>
        </p:txBody>
      </p:sp>
      <p:pic>
        <p:nvPicPr>
          <p:cNvPr id="1026" name="Picture 2" descr="https://upload.wikimedia.org/wikipedia/commons/1/15/Prirodni_pamat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20" y="2721896"/>
            <a:ext cx="2956115" cy="39414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5/5e/Red_stripes_marking.jpg/800px-Red_stripes_mar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197" y="2721896"/>
            <a:ext cx="5194348" cy="38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738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0"/>
            <a:ext cx="8596668" cy="1320800"/>
          </a:xfrm>
        </p:spPr>
        <p:txBody>
          <a:bodyPr/>
          <a:lstStyle/>
          <a:p>
            <a:pPr algn="ctr"/>
            <a:r>
              <a:rPr lang="cs-CZ" dirty="0" smtClean="0"/>
              <a:t>Národní park </a:t>
            </a:r>
            <a:endParaRPr lang="cs-CZ" dirty="0"/>
          </a:p>
        </p:txBody>
      </p:sp>
      <p:sp>
        <p:nvSpPr>
          <p:cNvPr id="3" name="Zástupný symbol pro obsah 2"/>
          <p:cNvSpPr>
            <a:spLocks noGrp="1"/>
          </p:cNvSpPr>
          <p:nvPr>
            <p:ph idx="1"/>
          </p:nvPr>
        </p:nvSpPr>
        <p:spPr>
          <a:xfrm>
            <a:off x="131424" y="795812"/>
            <a:ext cx="9449304" cy="6062188"/>
          </a:xfrm>
        </p:spPr>
        <p:txBody>
          <a:bodyPr>
            <a:normAutofit/>
          </a:bodyPr>
          <a:lstStyle/>
          <a:p>
            <a:r>
              <a:rPr lang="cs-CZ" sz="2000" b="1" dirty="0">
                <a:latin typeface="Calibri" panose="020F0502020204030204" pitchFamily="34" charset="0"/>
                <a:cs typeface="Calibri" panose="020F0502020204030204" pitchFamily="34" charset="0"/>
              </a:rPr>
              <a:t>Národní park</a:t>
            </a:r>
            <a:r>
              <a:rPr lang="cs-CZ" sz="2000" dirty="0">
                <a:latin typeface="Calibri" panose="020F0502020204030204" pitchFamily="34" charset="0"/>
                <a:cs typeface="Calibri" panose="020F0502020204030204" pitchFamily="34" charset="0"/>
              </a:rPr>
              <a:t> je rozsáhlejší chráněné území, zpravidla </a:t>
            </a:r>
            <a:r>
              <a:rPr lang="cs-CZ" sz="2000" dirty="0" smtClean="0">
                <a:latin typeface="Calibri" panose="020F0502020204030204" pitchFamily="34" charset="0"/>
                <a:cs typeface="Calibri" panose="020F0502020204030204" pitchFamily="34" charset="0"/>
              </a:rPr>
              <a:t>nad </a:t>
            </a:r>
            <a:r>
              <a:rPr lang="cs-CZ" sz="2000" dirty="0">
                <a:latin typeface="Calibri" panose="020F0502020204030204" pitchFamily="34" charset="0"/>
                <a:cs typeface="Calibri" panose="020F0502020204030204" pitchFamily="34" charset="0"/>
              </a:rPr>
              <a:t>1 000 hektarů, převážně s ekosystémy </a:t>
            </a:r>
            <a:r>
              <a:rPr lang="cs-CZ" sz="2000" dirty="0" smtClean="0">
                <a:latin typeface="Calibri" panose="020F0502020204030204" pitchFamily="34" charset="0"/>
                <a:cs typeface="Calibri" panose="020F0502020204030204" pitchFamily="34" charset="0"/>
              </a:rPr>
              <a:t>nezměněnými </a:t>
            </a:r>
            <a:r>
              <a:rPr lang="cs-CZ" sz="2000" dirty="0">
                <a:latin typeface="Calibri" panose="020F0502020204030204" pitchFamily="34" charset="0"/>
                <a:cs typeface="Calibri" panose="020F0502020204030204" pitchFamily="34" charset="0"/>
              </a:rPr>
              <a:t>lidskou </a:t>
            </a:r>
            <a:r>
              <a:rPr lang="cs-CZ" sz="2000" dirty="0" smtClean="0">
                <a:latin typeface="Calibri" panose="020F0502020204030204" pitchFamily="34" charset="0"/>
                <a:cs typeface="Calibri" panose="020F0502020204030204" pitchFamily="34" charset="0"/>
              </a:rPr>
              <a:t>činností.</a:t>
            </a:r>
          </a:p>
          <a:p>
            <a:endParaRPr lang="cs-CZ" sz="2000" dirty="0" smtClean="0">
              <a:latin typeface="Calibri" panose="020F0502020204030204" pitchFamily="34" charset="0"/>
              <a:cs typeface="Calibri" panose="020F0502020204030204" pitchFamily="34" charset="0"/>
            </a:endParaRPr>
          </a:p>
          <a:p>
            <a:r>
              <a:rPr lang="cs-CZ" sz="2000" dirty="0" smtClean="0">
                <a:latin typeface="Calibri" panose="020F0502020204030204" pitchFamily="34" charset="0"/>
                <a:cs typeface="Calibri" panose="020F0502020204030204" pitchFamily="34" charset="0"/>
              </a:rPr>
              <a:t>Pro národní parky se užívá zkratka NP.</a:t>
            </a:r>
          </a:p>
          <a:p>
            <a:pPr>
              <a:buNone/>
            </a:pPr>
            <a:endParaRPr lang="cs-CZ" sz="2000" dirty="0" smtClean="0">
              <a:latin typeface="Calibri" panose="020F0502020204030204" pitchFamily="34" charset="0"/>
              <a:cs typeface="Calibri" panose="020F0502020204030204" pitchFamily="34" charset="0"/>
            </a:endParaRPr>
          </a:p>
          <a:p>
            <a:r>
              <a:rPr lang="cs-CZ" sz="2000" dirty="0" smtClean="0">
                <a:latin typeface="Calibri" panose="020F0502020204030204" pitchFamily="34" charset="0"/>
                <a:cs typeface="Calibri" panose="020F0502020204030204" pitchFamily="34" charset="0"/>
              </a:rPr>
              <a:t>V </a:t>
            </a:r>
            <a:r>
              <a:rPr lang="cs-CZ" sz="2000" dirty="0">
                <a:latin typeface="Calibri" panose="020F0502020204030204" pitchFamily="34" charset="0"/>
                <a:cs typeface="Calibri" panose="020F0502020204030204" pitchFamily="34" charset="0"/>
              </a:rPr>
              <a:t>České republice se nachází čtyři národní </a:t>
            </a:r>
            <a:r>
              <a:rPr lang="cs-CZ" sz="2000" dirty="0" smtClean="0">
                <a:latin typeface="Calibri" panose="020F0502020204030204" pitchFamily="34" charset="0"/>
                <a:cs typeface="Calibri" panose="020F0502020204030204" pitchFamily="34" charset="0"/>
              </a:rPr>
              <a:t>parky: Krkonoše, Šumava, České Švýcarsko, Podyjí.</a:t>
            </a:r>
          </a:p>
          <a:p>
            <a:endParaRPr lang="cs-CZ" sz="2000" dirty="0" smtClean="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 Nejstarší z nich je Krkonošský národní park </a:t>
            </a:r>
            <a:r>
              <a:rPr lang="cs-CZ" sz="2000" dirty="0" smtClean="0">
                <a:latin typeface="Calibri" panose="020F0502020204030204" pitchFamily="34" charset="0"/>
                <a:cs typeface="Calibri" panose="020F0502020204030204" pitchFamily="34" charset="0"/>
              </a:rPr>
              <a:t>a největší </a:t>
            </a:r>
            <a:r>
              <a:rPr lang="cs-CZ" sz="2000" dirty="0">
                <a:latin typeface="Calibri" panose="020F0502020204030204" pitchFamily="34" charset="0"/>
                <a:cs typeface="Calibri" panose="020F0502020204030204" pitchFamily="34" charset="0"/>
              </a:rPr>
              <a:t>je Národní park </a:t>
            </a:r>
            <a:r>
              <a:rPr lang="cs-CZ" sz="2000" dirty="0" smtClean="0">
                <a:latin typeface="Calibri" panose="020F0502020204030204" pitchFamily="34" charset="0"/>
                <a:cs typeface="Calibri" panose="020F0502020204030204" pitchFamily="34" charset="0"/>
              </a:rPr>
              <a:t>Šumava.</a:t>
            </a:r>
          </a:p>
          <a:p>
            <a:endParaRPr lang="cs-CZ" sz="2000" dirty="0" smtClean="0"/>
          </a:p>
        </p:txBody>
      </p:sp>
    </p:spTree>
    <p:extLst>
      <p:ext uri="{BB962C8B-B14F-4D97-AF65-F5344CB8AC3E}">
        <p14:creationId xmlns:p14="http://schemas.microsoft.com/office/powerpoint/2010/main" val="3973206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Ã½sledek obrÃ¡zku pro nÃ¡rodnÃ­ park Å¡umava"/>
          <p:cNvPicPr>
            <a:picLocks noChangeAspect="1" noChangeArrowheads="1"/>
          </p:cNvPicPr>
          <p:nvPr/>
        </p:nvPicPr>
        <p:blipFill>
          <a:blip r:embed="rId2"/>
          <a:srcRect/>
          <a:stretch>
            <a:fillRect/>
          </a:stretch>
        </p:blipFill>
        <p:spPr bwMode="auto">
          <a:xfrm>
            <a:off x="236282" y="429768"/>
            <a:ext cx="5634040" cy="3552358"/>
          </a:xfrm>
          <a:prstGeom prst="rect">
            <a:avLst/>
          </a:prstGeom>
          <a:noFill/>
        </p:spPr>
      </p:pic>
      <p:pic>
        <p:nvPicPr>
          <p:cNvPr id="3076" name="Picture 4" descr="VÃ½sledek obrÃ¡zku pro krkonoÅ¡skÃ½ nÃ¡rodnÃ­ park"/>
          <p:cNvPicPr>
            <a:picLocks noChangeAspect="1" noChangeArrowheads="1"/>
          </p:cNvPicPr>
          <p:nvPr/>
        </p:nvPicPr>
        <p:blipFill>
          <a:blip r:embed="rId3"/>
          <a:srcRect/>
          <a:stretch>
            <a:fillRect/>
          </a:stretch>
        </p:blipFill>
        <p:spPr bwMode="auto">
          <a:xfrm>
            <a:off x="-128016" y="4288536"/>
            <a:ext cx="7010965" cy="2569464"/>
          </a:xfrm>
          <a:prstGeom prst="rect">
            <a:avLst/>
          </a:prstGeom>
          <a:noFill/>
        </p:spPr>
      </p:pic>
      <p:pic>
        <p:nvPicPr>
          <p:cNvPr id="3078" name="Picture 6" descr="VÃ½sledek obrÃ¡zku pro podyjÃ­ nÃ¡rodnÃ­ park"/>
          <p:cNvPicPr>
            <a:picLocks noChangeAspect="1" noChangeArrowheads="1"/>
          </p:cNvPicPr>
          <p:nvPr/>
        </p:nvPicPr>
        <p:blipFill>
          <a:blip r:embed="rId4"/>
          <a:srcRect/>
          <a:stretch>
            <a:fillRect/>
          </a:stretch>
        </p:blipFill>
        <p:spPr bwMode="auto">
          <a:xfrm>
            <a:off x="6245352" y="0"/>
            <a:ext cx="4730496" cy="3148338"/>
          </a:xfrm>
          <a:prstGeom prst="rect">
            <a:avLst/>
          </a:prstGeom>
          <a:noFill/>
        </p:spPr>
      </p:pic>
      <p:pic>
        <p:nvPicPr>
          <p:cNvPr id="3080" name="Picture 8" descr="VÃ½sledek obrÃ¡zku pro np ÄeskÃ© Å¡vÃ½carsko"/>
          <p:cNvPicPr>
            <a:picLocks noChangeAspect="1" noChangeArrowheads="1"/>
          </p:cNvPicPr>
          <p:nvPr/>
        </p:nvPicPr>
        <p:blipFill>
          <a:blip r:embed="rId5"/>
          <a:srcRect/>
          <a:stretch>
            <a:fillRect/>
          </a:stretch>
        </p:blipFill>
        <p:spPr bwMode="auto">
          <a:xfrm>
            <a:off x="6610651" y="3158363"/>
            <a:ext cx="5581349" cy="3699637"/>
          </a:xfrm>
          <a:prstGeom prst="rect">
            <a:avLst/>
          </a:prstGeom>
          <a:noFill/>
        </p:spPr>
      </p:pic>
      <p:sp>
        <p:nvSpPr>
          <p:cNvPr id="9" name="TextovéPole 8"/>
          <p:cNvSpPr txBox="1"/>
          <p:nvPr/>
        </p:nvSpPr>
        <p:spPr>
          <a:xfrm>
            <a:off x="6766560" y="4663440"/>
            <a:ext cx="3392424" cy="369332"/>
          </a:xfrm>
          <a:prstGeom prst="rect">
            <a:avLst/>
          </a:prstGeom>
          <a:noFill/>
        </p:spPr>
        <p:txBody>
          <a:bodyPr wrap="square" rtlCol="0">
            <a:spAutoFit/>
          </a:bodyPr>
          <a:lstStyle/>
          <a:p>
            <a:r>
              <a:rPr lang="cs-CZ" dirty="0" smtClean="0">
                <a:solidFill>
                  <a:schemeClr val="bg1"/>
                </a:solidFill>
              </a:rPr>
              <a:t>NP České Švýcarsko</a:t>
            </a:r>
            <a:endParaRPr lang="cs-CZ" dirty="0">
              <a:solidFill>
                <a:schemeClr val="bg1"/>
              </a:solidFill>
            </a:endParaRPr>
          </a:p>
        </p:txBody>
      </p:sp>
      <p:sp>
        <p:nvSpPr>
          <p:cNvPr id="10" name="TextovéPole 9"/>
          <p:cNvSpPr txBox="1"/>
          <p:nvPr/>
        </p:nvSpPr>
        <p:spPr>
          <a:xfrm>
            <a:off x="7754112" y="2340864"/>
            <a:ext cx="2148840" cy="369332"/>
          </a:xfrm>
          <a:prstGeom prst="rect">
            <a:avLst/>
          </a:prstGeom>
          <a:noFill/>
        </p:spPr>
        <p:txBody>
          <a:bodyPr wrap="square" rtlCol="0">
            <a:spAutoFit/>
          </a:bodyPr>
          <a:lstStyle/>
          <a:p>
            <a:r>
              <a:rPr lang="cs-CZ" dirty="0" smtClean="0">
                <a:solidFill>
                  <a:schemeClr val="bg1"/>
                </a:solidFill>
              </a:rPr>
              <a:t>NP Podyjí</a:t>
            </a:r>
            <a:endParaRPr lang="cs-CZ" dirty="0">
              <a:solidFill>
                <a:schemeClr val="bg1"/>
              </a:solidFill>
            </a:endParaRPr>
          </a:p>
        </p:txBody>
      </p:sp>
      <p:sp>
        <p:nvSpPr>
          <p:cNvPr id="11" name="TextovéPole 10"/>
          <p:cNvSpPr txBox="1"/>
          <p:nvPr/>
        </p:nvSpPr>
        <p:spPr>
          <a:xfrm>
            <a:off x="896112" y="5230368"/>
            <a:ext cx="3483864" cy="369332"/>
          </a:xfrm>
          <a:prstGeom prst="rect">
            <a:avLst/>
          </a:prstGeom>
          <a:noFill/>
        </p:spPr>
        <p:txBody>
          <a:bodyPr wrap="square" rtlCol="0">
            <a:spAutoFit/>
          </a:bodyPr>
          <a:lstStyle/>
          <a:p>
            <a:r>
              <a:rPr lang="cs-CZ" dirty="0" smtClean="0">
                <a:solidFill>
                  <a:schemeClr val="bg1"/>
                </a:solidFill>
              </a:rPr>
              <a:t>NP Krkonoše</a:t>
            </a:r>
            <a:endParaRPr lang="cs-CZ" dirty="0">
              <a:solidFill>
                <a:schemeClr val="bg1"/>
              </a:solidFill>
            </a:endParaRPr>
          </a:p>
        </p:txBody>
      </p:sp>
      <p:sp>
        <p:nvSpPr>
          <p:cNvPr id="12" name="TextovéPole 11"/>
          <p:cNvSpPr txBox="1"/>
          <p:nvPr/>
        </p:nvSpPr>
        <p:spPr>
          <a:xfrm>
            <a:off x="566928" y="2615184"/>
            <a:ext cx="2816352" cy="369332"/>
          </a:xfrm>
          <a:prstGeom prst="rect">
            <a:avLst/>
          </a:prstGeom>
          <a:noFill/>
        </p:spPr>
        <p:txBody>
          <a:bodyPr wrap="square" rtlCol="0">
            <a:spAutoFit/>
          </a:bodyPr>
          <a:lstStyle/>
          <a:p>
            <a:r>
              <a:rPr lang="cs-CZ" dirty="0" smtClean="0">
                <a:solidFill>
                  <a:schemeClr val="bg1"/>
                </a:solidFill>
              </a:rPr>
              <a:t>NP Šumava</a:t>
            </a:r>
            <a:endParaRPr lang="cs-CZ" dirty="0">
              <a:solidFill>
                <a:schemeClr val="bg1"/>
              </a:solidFill>
            </a:endParaRPr>
          </a:p>
        </p:txBody>
      </p:sp>
    </p:spTree>
    <p:extLst>
      <p:ext uri="{BB962C8B-B14F-4D97-AF65-F5344CB8AC3E}">
        <p14:creationId xmlns:p14="http://schemas.microsoft.com/office/powerpoint/2010/main" val="4049432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Pravčická</a:t>
            </a:r>
            <a:r>
              <a:rPr lang="cs-CZ" dirty="0" smtClean="0"/>
              <a:t> brána</a:t>
            </a:r>
            <a:endParaRPr lang="cs-CZ" dirty="0"/>
          </a:p>
        </p:txBody>
      </p:sp>
      <p:sp>
        <p:nvSpPr>
          <p:cNvPr id="3" name="Zástupný symbol pro obsah 2"/>
          <p:cNvSpPr>
            <a:spLocks noGrp="1"/>
          </p:cNvSpPr>
          <p:nvPr>
            <p:ph idx="1"/>
          </p:nvPr>
        </p:nvSpPr>
        <p:spPr>
          <a:xfrm>
            <a:off x="677334" y="1746505"/>
            <a:ext cx="9810834" cy="4294858"/>
          </a:xfrm>
        </p:spPr>
        <p:txBody>
          <a:bodyPr/>
          <a:lstStyle/>
          <a:p>
            <a:r>
              <a:rPr lang="cs-CZ" dirty="0" err="1" smtClean="0"/>
              <a:t>Pravčická</a:t>
            </a:r>
            <a:r>
              <a:rPr lang="cs-CZ" dirty="0" smtClean="0"/>
              <a:t> brána je skalní brána vzniklá v kvádrových pískovcích křídového stáří.</a:t>
            </a:r>
            <a:endParaRPr lang="cs-CZ" dirty="0" smtClean="0">
              <a:cs typeface="Calibri" pitchFamily="34" charset="0"/>
            </a:endParaRPr>
          </a:p>
          <a:p>
            <a:r>
              <a:rPr lang="cs-CZ" dirty="0" smtClean="0"/>
              <a:t>Nachází se u Děčína v NP České </a:t>
            </a:r>
            <a:r>
              <a:rPr lang="cs-CZ" dirty="0" err="1" smtClean="0"/>
              <a:t>Švýcarsko</a:t>
            </a:r>
            <a:r>
              <a:rPr lang="cs-CZ" dirty="0" smtClean="0"/>
              <a:t>-Hřensko</a:t>
            </a:r>
          </a:p>
          <a:p>
            <a:r>
              <a:rPr lang="cs-CZ" dirty="0" smtClean="0">
                <a:cs typeface="Calibri" pitchFamily="34" charset="0"/>
              </a:rPr>
              <a:t>S rozpětím 26,5 metrů a výškou 16 metrů se jedná o největší pískovcovou skalní bránu v Evropě.</a:t>
            </a:r>
          </a:p>
        </p:txBody>
      </p:sp>
      <p:pic>
        <p:nvPicPr>
          <p:cNvPr id="1026" name="Picture 2" descr="VÃ½sledek obrÃ¡zku pro pravÄickÃ¡ brÃ¡na"/>
          <p:cNvPicPr>
            <a:picLocks noChangeAspect="1" noChangeArrowheads="1"/>
          </p:cNvPicPr>
          <p:nvPr/>
        </p:nvPicPr>
        <p:blipFill>
          <a:blip r:embed="rId2"/>
          <a:srcRect/>
          <a:stretch>
            <a:fillRect/>
          </a:stretch>
        </p:blipFill>
        <p:spPr bwMode="auto">
          <a:xfrm>
            <a:off x="0" y="3566160"/>
            <a:ext cx="6995160" cy="3291840"/>
          </a:xfrm>
          <a:prstGeom prst="rect">
            <a:avLst/>
          </a:prstGeom>
          <a:noFill/>
        </p:spPr>
      </p:pic>
      <p:pic>
        <p:nvPicPr>
          <p:cNvPr id="1028" name="Picture 4" descr="VÃ½sledek obrÃ¡zku pro pravÄickÃ¡ brÃ¡na"/>
          <p:cNvPicPr>
            <a:picLocks noChangeAspect="1" noChangeArrowheads="1"/>
          </p:cNvPicPr>
          <p:nvPr/>
        </p:nvPicPr>
        <p:blipFill>
          <a:blip r:embed="rId3"/>
          <a:srcRect/>
          <a:stretch>
            <a:fillRect/>
          </a:stretch>
        </p:blipFill>
        <p:spPr bwMode="auto">
          <a:xfrm>
            <a:off x="7249299" y="3566160"/>
            <a:ext cx="4942701" cy="3291840"/>
          </a:xfrm>
          <a:prstGeom prst="rect">
            <a:avLst/>
          </a:prstGeom>
          <a:noFill/>
        </p:spPr>
      </p:pic>
    </p:spTree>
    <p:extLst>
      <p:ext uri="{BB962C8B-B14F-4D97-AF65-F5344CB8AC3E}">
        <p14:creationId xmlns:p14="http://schemas.microsoft.com/office/powerpoint/2010/main" val="91592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Propast Macocha</a:t>
            </a:r>
            <a:endParaRPr lang="cs-CZ" dirty="0"/>
          </a:p>
        </p:txBody>
      </p:sp>
      <p:sp>
        <p:nvSpPr>
          <p:cNvPr id="3" name="Zástupný symbol pro obsah 2"/>
          <p:cNvSpPr>
            <a:spLocks noGrp="1"/>
          </p:cNvSpPr>
          <p:nvPr>
            <p:ph idx="1"/>
          </p:nvPr>
        </p:nvSpPr>
        <p:spPr>
          <a:xfrm>
            <a:off x="310896" y="1353312"/>
            <a:ext cx="10177272" cy="5367527"/>
          </a:xfrm>
        </p:spPr>
        <p:txBody>
          <a:bodyPr>
            <a:normAutofit/>
          </a:bodyPr>
          <a:lstStyle/>
          <a:p>
            <a:endParaRPr lang="cs-CZ" dirty="0" smtClean="0"/>
          </a:p>
          <a:p>
            <a:r>
              <a:rPr lang="cs-CZ" dirty="0" smtClean="0"/>
              <a:t>Nachází se v Jižní Moravě v Moravském Krasu.</a:t>
            </a:r>
          </a:p>
          <a:p>
            <a:endParaRPr lang="cs-CZ" dirty="0" smtClean="0"/>
          </a:p>
          <a:p>
            <a:r>
              <a:rPr lang="cs-CZ" dirty="0" smtClean="0"/>
              <a:t>Propast Macocha je více než 138,5 metrů hluboká a je největší propastí svého druhu v České republice a i ve střední Evropě. Horní část propasti je dlouhá 174 metrů a široká 76 metrů. Na okraji propasti jsou dva vyhlídkové můstky.</a:t>
            </a:r>
          </a:p>
          <a:p>
            <a:endParaRPr lang="cs-CZ" dirty="0" smtClean="0"/>
          </a:p>
          <a:p>
            <a:r>
              <a:rPr lang="cs-CZ" dirty="0" smtClean="0"/>
              <a:t>Propast Macocha, jež dostala jméno podle pověsti ze 17. století, vznikla zřícením stropu velké jeskyně. Proto také její dno částečně pokrývá suť, což jsou zbytky zborceného stropu. Dnem propasti protéká říčka </a:t>
            </a:r>
            <a:r>
              <a:rPr lang="cs-CZ" dirty="0" err="1" smtClean="0"/>
              <a:t>Punkva.Horní</a:t>
            </a:r>
            <a:r>
              <a:rPr lang="cs-CZ" dirty="0" smtClean="0"/>
              <a:t> jezírko je hluboké přibližně 13 metrů a je vidět shora. Dolní jezírko je ukryto mezi skalami, takže není shora vidět, a jeho hloubka přesahuje 49 metrů (doposud nebylo dosaženo dna).</a:t>
            </a:r>
          </a:p>
          <a:p>
            <a:pPr>
              <a:buNone/>
            </a:pPr>
            <a:r>
              <a:rPr lang="cs-CZ" dirty="0" smtClean="0"/>
              <a:t> </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2770" name="Picture 2" descr="VÃ½sledek obrÃ¡zku pro propast macocha"/>
          <p:cNvPicPr>
            <a:picLocks noChangeAspect="1" noChangeArrowheads="1"/>
          </p:cNvPicPr>
          <p:nvPr/>
        </p:nvPicPr>
        <p:blipFill>
          <a:blip r:embed="rId2"/>
          <a:srcRect/>
          <a:stretch>
            <a:fillRect/>
          </a:stretch>
        </p:blipFill>
        <p:spPr bwMode="auto">
          <a:xfrm>
            <a:off x="688156" y="0"/>
            <a:ext cx="5392132" cy="3370082"/>
          </a:xfrm>
          <a:prstGeom prst="rect">
            <a:avLst/>
          </a:prstGeom>
          <a:noFill/>
        </p:spPr>
      </p:pic>
      <p:pic>
        <p:nvPicPr>
          <p:cNvPr id="32772" name="Picture 4" descr="VÃ½sledek obrÃ¡zku pro propast macocha"/>
          <p:cNvPicPr>
            <a:picLocks noChangeAspect="1" noChangeArrowheads="1"/>
          </p:cNvPicPr>
          <p:nvPr/>
        </p:nvPicPr>
        <p:blipFill>
          <a:blip r:embed="rId3"/>
          <a:srcRect/>
          <a:stretch>
            <a:fillRect/>
          </a:stretch>
        </p:blipFill>
        <p:spPr bwMode="auto">
          <a:xfrm>
            <a:off x="6542202" y="-49146"/>
            <a:ext cx="5649798" cy="3531125"/>
          </a:xfrm>
          <a:prstGeom prst="rect">
            <a:avLst/>
          </a:prstGeom>
          <a:noFill/>
        </p:spPr>
      </p:pic>
      <p:pic>
        <p:nvPicPr>
          <p:cNvPr id="32774" name="Picture 6" descr="VÃ½sledek obrÃ¡zku pro propast macocha"/>
          <p:cNvPicPr>
            <a:picLocks noChangeAspect="1" noChangeArrowheads="1"/>
          </p:cNvPicPr>
          <p:nvPr/>
        </p:nvPicPr>
        <p:blipFill>
          <a:blip r:embed="rId4"/>
          <a:srcRect/>
          <a:stretch>
            <a:fillRect/>
          </a:stretch>
        </p:blipFill>
        <p:spPr bwMode="auto">
          <a:xfrm>
            <a:off x="0" y="3438236"/>
            <a:ext cx="5172582" cy="3419764"/>
          </a:xfrm>
          <a:prstGeom prst="rect">
            <a:avLst/>
          </a:prstGeom>
          <a:noFill/>
        </p:spPr>
      </p:pic>
      <p:pic>
        <p:nvPicPr>
          <p:cNvPr id="32776" name="Picture 8" descr="VÃ½sledek obrÃ¡zku pro propast macocha"/>
          <p:cNvPicPr>
            <a:picLocks noChangeAspect="1" noChangeArrowheads="1"/>
          </p:cNvPicPr>
          <p:nvPr/>
        </p:nvPicPr>
        <p:blipFill>
          <a:blip r:embed="rId5"/>
          <a:srcRect/>
          <a:stretch>
            <a:fillRect/>
          </a:stretch>
        </p:blipFill>
        <p:spPr bwMode="auto">
          <a:xfrm>
            <a:off x="5165889" y="3399787"/>
            <a:ext cx="7203289" cy="371689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Polické stěny</a:t>
            </a:r>
            <a:endParaRPr lang="cs-CZ" dirty="0"/>
          </a:p>
        </p:txBody>
      </p:sp>
      <p:sp>
        <p:nvSpPr>
          <p:cNvPr id="3" name="Zástupný symbol pro obsah 2"/>
          <p:cNvSpPr>
            <a:spLocks noGrp="1"/>
          </p:cNvSpPr>
          <p:nvPr>
            <p:ph idx="1"/>
          </p:nvPr>
        </p:nvSpPr>
        <p:spPr>
          <a:xfrm>
            <a:off x="384726" y="1547941"/>
            <a:ext cx="3556338" cy="3880773"/>
          </a:xfrm>
        </p:spPr>
        <p:txBody>
          <a:bodyPr/>
          <a:lstStyle/>
          <a:p>
            <a:r>
              <a:rPr lang="cs-CZ" dirty="0" smtClean="0"/>
              <a:t>Nachází se v okrese Náchod</a:t>
            </a:r>
          </a:p>
          <a:p>
            <a:r>
              <a:rPr lang="cs-CZ" dirty="0" smtClean="0"/>
              <a:t>Důvodem ochrany je ojedinělý útvar Polických stěn.Vyskytují se zde především v podobě rozsáhlých skalních plošin a měst,skalních věží, kaňonů, soutěsek a jeskyní, se specifickou flórou a faunou.</a:t>
            </a:r>
            <a:endParaRPr lang="cs-CZ" dirty="0"/>
          </a:p>
        </p:txBody>
      </p:sp>
      <p:pic>
        <p:nvPicPr>
          <p:cNvPr id="31746" name="Picture 2" descr="VÃ½sledek obrÃ¡zku pro polickÃ© stÄny"/>
          <p:cNvPicPr>
            <a:picLocks noChangeAspect="1" noChangeArrowheads="1"/>
          </p:cNvPicPr>
          <p:nvPr/>
        </p:nvPicPr>
        <p:blipFill>
          <a:blip r:embed="rId2"/>
          <a:srcRect/>
          <a:stretch>
            <a:fillRect/>
          </a:stretch>
        </p:blipFill>
        <p:spPr bwMode="auto">
          <a:xfrm>
            <a:off x="3807079" y="0"/>
            <a:ext cx="5001641" cy="3338595"/>
          </a:xfrm>
          <a:prstGeom prst="rect">
            <a:avLst/>
          </a:prstGeom>
          <a:noFill/>
        </p:spPr>
      </p:pic>
      <p:pic>
        <p:nvPicPr>
          <p:cNvPr id="31748" name="Picture 4" descr="VÃ½sledek obrÃ¡zku pro polickÃ© stÄny"/>
          <p:cNvPicPr>
            <a:picLocks noChangeAspect="1" noChangeArrowheads="1"/>
          </p:cNvPicPr>
          <p:nvPr/>
        </p:nvPicPr>
        <p:blipFill>
          <a:blip r:embed="rId3"/>
          <a:srcRect/>
          <a:stretch>
            <a:fillRect/>
          </a:stretch>
        </p:blipFill>
        <p:spPr bwMode="auto">
          <a:xfrm>
            <a:off x="8760079" y="1171929"/>
            <a:ext cx="3431921" cy="4579647"/>
          </a:xfrm>
          <a:prstGeom prst="rect">
            <a:avLst/>
          </a:prstGeom>
          <a:noFill/>
        </p:spPr>
      </p:pic>
      <p:pic>
        <p:nvPicPr>
          <p:cNvPr id="31750" name="Picture 6" descr="VÃ½sledek obrÃ¡zku pro polickÃ© stÄny"/>
          <p:cNvPicPr>
            <a:picLocks noChangeAspect="1" noChangeArrowheads="1"/>
          </p:cNvPicPr>
          <p:nvPr/>
        </p:nvPicPr>
        <p:blipFill>
          <a:blip r:embed="rId4"/>
          <a:srcRect/>
          <a:stretch>
            <a:fillRect/>
          </a:stretch>
        </p:blipFill>
        <p:spPr bwMode="auto">
          <a:xfrm>
            <a:off x="3803904" y="3319273"/>
            <a:ext cx="5010911" cy="3758183"/>
          </a:xfrm>
          <a:prstGeom prst="rect">
            <a:avLst/>
          </a:prstGeom>
          <a:noFill/>
        </p:spPr>
      </p:pic>
    </p:spTree>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125</TotalTime>
  <Words>148</Words>
  <Application>Microsoft Office PowerPoint</Application>
  <PresentationFormat>Širokoúhlá obrazovka</PresentationFormat>
  <Paragraphs>52</Paragraphs>
  <Slides>13</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vt:i4>
      </vt:variant>
    </vt:vector>
  </HeadingPairs>
  <TitlesOfParts>
    <vt:vector size="18" baseType="lpstr">
      <vt:lpstr>Arial</vt:lpstr>
      <vt:lpstr>Calibri</vt:lpstr>
      <vt:lpstr>Trebuchet MS</vt:lpstr>
      <vt:lpstr>Wingdings 3</vt:lpstr>
      <vt:lpstr>Faseta</vt:lpstr>
      <vt:lpstr>Přírodní památky v České Republice </vt:lpstr>
      <vt:lpstr>Prezentace aplikace PowerPoint</vt:lpstr>
      <vt:lpstr>Značení přírodních památek</vt:lpstr>
      <vt:lpstr>Národní park </vt:lpstr>
      <vt:lpstr>Prezentace aplikace PowerPoint</vt:lpstr>
      <vt:lpstr>Pravčická brána</vt:lpstr>
      <vt:lpstr>Propast Macocha</vt:lpstr>
      <vt:lpstr>Prezentace aplikace PowerPoint</vt:lpstr>
      <vt:lpstr> Polické stěny</vt:lpstr>
      <vt:lpstr>Kotýz</vt:lpstr>
      <vt:lpstr>Prezentace aplikace PowerPoint</vt:lpstr>
      <vt:lpstr>Panská skála</vt:lpstr>
      <vt:lpstr>Zdroje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Přírodní památky v České Republice</dc:title>
  <dc:creator>Králová Tereza</dc:creator>
  <cp:lastModifiedBy>Hana Trinerová</cp:lastModifiedBy>
  <cp:revision>16</cp:revision>
  <dcterms:created xsi:type="dcterms:W3CDTF">2018-09-24T10:37:38Z</dcterms:created>
  <dcterms:modified xsi:type="dcterms:W3CDTF">2018-11-08T09:20:04Z</dcterms:modified>
</cp:coreProperties>
</file>