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68B22-CA5E-4C27-A6D8-B5FDFB7292E7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28C6D5EF-E858-4059-8657-76F207CAC986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cs-CZ" dirty="0" smtClean="0"/>
            <a:t>Naturální směna</a:t>
          </a:r>
          <a:endParaRPr lang="cs-CZ" dirty="0"/>
        </a:p>
      </dgm:t>
    </dgm:pt>
    <dgm:pt modelId="{352FD8B3-9F95-4D23-83EA-9AC733D53D55}" type="parTrans" cxnId="{BD491082-7CC8-456F-A656-7A83CD7CC8BD}">
      <dgm:prSet/>
      <dgm:spPr/>
      <dgm:t>
        <a:bodyPr/>
        <a:lstStyle/>
        <a:p>
          <a:endParaRPr lang="cs-CZ"/>
        </a:p>
      </dgm:t>
    </dgm:pt>
    <dgm:pt modelId="{B314CD06-9923-47F0-8232-A0B9B6DE07EE}" type="sibTrans" cxnId="{BD491082-7CC8-456F-A656-7A83CD7CC8BD}">
      <dgm:prSet/>
      <dgm:spPr/>
      <dgm:t>
        <a:bodyPr/>
        <a:lstStyle/>
        <a:p>
          <a:endParaRPr lang="cs-CZ"/>
        </a:p>
      </dgm:t>
    </dgm:pt>
    <dgm:pt modelId="{C9CFB3FE-7E58-4BC6-878A-BA77BC4E6573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cs-CZ" dirty="0" smtClean="0"/>
            <a:t>Zbožní peníze</a:t>
          </a:r>
          <a:endParaRPr lang="cs-CZ" dirty="0"/>
        </a:p>
      </dgm:t>
    </dgm:pt>
    <dgm:pt modelId="{D7FF2CFE-C18E-41EC-9D0D-E61649F8A852}" type="parTrans" cxnId="{5787F751-581E-4D4B-85ED-47F9AFD495A9}">
      <dgm:prSet/>
      <dgm:spPr/>
      <dgm:t>
        <a:bodyPr/>
        <a:lstStyle/>
        <a:p>
          <a:endParaRPr lang="cs-CZ"/>
        </a:p>
      </dgm:t>
    </dgm:pt>
    <dgm:pt modelId="{75B0FC72-F3AE-4AA0-BDF0-5E1283652EFC}" type="sibTrans" cxnId="{5787F751-581E-4D4B-85ED-47F9AFD495A9}">
      <dgm:prSet/>
      <dgm:spPr/>
      <dgm:t>
        <a:bodyPr/>
        <a:lstStyle/>
        <a:p>
          <a:endParaRPr lang="cs-CZ"/>
        </a:p>
      </dgm:t>
    </dgm:pt>
    <dgm:pt modelId="{9CB3445A-5338-48A1-B7DB-304EA1E9448F}">
      <dgm:prSet phldrT="[Text]"/>
      <dgm:spPr>
        <a:solidFill>
          <a:schemeClr val="bg1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cs-CZ" dirty="0" smtClean="0"/>
            <a:t>Kovové peníze</a:t>
          </a:r>
          <a:endParaRPr lang="cs-CZ" dirty="0"/>
        </a:p>
      </dgm:t>
    </dgm:pt>
    <dgm:pt modelId="{28CB8278-7914-426F-A991-78D578273D74}" type="parTrans" cxnId="{7582F419-3F1E-4670-AB9C-61A62BBBCEF4}">
      <dgm:prSet/>
      <dgm:spPr/>
      <dgm:t>
        <a:bodyPr/>
        <a:lstStyle/>
        <a:p>
          <a:endParaRPr lang="cs-CZ"/>
        </a:p>
      </dgm:t>
    </dgm:pt>
    <dgm:pt modelId="{FE45D9AC-7631-4C29-93BE-401DEB65C481}" type="sibTrans" cxnId="{7582F419-3F1E-4670-AB9C-61A62BBBCEF4}">
      <dgm:prSet/>
      <dgm:spPr/>
      <dgm:t>
        <a:bodyPr/>
        <a:lstStyle/>
        <a:p>
          <a:endParaRPr lang="cs-CZ"/>
        </a:p>
      </dgm:t>
    </dgm:pt>
    <dgm:pt modelId="{F768B538-0FFC-4F4D-B4B2-F2854EBA3E97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cs-CZ" dirty="0" smtClean="0"/>
            <a:t>Bezhotovostní peníze</a:t>
          </a:r>
          <a:endParaRPr lang="cs-CZ" dirty="0"/>
        </a:p>
      </dgm:t>
    </dgm:pt>
    <dgm:pt modelId="{0A8B46D1-61EF-4FB4-BC8C-7A58E0B89A60}" type="parTrans" cxnId="{B74298ED-8CBF-4ABD-8D1E-99A5630EB1D4}">
      <dgm:prSet/>
      <dgm:spPr/>
      <dgm:t>
        <a:bodyPr/>
        <a:lstStyle/>
        <a:p>
          <a:endParaRPr lang="cs-CZ"/>
        </a:p>
      </dgm:t>
    </dgm:pt>
    <dgm:pt modelId="{5A511CB3-CF65-4BF9-A83B-A4857879F68F}" type="sibTrans" cxnId="{B74298ED-8CBF-4ABD-8D1E-99A5630EB1D4}">
      <dgm:prSet/>
      <dgm:spPr/>
      <dgm:t>
        <a:bodyPr/>
        <a:lstStyle/>
        <a:p>
          <a:endParaRPr lang="cs-CZ"/>
        </a:p>
      </dgm:t>
    </dgm:pt>
    <dgm:pt modelId="{9280BB58-67B6-4B73-B68A-91765C80BE9D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cs-CZ" dirty="0" smtClean="0"/>
            <a:t>Papírové peníze</a:t>
          </a:r>
          <a:endParaRPr lang="cs-CZ" dirty="0"/>
        </a:p>
      </dgm:t>
    </dgm:pt>
    <dgm:pt modelId="{127117FD-4143-4E69-A82F-F7C173582AAD}" type="parTrans" cxnId="{321853A3-F1B4-433D-A27C-E067BE1300D4}">
      <dgm:prSet/>
      <dgm:spPr/>
      <dgm:t>
        <a:bodyPr/>
        <a:lstStyle/>
        <a:p>
          <a:endParaRPr lang="cs-CZ"/>
        </a:p>
      </dgm:t>
    </dgm:pt>
    <dgm:pt modelId="{C4D419D5-FF0A-4946-88A8-F2BD8816090D}" type="sibTrans" cxnId="{321853A3-F1B4-433D-A27C-E067BE1300D4}">
      <dgm:prSet/>
      <dgm:spPr/>
      <dgm:t>
        <a:bodyPr/>
        <a:lstStyle/>
        <a:p>
          <a:endParaRPr lang="cs-CZ"/>
        </a:p>
      </dgm:t>
    </dgm:pt>
    <dgm:pt modelId="{782A5558-5582-4F6C-998B-68BC5F0B36AE}" type="pres">
      <dgm:prSet presAssocID="{B3468B22-CA5E-4C27-A6D8-B5FDFB7292E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FB58D18-38B8-4C63-96E4-F309F8D7A7BA}" type="pres">
      <dgm:prSet presAssocID="{B3468B22-CA5E-4C27-A6D8-B5FDFB7292E7}" presName="dummyMaxCanvas" presStyleCnt="0">
        <dgm:presLayoutVars/>
      </dgm:prSet>
      <dgm:spPr/>
    </dgm:pt>
    <dgm:pt modelId="{DF5E75CA-2C6E-4B01-B182-789DFE8BD001}" type="pres">
      <dgm:prSet presAssocID="{B3468B22-CA5E-4C27-A6D8-B5FDFB7292E7}" presName="FiveNodes_1" presStyleLbl="node1" presStyleIdx="0" presStyleCnt="5" custScaleX="1019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9FDEA8-C9AD-4206-808A-3BE998EAE441}" type="pres">
      <dgm:prSet presAssocID="{B3468B22-CA5E-4C27-A6D8-B5FDFB7292E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B3A0A6-0014-4B66-BF3C-9B8655DE15A3}" type="pres">
      <dgm:prSet presAssocID="{B3468B22-CA5E-4C27-A6D8-B5FDFB7292E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A88E04-4739-42EA-B2A7-4A42380B5D25}" type="pres">
      <dgm:prSet presAssocID="{B3468B22-CA5E-4C27-A6D8-B5FDFB7292E7}" presName="FiveNodes_4" presStyleLbl="node1" presStyleIdx="3" presStyleCnt="5" custScaleX="941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701CF0-69A0-46E2-8F1C-A08E9B8228BB}" type="pres">
      <dgm:prSet presAssocID="{B3468B22-CA5E-4C27-A6D8-B5FDFB7292E7}" presName="FiveNodes_5" presStyleLbl="node1" presStyleIdx="4" presStyleCnt="5" custScaleX="883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997B0B-63E8-4F9A-A546-791F79850732}" type="pres">
      <dgm:prSet presAssocID="{B3468B22-CA5E-4C27-A6D8-B5FDFB7292E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3957E1-6F56-4957-977E-E98FE1C73ACF}" type="pres">
      <dgm:prSet presAssocID="{B3468B22-CA5E-4C27-A6D8-B5FDFB7292E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135355-F838-42D8-9B4E-E54A8431F830}" type="pres">
      <dgm:prSet presAssocID="{B3468B22-CA5E-4C27-A6D8-B5FDFB7292E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1BBED0-10BD-4D94-A15C-C0686634572D}" type="pres">
      <dgm:prSet presAssocID="{B3468B22-CA5E-4C27-A6D8-B5FDFB7292E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6CFEDD-0074-43F2-9E4A-C211FA45E44F}" type="pres">
      <dgm:prSet presAssocID="{B3468B22-CA5E-4C27-A6D8-B5FDFB7292E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A65379-12EC-4031-B61E-68B311481401}" type="pres">
      <dgm:prSet presAssocID="{B3468B22-CA5E-4C27-A6D8-B5FDFB7292E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D42C0B-4DDC-440F-B511-01DAF14B8907}" type="pres">
      <dgm:prSet presAssocID="{B3468B22-CA5E-4C27-A6D8-B5FDFB7292E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66DE8E-8ECC-4F4A-AF72-0AF39F455E76}" type="pres">
      <dgm:prSet presAssocID="{B3468B22-CA5E-4C27-A6D8-B5FDFB7292E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DCA8D6-F9E9-436F-93E6-0F1503991E9C}" type="pres">
      <dgm:prSet presAssocID="{B3468B22-CA5E-4C27-A6D8-B5FDFB7292E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3918F96-CD53-4149-9FAE-8C0860C764BB}" type="presOf" srcId="{9280BB58-67B6-4B73-B68A-91765C80BE9D}" destId="{BFA88E04-4739-42EA-B2A7-4A42380B5D25}" srcOrd="0" destOrd="0" presId="urn:microsoft.com/office/officeart/2005/8/layout/vProcess5"/>
    <dgm:cxn modelId="{FABC56DF-4AEB-4B56-B6B2-30C475AE544D}" type="presOf" srcId="{B3468B22-CA5E-4C27-A6D8-B5FDFB7292E7}" destId="{782A5558-5582-4F6C-998B-68BC5F0B36AE}" srcOrd="0" destOrd="0" presId="urn:microsoft.com/office/officeart/2005/8/layout/vProcess5"/>
    <dgm:cxn modelId="{3C8E4234-044C-4BE7-9CD7-FC1A9644235A}" type="presOf" srcId="{28C6D5EF-E858-4059-8657-76F207CAC986}" destId="{DF5E75CA-2C6E-4B01-B182-789DFE8BD001}" srcOrd="0" destOrd="0" presId="urn:microsoft.com/office/officeart/2005/8/layout/vProcess5"/>
    <dgm:cxn modelId="{D1F7B6C9-12E5-44A9-A74D-35A8F64F9E42}" type="presOf" srcId="{75B0FC72-F3AE-4AA0-BDF0-5E1283652EFC}" destId="{3D3957E1-6F56-4957-977E-E98FE1C73ACF}" srcOrd="0" destOrd="0" presId="urn:microsoft.com/office/officeart/2005/8/layout/vProcess5"/>
    <dgm:cxn modelId="{98409115-6316-4865-B195-3413DBB0A4DB}" type="presOf" srcId="{C4D419D5-FF0A-4946-88A8-F2BD8816090D}" destId="{351BBED0-10BD-4D94-A15C-C0686634572D}" srcOrd="0" destOrd="0" presId="urn:microsoft.com/office/officeart/2005/8/layout/vProcess5"/>
    <dgm:cxn modelId="{09FC024D-BA12-4E97-B8E5-305708DF9D1B}" type="presOf" srcId="{C9CFB3FE-7E58-4BC6-878A-BA77BC4E6573}" destId="{02A65379-12EC-4031-B61E-68B311481401}" srcOrd="1" destOrd="0" presId="urn:microsoft.com/office/officeart/2005/8/layout/vProcess5"/>
    <dgm:cxn modelId="{B74298ED-8CBF-4ABD-8D1E-99A5630EB1D4}" srcId="{B3468B22-CA5E-4C27-A6D8-B5FDFB7292E7}" destId="{F768B538-0FFC-4F4D-B4B2-F2854EBA3E97}" srcOrd="4" destOrd="0" parTransId="{0A8B46D1-61EF-4FB4-BC8C-7A58E0B89A60}" sibTransId="{5A511CB3-CF65-4BF9-A83B-A4857879F68F}"/>
    <dgm:cxn modelId="{53DC0BAE-1AEA-40C0-BDA4-8C59C4426818}" type="presOf" srcId="{F768B538-0FFC-4F4D-B4B2-F2854EBA3E97}" destId="{C7701CF0-69A0-46E2-8F1C-A08E9B8228BB}" srcOrd="0" destOrd="0" presId="urn:microsoft.com/office/officeart/2005/8/layout/vProcess5"/>
    <dgm:cxn modelId="{46E9EF01-24A5-42C2-B2A9-991362BCF62A}" type="presOf" srcId="{C9CFB3FE-7E58-4BC6-878A-BA77BC4E6573}" destId="{339FDEA8-C9AD-4206-808A-3BE998EAE441}" srcOrd="0" destOrd="0" presId="urn:microsoft.com/office/officeart/2005/8/layout/vProcess5"/>
    <dgm:cxn modelId="{7582F419-3F1E-4670-AB9C-61A62BBBCEF4}" srcId="{B3468B22-CA5E-4C27-A6D8-B5FDFB7292E7}" destId="{9CB3445A-5338-48A1-B7DB-304EA1E9448F}" srcOrd="2" destOrd="0" parTransId="{28CB8278-7914-426F-A991-78D578273D74}" sibTransId="{FE45D9AC-7631-4C29-93BE-401DEB65C481}"/>
    <dgm:cxn modelId="{2B3DFDF6-0793-4BC2-BA13-EE0A8628541A}" type="presOf" srcId="{9280BB58-67B6-4B73-B68A-91765C80BE9D}" destId="{8E66DE8E-8ECC-4F4A-AF72-0AF39F455E76}" srcOrd="1" destOrd="0" presId="urn:microsoft.com/office/officeart/2005/8/layout/vProcess5"/>
    <dgm:cxn modelId="{83FFC6C5-272F-449E-AE14-8A8D1217BDC7}" type="presOf" srcId="{28C6D5EF-E858-4059-8657-76F207CAC986}" destId="{CF6CFEDD-0074-43F2-9E4A-C211FA45E44F}" srcOrd="1" destOrd="0" presId="urn:microsoft.com/office/officeart/2005/8/layout/vProcess5"/>
    <dgm:cxn modelId="{5787F751-581E-4D4B-85ED-47F9AFD495A9}" srcId="{B3468B22-CA5E-4C27-A6D8-B5FDFB7292E7}" destId="{C9CFB3FE-7E58-4BC6-878A-BA77BC4E6573}" srcOrd="1" destOrd="0" parTransId="{D7FF2CFE-C18E-41EC-9D0D-E61649F8A852}" sibTransId="{75B0FC72-F3AE-4AA0-BDF0-5E1283652EFC}"/>
    <dgm:cxn modelId="{CA9D8DE6-4E51-41EB-8117-7D8F52E8D366}" type="presOf" srcId="{FE45D9AC-7631-4C29-93BE-401DEB65C481}" destId="{7B135355-F838-42D8-9B4E-E54A8431F830}" srcOrd="0" destOrd="0" presId="urn:microsoft.com/office/officeart/2005/8/layout/vProcess5"/>
    <dgm:cxn modelId="{507DCF74-6D2E-4FC9-BDCE-7A065E170522}" type="presOf" srcId="{9CB3445A-5338-48A1-B7DB-304EA1E9448F}" destId="{59D42C0B-4DDC-440F-B511-01DAF14B8907}" srcOrd="1" destOrd="0" presId="urn:microsoft.com/office/officeart/2005/8/layout/vProcess5"/>
    <dgm:cxn modelId="{7444687E-ED96-4FA5-8B33-88BBA2675D41}" type="presOf" srcId="{9CB3445A-5338-48A1-B7DB-304EA1E9448F}" destId="{C2B3A0A6-0014-4B66-BF3C-9B8655DE15A3}" srcOrd="0" destOrd="0" presId="urn:microsoft.com/office/officeart/2005/8/layout/vProcess5"/>
    <dgm:cxn modelId="{321853A3-F1B4-433D-A27C-E067BE1300D4}" srcId="{B3468B22-CA5E-4C27-A6D8-B5FDFB7292E7}" destId="{9280BB58-67B6-4B73-B68A-91765C80BE9D}" srcOrd="3" destOrd="0" parTransId="{127117FD-4143-4E69-A82F-F7C173582AAD}" sibTransId="{C4D419D5-FF0A-4946-88A8-F2BD8816090D}"/>
    <dgm:cxn modelId="{BD491082-7CC8-456F-A656-7A83CD7CC8BD}" srcId="{B3468B22-CA5E-4C27-A6D8-B5FDFB7292E7}" destId="{28C6D5EF-E858-4059-8657-76F207CAC986}" srcOrd="0" destOrd="0" parTransId="{352FD8B3-9F95-4D23-83EA-9AC733D53D55}" sibTransId="{B314CD06-9923-47F0-8232-A0B9B6DE07EE}"/>
    <dgm:cxn modelId="{C910C9B3-5438-4110-83D3-FB3CB56FD5F7}" type="presOf" srcId="{F768B538-0FFC-4F4D-B4B2-F2854EBA3E97}" destId="{BEDCA8D6-F9E9-436F-93E6-0F1503991E9C}" srcOrd="1" destOrd="0" presId="urn:microsoft.com/office/officeart/2005/8/layout/vProcess5"/>
    <dgm:cxn modelId="{15C1D5CD-D298-48BE-BA5B-E83C299E9C2C}" type="presOf" srcId="{B314CD06-9923-47F0-8232-A0B9B6DE07EE}" destId="{E4997B0B-63E8-4F9A-A546-791F79850732}" srcOrd="0" destOrd="0" presId="urn:microsoft.com/office/officeart/2005/8/layout/vProcess5"/>
    <dgm:cxn modelId="{9EE3EC16-D480-4C7A-A4E2-AE799D9EE365}" type="presParOf" srcId="{782A5558-5582-4F6C-998B-68BC5F0B36AE}" destId="{1FB58D18-38B8-4C63-96E4-F309F8D7A7BA}" srcOrd="0" destOrd="0" presId="urn:microsoft.com/office/officeart/2005/8/layout/vProcess5"/>
    <dgm:cxn modelId="{56B09C39-7F9A-4B05-A25D-E6B439F4E611}" type="presParOf" srcId="{782A5558-5582-4F6C-998B-68BC5F0B36AE}" destId="{DF5E75CA-2C6E-4B01-B182-789DFE8BD001}" srcOrd="1" destOrd="0" presId="urn:microsoft.com/office/officeart/2005/8/layout/vProcess5"/>
    <dgm:cxn modelId="{5C042849-807D-4D53-A211-CF9184912D7E}" type="presParOf" srcId="{782A5558-5582-4F6C-998B-68BC5F0B36AE}" destId="{339FDEA8-C9AD-4206-808A-3BE998EAE441}" srcOrd="2" destOrd="0" presId="urn:microsoft.com/office/officeart/2005/8/layout/vProcess5"/>
    <dgm:cxn modelId="{A23D33C5-A3BF-47C4-B8FA-FC3F759B7850}" type="presParOf" srcId="{782A5558-5582-4F6C-998B-68BC5F0B36AE}" destId="{C2B3A0A6-0014-4B66-BF3C-9B8655DE15A3}" srcOrd="3" destOrd="0" presId="urn:microsoft.com/office/officeart/2005/8/layout/vProcess5"/>
    <dgm:cxn modelId="{8BE6A831-23F2-451C-8BF2-FE1788DCD2B9}" type="presParOf" srcId="{782A5558-5582-4F6C-998B-68BC5F0B36AE}" destId="{BFA88E04-4739-42EA-B2A7-4A42380B5D25}" srcOrd="4" destOrd="0" presId="urn:microsoft.com/office/officeart/2005/8/layout/vProcess5"/>
    <dgm:cxn modelId="{FB740441-0A1C-4AD1-A2D0-0491C4B6D60A}" type="presParOf" srcId="{782A5558-5582-4F6C-998B-68BC5F0B36AE}" destId="{C7701CF0-69A0-46E2-8F1C-A08E9B8228BB}" srcOrd="5" destOrd="0" presId="urn:microsoft.com/office/officeart/2005/8/layout/vProcess5"/>
    <dgm:cxn modelId="{C9DECDED-9A5A-4840-9836-24A69F4FE1EF}" type="presParOf" srcId="{782A5558-5582-4F6C-998B-68BC5F0B36AE}" destId="{E4997B0B-63E8-4F9A-A546-791F79850732}" srcOrd="6" destOrd="0" presId="urn:microsoft.com/office/officeart/2005/8/layout/vProcess5"/>
    <dgm:cxn modelId="{626EF164-70CD-40D8-A355-24E56332E77D}" type="presParOf" srcId="{782A5558-5582-4F6C-998B-68BC5F0B36AE}" destId="{3D3957E1-6F56-4957-977E-E98FE1C73ACF}" srcOrd="7" destOrd="0" presId="urn:microsoft.com/office/officeart/2005/8/layout/vProcess5"/>
    <dgm:cxn modelId="{536E3299-E969-48F9-8C2A-C37DA93BF902}" type="presParOf" srcId="{782A5558-5582-4F6C-998B-68BC5F0B36AE}" destId="{7B135355-F838-42D8-9B4E-E54A8431F830}" srcOrd="8" destOrd="0" presId="urn:microsoft.com/office/officeart/2005/8/layout/vProcess5"/>
    <dgm:cxn modelId="{EC699459-3E88-4CDD-987D-5A42DCD9E6DB}" type="presParOf" srcId="{782A5558-5582-4F6C-998B-68BC5F0B36AE}" destId="{351BBED0-10BD-4D94-A15C-C0686634572D}" srcOrd="9" destOrd="0" presId="urn:microsoft.com/office/officeart/2005/8/layout/vProcess5"/>
    <dgm:cxn modelId="{58B64FCC-B01B-4DB0-9226-D1700F2F5D18}" type="presParOf" srcId="{782A5558-5582-4F6C-998B-68BC5F0B36AE}" destId="{CF6CFEDD-0074-43F2-9E4A-C211FA45E44F}" srcOrd="10" destOrd="0" presId="urn:microsoft.com/office/officeart/2005/8/layout/vProcess5"/>
    <dgm:cxn modelId="{72B30E67-AE8C-4CEC-A74E-EBCA62CAD13C}" type="presParOf" srcId="{782A5558-5582-4F6C-998B-68BC5F0B36AE}" destId="{02A65379-12EC-4031-B61E-68B311481401}" srcOrd="11" destOrd="0" presId="urn:microsoft.com/office/officeart/2005/8/layout/vProcess5"/>
    <dgm:cxn modelId="{01DBA5F3-7826-4B98-B4D8-2F165220EEA8}" type="presParOf" srcId="{782A5558-5582-4F6C-998B-68BC5F0B36AE}" destId="{59D42C0B-4DDC-440F-B511-01DAF14B8907}" srcOrd="12" destOrd="0" presId="urn:microsoft.com/office/officeart/2005/8/layout/vProcess5"/>
    <dgm:cxn modelId="{E4D789B9-793A-4354-9D4A-D4966590805C}" type="presParOf" srcId="{782A5558-5582-4F6C-998B-68BC5F0B36AE}" destId="{8E66DE8E-8ECC-4F4A-AF72-0AF39F455E76}" srcOrd="13" destOrd="0" presId="urn:microsoft.com/office/officeart/2005/8/layout/vProcess5"/>
    <dgm:cxn modelId="{197B7A2F-447C-45EA-8748-088A34D3F22B}" type="presParOf" srcId="{782A5558-5582-4F6C-998B-68BC5F0B36AE}" destId="{BEDCA8D6-F9E9-436F-93E6-0F1503991E9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E75CA-2C6E-4B01-B182-789DFE8BD001}">
      <dsp:nvSpPr>
        <dsp:cNvPr id="0" name=""/>
        <dsp:cNvSpPr/>
      </dsp:nvSpPr>
      <dsp:spPr>
        <a:xfrm>
          <a:off x="-30828" y="0"/>
          <a:ext cx="6460105" cy="81467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Naturální směna</a:t>
          </a:r>
          <a:endParaRPr lang="cs-CZ" sz="3500" kern="1200" dirty="0"/>
        </a:p>
      </dsp:txBody>
      <dsp:txXfrm>
        <a:off x="-6967" y="23861"/>
        <a:ext cx="5467659" cy="766951"/>
      </dsp:txXfrm>
    </dsp:sp>
    <dsp:sp modelId="{339FDEA8-C9AD-4206-808A-3BE998EAE441}">
      <dsp:nvSpPr>
        <dsp:cNvPr id="0" name=""/>
        <dsp:cNvSpPr/>
      </dsp:nvSpPr>
      <dsp:spPr>
        <a:xfrm>
          <a:off x="504030" y="927822"/>
          <a:ext cx="6336792" cy="81467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Zbožní peníze</a:t>
          </a:r>
          <a:endParaRPr lang="cs-CZ" sz="3500" kern="1200" dirty="0"/>
        </a:p>
      </dsp:txBody>
      <dsp:txXfrm>
        <a:off x="527891" y="951683"/>
        <a:ext cx="5286330" cy="766951"/>
      </dsp:txXfrm>
    </dsp:sp>
    <dsp:sp modelId="{C2B3A0A6-0014-4B66-BF3C-9B8655DE15A3}">
      <dsp:nvSpPr>
        <dsp:cNvPr id="0" name=""/>
        <dsp:cNvSpPr/>
      </dsp:nvSpPr>
      <dsp:spPr>
        <a:xfrm>
          <a:off x="977232" y="1855644"/>
          <a:ext cx="6336792" cy="81467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Kovové peníze</a:t>
          </a:r>
          <a:endParaRPr lang="cs-CZ" sz="3500" kern="1200" dirty="0"/>
        </a:p>
      </dsp:txBody>
      <dsp:txXfrm>
        <a:off x="1001093" y="1879505"/>
        <a:ext cx="5286330" cy="766951"/>
      </dsp:txXfrm>
    </dsp:sp>
    <dsp:sp modelId="{BFA88E04-4739-42EA-B2A7-4A42380B5D25}">
      <dsp:nvSpPr>
        <dsp:cNvPr id="0" name=""/>
        <dsp:cNvSpPr/>
      </dsp:nvSpPr>
      <dsp:spPr>
        <a:xfrm>
          <a:off x="1635658" y="2783467"/>
          <a:ext cx="5966343" cy="8146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Papírové peníze</a:t>
          </a:r>
          <a:endParaRPr lang="cs-CZ" sz="3500" kern="1200" dirty="0"/>
        </a:p>
      </dsp:txBody>
      <dsp:txXfrm>
        <a:off x="1659519" y="2807328"/>
        <a:ext cx="4974501" cy="766951"/>
      </dsp:txXfrm>
    </dsp:sp>
    <dsp:sp modelId="{C7701CF0-69A0-46E2-8F1C-A08E9B8228BB}">
      <dsp:nvSpPr>
        <dsp:cNvPr id="0" name=""/>
        <dsp:cNvSpPr/>
      </dsp:nvSpPr>
      <dsp:spPr>
        <a:xfrm>
          <a:off x="2294021" y="3711289"/>
          <a:ext cx="5596021" cy="81467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Bezhotovostní peníze</a:t>
          </a:r>
          <a:endParaRPr lang="cs-CZ" sz="3500" kern="1200" dirty="0"/>
        </a:p>
      </dsp:txBody>
      <dsp:txXfrm>
        <a:off x="2317882" y="3735150"/>
        <a:ext cx="4662779" cy="766951"/>
      </dsp:txXfrm>
    </dsp:sp>
    <dsp:sp modelId="{E4997B0B-63E8-4F9A-A546-791F79850732}">
      <dsp:nvSpPr>
        <dsp:cNvPr id="0" name=""/>
        <dsp:cNvSpPr/>
      </dsp:nvSpPr>
      <dsp:spPr>
        <a:xfrm>
          <a:off x="5838082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5957228" y="595164"/>
        <a:ext cx="291245" cy="398477"/>
      </dsp:txXfrm>
    </dsp:sp>
    <dsp:sp modelId="{3D3957E1-6F56-4957-977E-E98FE1C73ACF}">
      <dsp:nvSpPr>
        <dsp:cNvPr id="0" name=""/>
        <dsp:cNvSpPr/>
      </dsp:nvSpPr>
      <dsp:spPr>
        <a:xfrm>
          <a:off x="6311284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6430430" y="1522986"/>
        <a:ext cx="291245" cy="398477"/>
      </dsp:txXfrm>
    </dsp:sp>
    <dsp:sp modelId="{7B135355-F838-42D8-9B4E-E54A8431F830}">
      <dsp:nvSpPr>
        <dsp:cNvPr id="0" name=""/>
        <dsp:cNvSpPr/>
      </dsp:nvSpPr>
      <dsp:spPr>
        <a:xfrm>
          <a:off x="6784486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6903632" y="2437231"/>
        <a:ext cx="291245" cy="398477"/>
      </dsp:txXfrm>
    </dsp:sp>
    <dsp:sp modelId="{351BBED0-10BD-4D94-A15C-C0686634572D}">
      <dsp:nvSpPr>
        <dsp:cNvPr id="0" name=""/>
        <dsp:cNvSpPr/>
      </dsp:nvSpPr>
      <dsp:spPr>
        <a:xfrm>
          <a:off x="7257688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7376834" y="3374105"/>
        <a:ext cx="291245" cy="39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1B01-61D8-44DF-8746-C01320A54452}" type="datetimeFigureOut">
              <a:rPr lang="cs-CZ" smtClean="0"/>
              <a:t>16.01.2020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AF83-619C-4B44-8971-7C611D7DB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45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1B01-61D8-44DF-8746-C01320A54452}" type="datetimeFigureOut">
              <a:rPr lang="cs-CZ" smtClean="0"/>
              <a:t>16.01.2020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AF83-619C-4B44-8971-7C611D7DB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43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1B01-61D8-44DF-8746-C01320A54452}" type="datetimeFigureOut">
              <a:rPr lang="cs-CZ" smtClean="0"/>
              <a:t>16.01.2020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AF83-619C-4B44-8971-7C611D7DB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3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1B01-61D8-44DF-8746-C01320A54452}" type="datetimeFigureOut">
              <a:rPr lang="cs-CZ" smtClean="0"/>
              <a:t>16.01.2020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AF83-619C-4B44-8971-7C611D7DB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9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1B01-61D8-44DF-8746-C01320A54452}" type="datetimeFigureOut">
              <a:rPr lang="cs-CZ" smtClean="0"/>
              <a:t>16.01.2020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AF83-619C-4B44-8971-7C611D7DB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7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1B01-61D8-44DF-8746-C01320A54452}" type="datetimeFigureOut">
              <a:rPr lang="cs-CZ" smtClean="0"/>
              <a:t>16.01.2020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AF83-619C-4B44-8971-7C611D7DB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77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1B01-61D8-44DF-8746-C01320A54452}" type="datetimeFigureOut">
              <a:rPr lang="cs-CZ" smtClean="0"/>
              <a:t>16.01.2020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AF83-619C-4B44-8971-7C611D7DB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4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1B01-61D8-44DF-8746-C01320A54452}" type="datetimeFigureOut">
              <a:rPr lang="cs-CZ" smtClean="0"/>
              <a:t>16.01.2020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AF83-619C-4B44-8971-7C611D7DB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97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1B01-61D8-44DF-8746-C01320A54452}" type="datetimeFigureOut">
              <a:rPr lang="cs-CZ" smtClean="0"/>
              <a:t>16.01.2020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AF83-619C-4B44-8971-7C611D7DB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30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1B01-61D8-44DF-8746-C01320A54452}" type="datetimeFigureOut">
              <a:rPr lang="cs-CZ" smtClean="0"/>
              <a:t>16.01.2020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AF83-619C-4B44-8971-7C611D7DB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5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1B01-61D8-44DF-8746-C01320A54452}" type="datetimeFigureOut">
              <a:rPr lang="cs-CZ" smtClean="0"/>
              <a:t>16.01.2020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AF83-619C-4B44-8971-7C611D7DB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69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1B01-61D8-44DF-8746-C01320A54452}" type="datetimeFigureOut">
              <a:rPr lang="cs-CZ" smtClean="0"/>
              <a:t>16.01.2020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6AF83-619C-4B44-8971-7C611D7DBE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56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bank.cz/blog/post,641,6-podivnych-historicky-platidel-musle-satky-kakaove-boby-a-dalsi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PENÍZE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Vznik a vývoj peněz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Funkce peněz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Současné peníze</a:t>
            </a:r>
          </a:p>
          <a:p>
            <a:pPr marL="457200" indent="-45720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3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/>
          <a:lstStyle/>
          <a:p>
            <a:r>
              <a:rPr lang="cs-CZ" dirty="0" smtClean="0"/>
              <a:t>FUNKCE PENĚZ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3"/>
            <a:ext cx="843528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u="sng" dirty="0"/>
              <a:t>Prostředek směny</a:t>
            </a:r>
            <a:r>
              <a:rPr lang="cs-CZ" dirty="0"/>
              <a:t>      </a:t>
            </a:r>
            <a:r>
              <a:rPr lang="cs-CZ" u="sng" dirty="0"/>
              <a:t>M</a:t>
            </a:r>
            <a:r>
              <a:rPr lang="cs-CZ" u="sng" dirty="0"/>
              <a:t>ěřítko cen </a:t>
            </a:r>
            <a:r>
              <a:rPr lang="cs-CZ" dirty="0"/>
              <a:t>    </a:t>
            </a:r>
            <a:r>
              <a:rPr lang="cs-CZ" u="sng" dirty="0"/>
              <a:t>U</a:t>
            </a:r>
            <a:r>
              <a:rPr lang="cs-CZ" u="sng" dirty="0"/>
              <a:t>chovatel hodnoty</a:t>
            </a:r>
          </a:p>
          <a:p>
            <a:pPr marL="0" indent="0" algn="ctr">
              <a:buNone/>
            </a:pPr>
            <a:endParaRPr lang="cs-CZ" u="sng" dirty="0"/>
          </a:p>
          <a:p>
            <a:pPr marL="0" indent="0" algn="ctr">
              <a:buNone/>
            </a:pPr>
            <a:endParaRPr lang="cs-CZ" u="sng" dirty="0"/>
          </a:p>
          <a:p>
            <a:pPr marL="0" indent="0" algn="ctr">
              <a:buNone/>
            </a:pPr>
            <a:endParaRPr lang="cs-CZ" u="sng" dirty="0"/>
          </a:p>
          <a:p>
            <a:pPr marL="0" indent="0" algn="ctr">
              <a:buNone/>
            </a:pPr>
            <a:endParaRPr lang="cs-CZ" u="sng" dirty="0"/>
          </a:p>
          <a:p>
            <a:pPr marL="0" indent="0" algn="ctr">
              <a:buNone/>
            </a:pPr>
            <a:endParaRPr lang="cs-CZ" u="sng" dirty="0"/>
          </a:p>
          <a:p>
            <a:pPr marL="0" indent="0">
              <a:buNone/>
            </a:pPr>
            <a:r>
              <a:rPr lang="cs-CZ" dirty="0"/>
              <a:t>                         </a:t>
            </a:r>
          </a:p>
          <a:p>
            <a:pPr marL="0" indent="0">
              <a:buNone/>
            </a:pPr>
            <a:r>
              <a:rPr lang="cs-CZ" sz="1800" dirty="0"/>
              <a:t>Za peníze kupujeme nebo         Vyjadřujeme hodnotu                 Forma majetku, můžeme prodáváme zboží.                       a porovnáváme ceny.                   je uschovat a použít 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/>
              <a:t>                                                                                                              později.       </a:t>
            </a:r>
            <a:endParaRPr lang="cs-CZ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4" y="2557702"/>
            <a:ext cx="2390775" cy="17907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1957628"/>
            <a:ext cx="1914525" cy="239077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995728"/>
            <a:ext cx="1943100" cy="235267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23592" y="4348403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7</a:t>
            </a:r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00614" y="4348403"/>
            <a:ext cx="1339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8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24192" y="434840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090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/>
          <a:lstStyle/>
          <a:p>
            <a:r>
              <a:rPr lang="cs-CZ" dirty="0" smtClean="0"/>
              <a:t>SOUČASNÉ PENÍZE A JEJICH 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340769"/>
            <a:ext cx="4038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u="sng" dirty="0"/>
              <a:t>Hotovostní peníze</a:t>
            </a:r>
          </a:p>
          <a:p>
            <a:pPr marL="0" indent="0" algn="ctr">
              <a:buNone/>
            </a:pPr>
            <a:r>
              <a:rPr lang="cs-CZ" sz="3200" dirty="0"/>
              <a:t>/cash/</a:t>
            </a:r>
          </a:p>
          <a:p>
            <a:r>
              <a:rPr lang="cs-CZ" sz="3200" dirty="0"/>
              <a:t>m</a:t>
            </a:r>
            <a:r>
              <a:rPr lang="cs-CZ" sz="3200" dirty="0"/>
              <a:t>ince</a:t>
            </a:r>
          </a:p>
          <a:p>
            <a:r>
              <a:rPr lang="cs-CZ" sz="3200" dirty="0"/>
              <a:t>bankovky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340769"/>
            <a:ext cx="4038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u="sng" dirty="0"/>
              <a:t>Bezhotovostní peníze</a:t>
            </a:r>
          </a:p>
          <a:p>
            <a:r>
              <a:rPr lang="cs-CZ" sz="3200" dirty="0"/>
              <a:t>v</a:t>
            </a:r>
            <a:r>
              <a:rPr lang="cs-CZ" sz="3200" dirty="0"/>
              <a:t>klady na účtech</a:t>
            </a:r>
          </a:p>
          <a:p>
            <a:r>
              <a:rPr lang="cs-CZ" sz="3200" dirty="0"/>
              <a:t>š</a:t>
            </a:r>
            <a:r>
              <a:rPr lang="cs-CZ" sz="3200" dirty="0"/>
              <a:t>eky</a:t>
            </a:r>
          </a:p>
          <a:p>
            <a:r>
              <a:rPr lang="cs-CZ" sz="3200" dirty="0"/>
              <a:t>s</a:t>
            </a:r>
            <a:r>
              <a:rPr lang="cs-CZ" sz="3200" dirty="0"/>
              <a:t>měnky</a:t>
            </a:r>
          </a:p>
          <a:p>
            <a:r>
              <a:rPr lang="cs-CZ" sz="3200" dirty="0"/>
              <a:t>a</a:t>
            </a:r>
            <a:r>
              <a:rPr lang="cs-CZ" sz="3200" dirty="0"/>
              <a:t>kcie</a:t>
            </a:r>
          </a:p>
          <a:p>
            <a:r>
              <a:rPr lang="cs-CZ" sz="3200" dirty="0"/>
              <a:t>d</a:t>
            </a:r>
            <a:r>
              <a:rPr lang="cs-CZ" sz="3200" dirty="0"/>
              <a:t>luhopisy</a:t>
            </a:r>
          </a:p>
          <a:p>
            <a:r>
              <a:rPr lang="cs-CZ" sz="3200" dirty="0"/>
              <a:t>p</a:t>
            </a:r>
            <a:r>
              <a:rPr lang="cs-CZ" sz="3200" dirty="0"/>
              <a:t>lastikové peníze</a:t>
            </a:r>
          </a:p>
          <a:p>
            <a:pPr marL="0" indent="0">
              <a:buNone/>
            </a:pPr>
            <a:r>
              <a:rPr lang="cs-CZ" sz="3200" dirty="0"/>
              <a:t>    /platební karty/</a:t>
            </a:r>
            <a:endParaRPr lang="cs-CZ" sz="3200" dirty="0"/>
          </a:p>
        </p:txBody>
      </p:sp>
      <p:sp>
        <p:nvSpPr>
          <p:cNvPr id="5" name="Šipka dolů 4"/>
          <p:cNvSpPr/>
          <p:nvPr/>
        </p:nvSpPr>
        <p:spPr>
          <a:xfrm>
            <a:off x="3791744" y="1052736"/>
            <a:ext cx="360040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7752184" y="1052736"/>
            <a:ext cx="360040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1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/>
          <a:lstStyle/>
          <a:p>
            <a:r>
              <a:rPr lang="cs-CZ" dirty="0" smtClean="0"/>
              <a:t>PLATEBNÍ KARTY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USA – 1950 – první kreditní karta na světě.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První platební kartu u nás vydala v roce 1988 Živnostenská banka.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4" y="4725144"/>
            <a:ext cx="2286000" cy="14478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77" y="1700808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31678" y="3356993"/>
            <a:ext cx="137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10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52854" y="5949281"/>
            <a:ext cx="150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11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641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/>
          <a:lstStyle/>
          <a:p>
            <a:r>
              <a:rPr lang="cs-CZ" dirty="0" smtClean="0"/>
              <a:t>PLATEBNÍ KARTY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2260848"/>
          </a:xfrm>
        </p:spPr>
        <p:txBody>
          <a:bodyPr/>
          <a:lstStyle/>
          <a:p>
            <a:pPr marL="0" indent="0" algn="ctr">
              <a:buNone/>
            </a:pPr>
            <a:r>
              <a:rPr lang="cs-CZ" u="sng" dirty="0" smtClean="0"/>
              <a:t>Debetní karty</a:t>
            </a:r>
          </a:p>
          <a:p>
            <a:pPr marL="0" indent="0">
              <a:buNone/>
            </a:pPr>
            <a:r>
              <a:rPr lang="cs-CZ" dirty="0" smtClean="0"/>
              <a:t>Umožňují čerpat vlastní peníze uložené na účtu v bance.</a:t>
            </a: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038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cs-CZ" u="sng" dirty="0" smtClean="0"/>
              <a:t>Kreditní karty</a:t>
            </a:r>
          </a:p>
          <a:p>
            <a:pPr marL="0" indent="0">
              <a:buNone/>
            </a:pPr>
            <a:r>
              <a:rPr lang="cs-CZ" dirty="0" smtClean="0"/>
              <a:t>Umožňují čerpat úvěr poskytnutý bankou. Výška úvěru je stanovená při vydání karty.</a:t>
            </a:r>
            <a:endParaRPr lang="cs-CZ" dirty="0"/>
          </a:p>
        </p:txBody>
      </p:sp>
      <p:sp>
        <p:nvSpPr>
          <p:cNvPr id="11" name="Šipka dolů 10"/>
          <p:cNvSpPr/>
          <p:nvPr/>
        </p:nvSpPr>
        <p:spPr>
          <a:xfrm>
            <a:off x="4295800" y="1124744"/>
            <a:ext cx="360040" cy="5040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7464152" y="1118886"/>
            <a:ext cx="360040" cy="5040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135560" y="4941169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Použití platební karty je možné po zadání PIN = osobní identifikační číslo.</a:t>
            </a:r>
            <a:endParaRPr lang="cs-CZ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40" y="3177546"/>
            <a:ext cx="2133600" cy="154305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722640" y="4509121"/>
            <a:ext cx="1741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12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947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10626" t="41600" r="69760" b="34600"/>
          <a:stretch/>
        </p:blipFill>
        <p:spPr>
          <a:xfrm>
            <a:off x="1775521" y="188640"/>
            <a:ext cx="4641865" cy="31683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57402" t="41600" r="22044" b="34460"/>
          <a:stretch/>
        </p:blipFill>
        <p:spPr>
          <a:xfrm>
            <a:off x="5375921" y="3388984"/>
            <a:ext cx="472599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39616" y="836503"/>
            <a:ext cx="70567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/>
              <a:t>Chechtáky</a:t>
            </a:r>
            <a:r>
              <a:rPr lang="cs-CZ" sz="2800" b="1" i="1" dirty="0"/>
              <a:t>, prachy, prašule, </a:t>
            </a:r>
            <a:r>
              <a:rPr lang="cs-CZ" sz="2800" b="1" i="1" dirty="0" err="1"/>
              <a:t>mergle</a:t>
            </a:r>
            <a:r>
              <a:rPr lang="cs-CZ" sz="2800" b="1" i="1" dirty="0"/>
              <a:t>, škvára, </a:t>
            </a:r>
            <a:r>
              <a:rPr lang="cs-CZ" sz="2800" b="1" i="1" dirty="0" err="1"/>
              <a:t>tintili-vintili</a:t>
            </a:r>
            <a:r>
              <a:rPr lang="cs-CZ" sz="2800" b="1" i="1" dirty="0"/>
              <a:t>, šupy, kačky, many, love</a:t>
            </a:r>
            <a:r>
              <a:rPr lang="cs-CZ" sz="2800" i="1" dirty="0"/>
              <a:t> … </a:t>
            </a:r>
            <a:r>
              <a:rPr lang="cs-CZ" sz="2800" dirty="0"/>
              <a:t>tak slangově říkáme penězům. A k čemu je potřebujeme?</a:t>
            </a:r>
          </a:p>
          <a:p>
            <a:endParaRPr lang="cs-CZ" sz="28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Jejich prostřednictvím uspokojujeme naše potřeby.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Slouží k nákupu nebo prodeji zboží a služeb.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Jsou všeobecně přijímaným prostředkem směny, kterým můžeme vyjádřit hodnotu jakéhokoliv zboží nebo služby.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045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242594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https://www.mbank.cz/blog/post,641,6-podivnych-historicky-platidel-musle-satky-kakaove-boby-a-dalsi.html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5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A VÝVOJ PENĚZ</a:t>
            </a: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4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cs-CZ" dirty="0" smtClean="0"/>
              <a:t>NATURÁLNÍ SMĚNA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196752"/>
            <a:ext cx="8229600" cy="5247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 výměnný obchod/barterový obchod/</a:t>
            </a:r>
          </a:p>
          <a:p>
            <a:pPr marL="0" indent="0" algn="ctr">
              <a:buNone/>
            </a:pPr>
            <a:r>
              <a:rPr lang="cs-CZ" dirty="0" smtClean="0"/>
              <a:t>ZBOŽÍ – ZBOŽÍ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i="1" dirty="0"/>
              <a:t>Směna předpokládala oboustranný zájem – musím najít toho, kdo nabízí zboží, které potřebuji, a zároveň je ochotný vyměnit toto zboží za moje zboží.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91744" y="29969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78" y="2371802"/>
            <a:ext cx="1714500" cy="22860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540" y="2752802"/>
            <a:ext cx="2133600" cy="15240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ousměrná vodorovná šipka 7"/>
          <p:cNvSpPr/>
          <p:nvPr/>
        </p:nvSpPr>
        <p:spPr>
          <a:xfrm>
            <a:off x="5663952" y="3514802"/>
            <a:ext cx="648072" cy="204356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649883" y="4657803"/>
            <a:ext cx="124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1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02540" y="429337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2</a:t>
            </a:r>
            <a:endParaRPr lang="cs-CZ" sz="1200" dirty="0"/>
          </a:p>
        </p:txBody>
      </p:sp>
      <p:sp>
        <p:nvSpPr>
          <p:cNvPr id="15" name="Veselý obličej 14"/>
          <p:cNvSpPr/>
          <p:nvPr/>
        </p:nvSpPr>
        <p:spPr>
          <a:xfrm>
            <a:off x="2135560" y="4444110"/>
            <a:ext cx="576064" cy="565313"/>
          </a:xfrm>
          <a:prstGeom prst="smileyFace">
            <a:avLst>
              <a:gd name="adj" fmla="val -465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cs-CZ" dirty="0" smtClean="0"/>
              <a:t>ZBOŽNÍ PENÍZE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1"/>
            <a:ext cx="843528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Jako peníze sloužil určitý druh zboží, který měl na daném území všeobecně uznávanou hodnotu. Např. Čína – mušličky, Slované – plátěné šátečky/plátno = platit/, Etiopie – solné tyče, jinde dobytek, obilí, jantar …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Špatně se dělily, přechovávaly a přepravovaly.</a:t>
            </a:r>
            <a:endParaRPr lang="cs-CZ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509780"/>
            <a:ext cx="2857500" cy="18002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selý obličej 3"/>
          <p:cNvSpPr/>
          <p:nvPr/>
        </p:nvSpPr>
        <p:spPr>
          <a:xfrm>
            <a:off x="2063552" y="4869160"/>
            <a:ext cx="576064" cy="576064"/>
          </a:xfrm>
          <a:prstGeom prst="smileyFace">
            <a:avLst>
              <a:gd name="adj" fmla="val -465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104112" y="5309981"/>
            <a:ext cx="1428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3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9650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r>
              <a:rPr lang="cs-CZ" dirty="0" smtClean="0"/>
              <a:t>KOVOVÉ PENÍZE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 smtClean="0"/>
              <a:t>Mince ražené většinou z drahých kovů.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000" i="1" dirty="0"/>
              <a:t>Byly vzácné, přenosné, trvanlivé, dělitelné bez ztráty hodnoty, skladné, v malém kousku byla velká hodnota.</a:t>
            </a:r>
          </a:p>
          <a:p>
            <a:pPr marL="0" indent="0">
              <a:buNone/>
            </a:pPr>
            <a:endParaRPr lang="cs-CZ" sz="3000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sz="3000" i="1" dirty="0"/>
              <a:t>Při větších částkách byly objemné a těžké, nevýhodou bylo i omezené množství drahých kovů.</a:t>
            </a:r>
          </a:p>
          <a:p>
            <a:pPr marL="0" indent="0">
              <a:buNone/>
            </a:pPr>
            <a:endParaRPr lang="cs-CZ" sz="3000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  <p:sp>
        <p:nvSpPr>
          <p:cNvPr id="4" name="Veselý obličej 3"/>
          <p:cNvSpPr/>
          <p:nvPr/>
        </p:nvSpPr>
        <p:spPr>
          <a:xfrm>
            <a:off x="2103031" y="1988840"/>
            <a:ext cx="576064" cy="576064"/>
          </a:xfrm>
          <a:prstGeom prst="smileyFac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eselý obličej 6"/>
          <p:cNvSpPr/>
          <p:nvPr/>
        </p:nvSpPr>
        <p:spPr>
          <a:xfrm>
            <a:off x="2103031" y="4581128"/>
            <a:ext cx="576064" cy="576064"/>
          </a:xfrm>
          <a:prstGeom prst="smileyFace">
            <a:avLst>
              <a:gd name="adj" fmla="val -4653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356993"/>
            <a:ext cx="2880321" cy="1922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523615" y="482851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4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38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cs-CZ" dirty="0" smtClean="0"/>
              <a:t>PAPÍROVÉ PENÍZE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2" y="1412776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Vznikly původně jako stvrzenky, které vydávaly banky lidem, kteří si v nich ukládali své bohatství. Měly tzv. zlaté krytí – byly směnitelné za odpovídající množství zlata. To dnes již neplatí – dnešní bankovky jsou neplnohodnotné.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Snadné přenášení a používání.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Možnost padělání.</a:t>
            </a:r>
            <a:endParaRPr lang="cs-CZ" i="1" dirty="0"/>
          </a:p>
        </p:txBody>
      </p:sp>
      <p:sp>
        <p:nvSpPr>
          <p:cNvPr id="5" name="Veselý obličej 4"/>
          <p:cNvSpPr/>
          <p:nvPr/>
        </p:nvSpPr>
        <p:spPr>
          <a:xfrm>
            <a:off x="2207568" y="4006075"/>
            <a:ext cx="576064" cy="575053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2207568" y="5013176"/>
            <a:ext cx="576064" cy="576064"/>
          </a:xfrm>
          <a:prstGeom prst="smileyFace">
            <a:avLst>
              <a:gd name="adj" fmla="val -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4151164"/>
            <a:ext cx="2657475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104112" y="587518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5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514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cs-CZ" dirty="0" smtClean="0"/>
              <a:t>BEZHOTOVOSTNÍ PENÍZE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Peníze, které jsou uloženy na účtech finančních ústavů. Používáme je k bezhotovostnímu placení zboží a služeb prostřednictvím platebních příkazů, inkasa, platebních karet 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Možnost využití tzv. elektronického bankovnictví /ovládání účtu z domova přes internet, mobil/.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Možnost zneužití a podvodů.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Veselý obličej 8"/>
          <p:cNvSpPr/>
          <p:nvPr/>
        </p:nvSpPr>
        <p:spPr>
          <a:xfrm>
            <a:off x="2135560" y="3356992"/>
            <a:ext cx="576064" cy="504056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2157620" y="4869160"/>
            <a:ext cx="576064" cy="504056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653136"/>
            <a:ext cx="2114550" cy="17145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9146654" y="6165305"/>
            <a:ext cx="1197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Obrázek 6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760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Širokoúhlá obrazovka</PresentationFormat>
  <Paragraphs>105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PENÍZE</vt:lpstr>
      <vt:lpstr>Prezentace aplikace PowerPoint</vt:lpstr>
      <vt:lpstr>https://www.mbank.cz/blog/post,641,6-podivnych-historicky-platidel-musle-satky-kakaove-boby-a-dalsi.html</vt:lpstr>
      <vt:lpstr>VZNIK A VÝVOJ PENĚZ</vt:lpstr>
      <vt:lpstr>NATURÁLNÍ SMĚNA</vt:lpstr>
      <vt:lpstr>ZBOŽNÍ PENÍZE</vt:lpstr>
      <vt:lpstr>KOVOVÉ PENÍZE</vt:lpstr>
      <vt:lpstr>PAPÍROVÉ PENÍZE </vt:lpstr>
      <vt:lpstr>BEZHOTOVOSTNÍ PENÍZE</vt:lpstr>
      <vt:lpstr>FUNKCE PENĚZ</vt:lpstr>
      <vt:lpstr>SOUČASNÉ PENÍZE A JEJICH FORMY</vt:lpstr>
      <vt:lpstr>PLATEBNÍ KARTY</vt:lpstr>
      <vt:lpstr>PLATEBNÍ KARTY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PENÍZE</dc:title>
  <dc:creator>Ing. Adéla Čiháková</dc:creator>
  <cp:lastModifiedBy>Ing. Adéla Čiháková</cp:lastModifiedBy>
  <cp:revision>1</cp:revision>
  <dcterms:created xsi:type="dcterms:W3CDTF">2020-01-16T07:50:46Z</dcterms:created>
  <dcterms:modified xsi:type="dcterms:W3CDTF">2020-01-16T07:50:52Z</dcterms:modified>
</cp:coreProperties>
</file>