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sldIdLst>
    <p:sldId id="256" r:id="rId2"/>
    <p:sldId id="262" r:id="rId3"/>
    <p:sldId id="258" r:id="rId4"/>
    <p:sldId id="261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2609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25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13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447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8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2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478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010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25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688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534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612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400" b="1" dirty="0" smtClean="0"/>
              <a:t>Ekonomika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4800" b="1" dirty="0" smtClean="0"/>
              <a:t>PL2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ING. Adéla Čiháková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01373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u="sng" dirty="0" smtClean="0">
                <a:solidFill>
                  <a:srgbClr val="002060"/>
                </a:solidFill>
              </a:rPr>
              <a:t>Úvodní hodina</a:t>
            </a:r>
            <a:endParaRPr lang="cs-CZ" sz="6000" u="sng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6031" y="2103120"/>
            <a:ext cx="10058400" cy="3931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24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dirty="0" smtClean="0">
                <a:solidFill>
                  <a:srgbClr val="002060"/>
                </a:solidFill>
              </a:rPr>
              <a:t>Kde mě najdete:</a:t>
            </a:r>
          </a:p>
          <a:p>
            <a:pPr algn="ctr" fontAlgn="base"/>
            <a:r>
              <a:rPr lang="cs-CZ" sz="2400" b="1" dirty="0"/>
              <a:t>Sborovna </a:t>
            </a:r>
            <a:r>
              <a:rPr lang="cs-CZ" sz="2400" b="1" dirty="0" smtClean="0"/>
              <a:t>2.patro</a:t>
            </a:r>
          </a:p>
          <a:p>
            <a:pPr algn="ctr" fontAlgn="base"/>
            <a:r>
              <a:rPr lang="cs-CZ" sz="2400" b="1" dirty="0" smtClean="0"/>
              <a:t>E-mail</a:t>
            </a:r>
            <a:r>
              <a:rPr lang="cs-CZ" sz="2400" b="1" dirty="0"/>
              <a:t>: cihakovaa@iss.pb.cz</a:t>
            </a:r>
            <a:endParaRPr lang="cs-CZ" sz="2400" dirty="0"/>
          </a:p>
          <a:p>
            <a:pPr algn="ctr"/>
            <a:endParaRPr lang="cs-CZ" sz="2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2400" b="1" dirty="0" smtClean="0">
                <a:solidFill>
                  <a:srgbClr val="002060"/>
                </a:solidFill>
              </a:rPr>
              <a:t>Konzultační hodiny – vždy po předchozí domluvě:</a:t>
            </a:r>
          </a:p>
          <a:p>
            <a:pPr algn="ctr"/>
            <a:r>
              <a:rPr lang="cs-CZ" sz="2400" b="1" dirty="0"/>
              <a:t>Pondělí a středa </a:t>
            </a:r>
            <a:r>
              <a:rPr lang="cs-CZ" sz="2400" b="1" dirty="0" smtClean="0"/>
              <a:t>14:10 </a:t>
            </a:r>
            <a:r>
              <a:rPr lang="cs-CZ" sz="2400" b="1" dirty="0"/>
              <a:t>– 14:55 </a:t>
            </a:r>
            <a:r>
              <a:rPr lang="cs-CZ" sz="2400" b="1" dirty="0" smtClean="0"/>
              <a:t>hod.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44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39557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002060"/>
                </a:solidFill>
              </a:rPr>
              <a:t>Informace o předmětu</a:t>
            </a:r>
            <a:endParaRPr lang="cs-CZ" sz="4000" u="sng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682151"/>
            <a:ext cx="10058400" cy="455474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600" dirty="0" smtClean="0"/>
              <a:t>Celková hodinová dotace – 2. ročník – 32 hodin</a:t>
            </a:r>
          </a:p>
          <a:p>
            <a:endParaRPr lang="cs-CZ" sz="2600" dirty="0"/>
          </a:p>
          <a:p>
            <a:pPr marL="0" indent="0">
              <a:buNone/>
            </a:pPr>
            <a:r>
              <a:rPr lang="cs-CZ" sz="2600" b="1" dirty="0" smtClean="0"/>
              <a:t>KLASIFIKACE</a:t>
            </a:r>
          </a:p>
          <a:p>
            <a:pPr marL="0" indent="0">
              <a:buNone/>
            </a:pPr>
            <a:r>
              <a:rPr lang="cs-CZ" sz="2600" dirty="0"/>
              <a:t>I</a:t>
            </a:r>
            <a:r>
              <a:rPr lang="cs-CZ" sz="2600" dirty="0" smtClean="0"/>
              <a:t>. pololetí – 4x písemné zkoušení</a:t>
            </a:r>
          </a:p>
          <a:p>
            <a:pPr marL="0" indent="0">
              <a:buNone/>
            </a:pPr>
            <a:r>
              <a:rPr lang="cs-CZ" sz="2600" dirty="0" smtClean="0"/>
              <a:t>II. pololetí – 4x písemné zkoušení		</a:t>
            </a:r>
          </a:p>
          <a:p>
            <a:endParaRPr lang="cs-CZ" sz="2600" dirty="0" smtClean="0"/>
          </a:p>
          <a:p>
            <a:pPr marL="0" indent="0">
              <a:buNone/>
            </a:pPr>
            <a:r>
              <a:rPr lang="cs-CZ" sz="2600" b="1" dirty="0" smtClean="0"/>
              <a:t>Hodnocení testů:</a:t>
            </a:r>
          </a:p>
          <a:p>
            <a:pPr marL="0" indent="0">
              <a:buNone/>
            </a:pPr>
            <a:r>
              <a:rPr lang="cs-CZ" sz="2600" dirty="0" smtClean="0"/>
              <a:t>1 =&gt; 90%</a:t>
            </a:r>
          </a:p>
          <a:p>
            <a:pPr marL="0" indent="0">
              <a:buNone/>
            </a:pPr>
            <a:r>
              <a:rPr lang="cs-CZ" sz="2600" dirty="0" smtClean="0"/>
              <a:t>2 =&gt; 80%</a:t>
            </a:r>
          </a:p>
          <a:p>
            <a:pPr marL="0" indent="0">
              <a:buNone/>
            </a:pPr>
            <a:r>
              <a:rPr lang="cs-CZ" sz="2600" dirty="0" smtClean="0"/>
              <a:t>3 =&gt; 60%</a:t>
            </a:r>
          </a:p>
          <a:p>
            <a:pPr marL="0" indent="0">
              <a:buNone/>
            </a:pPr>
            <a:r>
              <a:rPr lang="cs-CZ" sz="2600" dirty="0" smtClean="0"/>
              <a:t>4 =&gt; 40%</a:t>
            </a:r>
          </a:p>
          <a:p>
            <a:pPr marL="0" indent="0">
              <a:buNone/>
            </a:pPr>
            <a:r>
              <a:rPr lang="cs-CZ" sz="2600" dirty="0" smtClean="0"/>
              <a:t>5 =&gt; 0%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51274" y="4399470"/>
            <a:ext cx="478191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FF0000"/>
                </a:solidFill>
              </a:rPr>
              <a:t>Do příští hodiny: </a:t>
            </a:r>
          </a:p>
          <a:p>
            <a:pPr algn="ctr"/>
            <a:r>
              <a:rPr lang="cs-CZ" sz="3600" dirty="0" smtClean="0">
                <a:solidFill>
                  <a:srgbClr val="FF0000"/>
                </a:solidFill>
              </a:rPr>
              <a:t>SEŠIT – POVINNĚ!</a:t>
            </a:r>
            <a:endParaRPr lang="cs-CZ" sz="3600" dirty="0">
              <a:solidFill>
                <a:srgbClr val="FF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61" y="1945329"/>
            <a:ext cx="2199736" cy="2199736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3873260" y="4676468"/>
            <a:ext cx="1785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REFERÁT</a:t>
            </a:r>
          </a:p>
        </p:txBody>
      </p:sp>
    </p:spTree>
    <p:extLst>
      <p:ext uri="{BB962C8B-B14F-4D97-AF65-F5344CB8AC3E}">
        <p14:creationId xmlns:p14="http://schemas.microsoft.com/office/powerpoint/2010/main" val="115530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002060"/>
                </a:solidFill>
              </a:rPr>
              <a:t>Učebnice – doporučené:</a:t>
            </a:r>
            <a:endParaRPr lang="cs-CZ" sz="4000" u="sng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latin typeface="Arial" panose="020B0604020202020204" pitchFamily="34" charset="0"/>
              </a:rPr>
              <a:t>J. </a:t>
            </a:r>
            <a:r>
              <a:rPr lang="cs-CZ" sz="2400" b="1" dirty="0" smtClean="0">
                <a:latin typeface="Arial" panose="020B0604020202020204" pitchFamily="34" charset="0"/>
              </a:rPr>
              <a:t>Kočí, L. </a:t>
            </a:r>
            <a:r>
              <a:rPr lang="cs-CZ" sz="2400" b="1" dirty="0" err="1" smtClean="0">
                <a:latin typeface="Arial" panose="020B0604020202020204" pitchFamily="34" charset="0"/>
              </a:rPr>
              <a:t>Šamšová</a:t>
            </a:r>
            <a:r>
              <a:rPr lang="cs-CZ" sz="2400" b="1" dirty="0">
                <a:latin typeface="Arial" panose="020B0604020202020204" pitchFamily="34" charset="0"/>
              </a:rPr>
              <a:t> </a:t>
            </a:r>
            <a:r>
              <a:rPr lang="cs-CZ" sz="2400" b="1" dirty="0" smtClean="0">
                <a:latin typeface="Arial" panose="020B0604020202020204" pitchFamily="34" charset="0"/>
              </a:rPr>
              <a:t>– Základy ekonomiky </a:t>
            </a:r>
          </a:p>
          <a:p>
            <a:pPr marL="0" indent="0">
              <a:buNone/>
            </a:pPr>
            <a:r>
              <a:rPr lang="cs-CZ" sz="2400" b="1" dirty="0" smtClean="0">
                <a:latin typeface="Arial" panose="020B0604020202020204" pitchFamily="34" charset="0"/>
              </a:rPr>
              <a:t>pro střední a vyšší hotelové školy</a:t>
            </a:r>
          </a:p>
          <a:p>
            <a:pPr marL="0" indent="0">
              <a:buNone/>
            </a:pPr>
            <a:endParaRPr lang="cs-CZ" sz="2400" b="1" dirty="0">
              <a:latin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641" y="1104178"/>
            <a:ext cx="3508555" cy="50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9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414068"/>
            <a:ext cx="10058400" cy="6072996"/>
          </a:xfrm>
        </p:spPr>
        <p:txBody>
          <a:bodyPr>
            <a:noAutofit/>
          </a:bodyPr>
          <a:lstStyle/>
          <a:p>
            <a:r>
              <a:rPr lang="cs-CZ" sz="2400" dirty="0" smtClean="0"/>
              <a:t> Opakování </a:t>
            </a:r>
            <a:r>
              <a:rPr lang="cs-CZ" sz="2400" dirty="0"/>
              <a:t>1. </a:t>
            </a:r>
            <a:r>
              <a:rPr lang="cs-CZ" sz="2400" dirty="0" smtClean="0"/>
              <a:t>ročník</a:t>
            </a:r>
            <a:endParaRPr lang="cs-CZ" sz="2400" dirty="0"/>
          </a:p>
          <a:p>
            <a:r>
              <a:rPr lang="cs-CZ" sz="2400" dirty="0"/>
              <a:t> Podstata fungování tržní </a:t>
            </a:r>
            <a:r>
              <a:rPr lang="cs-CZ" sz="2400" dirty="0" smtClean="0"/>
              <a:t>ekonomiky</a:t>
            </a:r>
          </a:p>
          <a:p>
            <a:r>
              <a:rPr lang="cs-CZ" sz="2400" dirty="0" smtClean="0"/>
              <a:t> Ukazatele vývoje národního hospodářství</a:t>
            </a:r>
          </a:p>
          <a:p>
            <a:r>
              <a:rPr lang="cs-CZ" sz="2400" dirty="0" smtClean="0"/>
              <a:t> </a:t>
            </a:r>
            <a:r>
              <a:rPr lang="cs-CZ" sz="2400" dirty="0"/>
              <a:t>Systém odvodu </a:t>
            </a:r>
            <a:r>
              <a:rPr lang="cs-CZ" sz="2400" dirty="0" smtClean="0"/>
              <a:t>daní</a:t>
            </a:r>
            <a:endParaRPr lang="cs-CZ" sz="2400" dirty="0"/>
          </a:p>
          <a:p>
            <a:r>
              <a:rPr lang="cs-CZ" sz="2400" dirty="0"/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TEST</a:t>
            </a:r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dirty="0"/>
              <a:t> Platební styk hotovostní a </a:t>
            </a:r>
            <a:r>
              <a:rPr lang="cs-CZ" sz="2400" dirty="0" smtClean="0"/>
              <a:t>bezhotovostní</a:t>
            </a:r>
            <a:endParaRPr lang="cs-CZ" sz="2400" dirty="0"/>
          </a:p>
          <a:p>
            <a:r>
              <a:rPr lang="cs-CZ" sz="2400" dirty="0"/>
              <a:t> Obchodní </a:t>
            </a:r>
            <a:r>
              <a:rPr lang="cs-CZ" sz="2400" dirty="0" smtClean="0"/>
              <a:t>banky</a:t>
            </a:r>
            <a:endParaRPr lang="cs-CZ" sz="2400" dirty="0"/>
          </a:p>
          <a:p>
            <a:r>
              <a:rPr lang="cs-CZ" sz="2400" dirty="0"/>
              <a:t> Pasivní úvěrové </a:t>
            </a:r>
            <a:r>
              <a:rPr lang="cs-CZ" sz="2400" dirty="0" smtClean="0"/>
              <a:t>operace</a:t>
            </a:r>
            <a:endParaRPr lang="cs-CZ" sz="2400" dirty="0"/>
          </a:p>
          <a:p>
            <a:r>
              <a:rPr lang="cs-CZ" sz="2400" dirty="0"/>
              <a:t> Aktivní úvěrové operace - </a:t>
            </a:r>
            <a:r>
              <a:rPr lang="cs-CZ" sz="2400" dirty="0" smtClean="0"/>
              <a:t>úvěry</a:t>
            </a:r>
            <a:endParaRPr lang="cs-CZ" sz="2400" dirty="0"/>
          </a:p>
          <a:p>
            <a:r>
              <a:rPr lang="cs-CZ" sz="2400" dirty="0"/>
              <a:t> Úroky, úroková </a:t>
            </a:r>
            <a:r>
              <a:rPr lang="cs-CZ" sz="2400" dirty="0" smtClean="0"/>
              <a:t>míra</a:t>
            </a:r>
            <a:endParaRPr lang="cs-CZ" sz="2400" dirty="0"/>
          </a:p>
          <a:p>
            <a:r>
              <a:rPr lang="cs-CZ" sz="2400" dirty="0"/>
              <a:t> </a:t>
            </a:r>
            <a:r>
              <a:rPr lang="cs-CZ" sz="2400" dirty="0" smtClean="0"/>
              <a:t>RPSN</a:t>
            </a:r>
            <a:endParaRPr lang="cs-CZ" sz="2400" dirty="0"/>
          </a:p>
          <a:p>
            <a:r>
              <a:rPr lang="cs-CZ" sz="2400" dirty="0"/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TEST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812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405442"/>
            <a:ext cx="10058400" cy="621964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 Pojišťovny</a:t>
            </a:r>
            <a:r>
              <a:rPr lang="cs-CZ" sz="2400" dirty="0"/>
              <a:t>, </a:t>
            </a:r>
            <a:r>
              <a:rPr lang="cs-CZ" sz="2400" dirty="0" smtClean="0"/>
              <a:t>pojištění</a:t>
            </a:r>
            <a:endParaRPr lang="cs-CZ" sz="2400" dirty="0"/>
          </a:p>
          <a:p>
            <a:r>
              <a:rPr lang="cs-CZ" sz="2400" dirty="0"/>
              <a:t> Povinné </a:t>
            </a:r>
            <a:r>
              <a:rPr lang="cs-CZ" sz="2400" dirty="0" smtClean="0"/>
              <a:t>pojištění</a:t>
            </a:r>
            <a:endParaRPr lang="cs-CZ" sz="2400" dirty="0"/>
          </a:p>
          <a:p>
            <a:r>
              <a:rPr lang="cs-CZ" sz="2400" dirty="0"/>
              <a:t> Veřejné finance – </a:t>
            </a:r>
            <a:r>
              <a:rPr lang="cs-CZ" sz="2400" dirty="0" smtClean="0"/>
              <a:t>členění</a:t>
            </a:r>
            <a:endParaRPr lang="cs-CZ" sz="2400" dirty="0"/>
          </a:p>
          <a:p>
            <a:r>
              <a:rPr lang="cs-CZ" sz="2400" dirty="0"/>
              <a:t> Neziskové a příspěvkové organizace  - úloha, </a:t>
            </a:r>
            <a:r>
              <a:rPr lang="cs-CZ" sz="2400" dirty="0" smtClean="0"/>
              <a:t>financování</a:t>
            </a:r>
            <a:endParaRPr lang="cs-CZ" sz="2400" dirty="0"/>
          </a:p>
          <a:p>
            <a:r>
              <a:rPr lang="cs-CZ" sz="2400" dirty="0"/>
              <a:t> Státní rozpočet - příjmy a </a:t>
            </a:r>
            <a:r>
              <a:rPr lang="cs-CZ" sz="2400" dirty="0" smtClean="0"/>
              <a:t>výdaje</a:t>
            </a:r>
            <a:endParaRPr lang="cs-CZ" sz="2400" dirty="0"/>
          </a:p>
          <a:p>
            <a:r>
              <a:rPr lang="cs-CZ" sz="2400" dirty="0"/>
              <a:t> Místní </a:t>
            </a:r>
            <a:r>
              <a:rPr lang="cs-CZ" sz="2400" dirty="0" smtClean="0"/>
              <a:t>rozpočty</a:t>
            </a:r>
            <a:endParaRPr lang="cs-CZ" sz="2400" dirty="0"/>
          </a:p>
          <a:p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TEST</a:t>
            </a:r>
            <a:endParaRPr lang="cs-CZ" sz="2400" b="1" dirty="0">
              <a:solidFill>
                <a:srgbClr val="FF0000"/>
              </a:solidFill>
            </a:endParaRPr>
          </a:p>
          <a:p>
            <a:r>
              <a:rPr lang="cs-CZ" sz="2400" dirty="0"/>
              <a:t> BOZP – povinnosti </a:t>
            </a:r>
            <a:r>
              <a:rPr lang="cs-CZ" sz="2400" dirty="0" smtClean="0"/>
              <a:t>organizace</a:t>
            </a:r>
            <a:endParaRPr lang="cs-CZ" sz="2400" dirty="0"/>
          </a:p>
          <a:p>
            <a:r>
              <a:rPr lang="cs-CZ" sz="2400" dirty="0"/>
              <a:t> Státní odborný </a:t>
            </a:r>
            <a:r>
              <a:rPr lang="cs-CZ" sz="2400" dirty="0" smtClean="0"/>
              <a:t>dozor</a:t>
            </a:r>
            <a:endParaRPr lang="cs-CZ" sz="2400" dirty="0"/>
          </a:p>
          <a:p>
            <a:r>
              <a:rPr lang="cs-CZ" sz="2400" dirty="0"/>
              <a:t> Prevence úrazů, bezpečnostní </a:t>
            </a:r>
            <a:r>
              <a:rPr lang="cs-CZ" sz="2400" dirty="0" smtClean="0"/>
              <a:t>rizika</a:t>
            </a:r>
            <a:endParaRPr lang="cs-CZ" sz="2400" dirty="0"/>
          </a:p>
          <a:p>
            <a:r>
              <a:rPr lang="cs-CZ" sz="2400" dirty="0"/>
              <a:t> Pracovní </a:t>
            </a:r>
            <a:r>
              <a:rPr lang="cs-CZ" sz="2400" dirty="0" smtClean="0"/>
              <a:t>úraz</a:t>
            </a:r>
            <a:endParaRPr lang="cs-CZ" sz="2400" dirty="0"/>
          </a:p>
          <a:p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TEST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020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405442"/>
            <a:ext cx="10058400" cy="957532"/>
          </a:xfrm>
        </p:spPr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1"/>
                </a:solidFill>
              </a:rPr>
              <a:t>Příští hodinu opakování:</a:t>
            </a:r>
            <a:endParaRPr lang="cs-CZ" sz="44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362974"/>
            <a:ext cx="10058400" cy="4672066"/>
          </a:xfrm>
        </p:spPr>
        <p:txBody>
          <a:bodyPr numCol="2">
            <a:noAutofit/>
          </a:bodyPr>
          <a:lstStyle/>
          <a:p>
            <a:r>
              <a:rPr lang="cs-CZ" sz="2000" dirty="0"/>
              <a:t>Vývoj </a:t>
            </a:r>
            <a:r>
              <a:rPr lang="cs-CZ" sz="2000" dirty="0" smtClean="0"/>
              <a:t>ekonomie</a:t>
            </a:r>
            <a:endParaRPr lang="cs-CZ" sz="2000" dirty="0"/>
          </a:p>
          <a:p>
            <a:r>
              <a:rPr lang="cs-CZ" sz="2000" dirty="0"/>
              <a:t> Ekonomie - pojem, </a:t>
            </a:r>
            <a:r>
              <a:rPr lang="cs-CZ" sz="2000" dirty="0" smtClean="0"/>
              <a:t>členění</a:t>
            </a:r>
            <a:endParaRPr lang="cs-CZ" sz="2000" dirty="0"/>
          </a:p>
          <a:p>
            <a:r>
              <a:rPr lang="cs-CZ" sz="2000" dirty="0"/>
              <a:t> Ekonomické </a:t>
            </a:r>
            <a:r>
              <a:rPr lang="cs-CZ" sz="2000" dirty="0" smtClean="0"/>
              <a:t>systémy</a:t>
            </a:r>
            <a:endParaRPr lang="cs-CZ" sz="2000" dirty="0"/>
          </a:p>
          <a:p>
            <a:r>
              <a:rPr lang="cs-CZ" sz="2000" dirty="0"/>
              <a:t> Potřeba, spotřeba, statky, </a:t>
            </a:r>
            <a:r>
              <a:rPr lang="cs-CZ" sz="2000" dirty="0" smtClean="0"/>
              <a:t>služby</a:t>
            </a:r>
            <a:endParaRPr lang="cs-CZ" sz="2000" dirty="0"/>
          </a:p>
          <a:p>
            <a:r>
              <a:rPr lang="cs-CZ" sz="2000" dirty="0"/>
              <a:t> Životní </a:t>
            </a:r>
            <a:r>
              <a:rPr lang="cs-CZ" sz="2000" dirty="0" smtClean="0"/>
              <a:t>úroveň</a:t>
            </a:r>
            <a:endParaRPr lang="cs-CZ" sz="2000" dirty="0"/>
          </a:p>
          <a:p>
            <a:r>
              <a:rPr lang="cs-CZ" sz="2000" dirty="0"/>
              <a:t> Výroba, výrobní </a:t>
            </a:r>
            <a:r>
              <a:rPr lang="cs-CZ" sz="2000" dirty="0" smtClean="0"/>
              <a:t>faktory</a:t>
            </a:r>
            <a:endParaRPr lang="cs-CZ" sz="2000" dirty="0"/>
          </a:p>
          <a:p>
            <a:r>
              <a:rPr lang="cs-CZ" sz="2000" dirty="0"/>
              <a:t> Hospodářský </a:t>
            </a:r>
            <a:r>
              <a:rPr lang="cs-CZ" sz="2000" dirty="0" smtClean="0"/>
              <a:t>proces</a:t>
            </a:r>
          </a:p>
          <a:p>
            <a:r>
              <a:rPr lang="cs-CZ" sz="2000" dirty="0" smtClean="0"/>
              <a:t> Trh, tržní subjekty</a:t>
            </a:r>
          </a:p>
          <a:p>
            <a:r>
              <a:rPr lang="cs-CZ" sz="2000" dirty="0" smtClean="0"/>
              <a:t> Nabídka</a:t>
            </a:r>
          </a:p>
          <a:p>
            <a:r>
              <a:rPr lang="cs-CZ" sz="2000" dirty="0" smtClean="0"/>
              <a:t> Poptávka</a:t>
            </a:r>
            <a:endParaRPr lang="cs-CZ" sz="2000" dirty="0"/>
          </a:p>
          <a:p>
            <a:r>
              <a:rPr lang="cs-CZ" sz="2000" dirty="0"/>
              <a:t> Tržní </a:t>
            </a:r>
            <a:r>
              <a:rPr lang="cs-CZ" sz="2000" dirty="0" smtClean="0"/>
              <a:t>mechanizmus</a:t>
            </a:r>
            <a:endParaRPr lang="cs-CZ" sz="2000" dirty="0"/>
          </a:p>
          <a:p>
            <a:r>
              <a:rPr lang="cs-CZ" sz="2000" dirty="0"/>
              <a:t> Zboží, </a:t>
            </a:r>
            <a:r>
              <a:rPr lang="cs-CZ" sz="2000" dirty="0" smtClean="0"/>
              <a:t>cena</a:t>
            </a:r>
            <a:endParaRPr lang="cs-CZ" sz="2000" dirty="0"/>
          </a:p>
          <a:p>
            <a:r>
              <a:rPr lang="cs-CZ" sz="2000" dirty="0" smtClean="0"/>
              <a:t>Podnikání</a:t>
            </a:r>
            <a:r>
              <a:rPr lang="cs-CZ" sz="2000" dirty="0"/>
              <a:t>, podnikání v rámci </a:t>
            </a:r>
            <a:r>
              <a:rPr lang="cs-CZ" sz="2000" dirty="0" smtClean="0"/>
              <a:t>EU</a:t>
            </a:r>
            <a:endParaRPr lang="cs-CZ" sz="2000" dirty="0"/>
          </a:p>
          <a:p>
            <a:r>
              <a:rPr lang="cs-CZ" sz="2000" dirty="0"/>
              <a:t> Právní </a:t>
            </a:r>
            <a:r>
              <a:rPr lang="cs-CZ" sz="2000" dirty="0" smtClean="0"/>
              <a:t>formy</a:t>
            </a:r>
            <a:endParaRPr lang="cs-CZ" sz="2000" dirty="0"/>
          </a:p>
          <a:p>
            <a:r>
              <a:rPr lang="cs-CZ" sz="2000" dirty="0"/>
              <a:t> Zápis podniku do obchodního </a:t>
            </a:r>
            <a:r>
              <a:rPr lang="cs-CZ" sz="2000" dirty="0" smtClean="0"/>
              <a:t>rejstříku</a:t>
            </a:r>
            <a:endParaRPr lang="cs-CZ" sz="2000" dirty="0"/>
          </a:p>
          <a:p>
            <a:r>
              <a:rPr lang="cs-CZ" sz="2000" dirty="0"/>
              <a:t> Podnikání podle živnostenského </a:t>
            </a:r>
            <a:r>
              <a:rPr lang="cs-CZ" sz="2000" dirty="0" smtClean="0"/>
              <a:t>zákona</a:t>
            </a:r>
            <a:endParaRPr lang="cs-CZ" sz="2000" dirty="0"/>
          </a:p>
          <a:p>
            <a:r>
              <a:rPr lang="cs-CZ" sz="2000" dirty="0"/>
              <a:t> Druhy </a:t>
            </a:r>
            <a:r>
              <a:rPr lang="cs-CZ" sz="2000" dirty="0" smtClean="0"/>
              <a:t>živností</a:t>
            </a:r>
            <a:endParaRPr lang="cs-CZ" sz="2000" dirty="0"/>
          </a:p>
          <a:p>
            <a:r>
              <a:rPr lang="cs-CZ" sz="2000" dirty="0"/>
              <a:t> Obchodní </a:t>
            </a:r>
            <a:r>
              <a:rPr lang="cs-CZ" sz="2000" dirty="0" smtClean="0"/>
              <a:t>korporace</a:t>
            </a:r>
            <a:endParaRPr lang="cs-CZ" sz="2000" dirty="0"/>
          </a:p>
          <a:p>
            <a:r>
              <a:rPr lang="cs-CZ" sz="2000" dirty="0"/>
              <a:t> Veřejná obchodní </a:t>
            </a:r>
            <a:r>
              <a:rPr lang="cs-CZ" sz="2000" dirty="0" smtClean="0"/>
              <a:t>společnost</a:t>
            </a:r>
            <a:endParaRPr lang="cs-CZ" sz="2000" dirty="0"/>
          </a:p>
          <a:p>
            <a:r>
              <a:rPr lang="cs-CZ" sz="2000" dirty="0"/>
              <a:t> Akciová </a:t>
            </a:r>
            <a:r>
              <a:rPr lang="cs-CZ" sz="2000" dirty="0" smtClean="0"/>
              <a:t>společnost</a:t>
            </a:r>
            <a:endParaRPr lang="cs-CZ" sz="2000" dirty="0"/>
          </a:p>
          <a:p>
            <a:r>
              <a:rPr lang="cs-CZ" sz="2000" dirty="0"/>
              <a:t> Společnost s ručením </a:t>
            </a:r>
            <a:r>
              <a:rPr lang="cs-CZ" sz="2000" dirty="0" smtClean="0"/>
              <a:t>omezeným</a:t>
            </a:r>
            <a:endParaRPr lang="cs-CZ" sz="2000" dirty="0"/>
          </a:p>
          <a:p>
            <a:r>
              <a:rPr lang="cs-CZ" sz="2000" dirty="0"/>
              <a:t> Komanditní </a:t>
            </a:r>
            <a:r>
              <a:rPr lang="cs-CZ" sz="2000" dirty="0" smtClean="0"/>
              <a:t>společnost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454607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698740"/>
            <a:ext cx="10058400" cy="5336300"/>
          </a:xfrm>
        </p:spPr>
        <p:txBody>
          <a:bodyPr numCol="2">
            <a:normAutofit/>
          </a:bodyPr>
          <a:lstStyle/>
          <a:p>
            <a:r>
              <a:rPr lang="cs-CZ" sz="2400" dirty="0"/>
              <a:t>Podnikatelský </a:t>
            </a:r>
            <a:r>
              <a:rPr lang="cs-CZ" sz="2400" dirty="0" smtClean="0"/>
              <a:t>plán</a:t>
            </a:r>
            <a:endParaRPr lang="cs-CZ" sz="2400" dirty="0"/>
          </a:p>
          <a:p>
            <a:r>
              <a:rPr lang="cs-CZ" sz="2400" dirty="0"/>
              <a:t> Podnikatelský plán - </a:t>
            </a:r>
            <a:r>
              <a:rPr lang="cs-CZ" sz="2400" dirty="0" smtClean="0"/>
              <a:t>náležitosti</a:t>
            </a:r>
            <a:endParaRPr lang="cs-CZ" sz="2400" dirty="0"/>
          </a:p>
          <a:p>
            <a:r>
              <a:rPr lang="cs-CZ" sz="2400" dirty="0"/>
              <a:t> </a:t>
            </a:r>
            <a:r>
              <a:rPr lang="cs-CZ" sz="2400" dirty="0" err="1"/>
              <a:t>Swot</a:t>
            </a:r>
            <a:r>
              <a:rPr lang="cs-CZ" sz="2400" dirty="0"/>
              <a:t> analýza v podnikatelském </a:t>
            </a:r>
            <a:r>
              <a:rPr lang="cs-CZ" sz="2400" dirty="0" smtClean="0"/>
              <a:t>plánu</a:t>
            </a:r>
            <a:endParaRPr lang="cs-CZ" sz="2400" dirty="0"/>
          </a:p>
          <a:p>
            <a:r>
              <a:rPr lang="cs-CZ" sz="2400" dirty="0"/>
              <a:t> Podnikatelský plán - </a:t>
            </a:r>
            <a:r>
              <a:rPr lang="cs-CZ" sz="2400" dirty="0" smtClean="0"/>
              <a:t>tvorba</a:t>
            </a:r>
            <a:endParaRPr lang="cs-CZ" sz="2400" dirty="0"/>
          </a:p>
          <a:p>
            <a:r>
              <a:rPr lang="cs-CZ" sz="2400" dirty="0"/>
              <a:t> Podnikové </a:t>
            </a:r>
            <a:r>
              <a:rPr lang="cs-CZ" sz="2400" dirty="0" smtClean="0"/>
              <a:t>činnosti</a:t>
            </a:r>
            <a:endParaRPr lang="cs-CZ" sz="2400" dirty="0"/>
          </a:p>
          <a:p>
            <a:r>
              <a:rPr lang="cs-CZ" sz="2400" dirty="0"/>
              <a:t> Majetek </a:t>
            </a:r>
            <a:r>
              <a:rPr lang="cs-CZ" sz="2400" dirty="0" smtClean="0"/>
              <a:t>podniku</a:t>
            </a:r>
            <a:endParaRPr lang="cs-CZ" sz="2400" dirty="0"/>
          </a:p>
          <a:p>
            <a:r>
              <a:rPr lang="cs-CZ" sz="2400" dirty="0"/>
              <a:t> Oběžný </a:t>
            </a:r>
            <a:r>
              <a:rPr lang="cs-CZ" sz="2400" dirty="0" smtClean="0"/>
              <a:t>majetek</a:t>
            </a:r>
            <a:endParaRPr lang="cs-CZ" sz="2400" dirty="0"/>
          </a:p>
          <a:p>
            <a:r>
              <a:rPr lang="cs-CZ" sz="2400" dirty="0"/>
              <a:t> Dlouhodobý </a:t>
            </a:r>
            <a:r>
              <a:rPr lang="cs-CZ" sz="2400" dirty="0" smtClean="0"/>
              <a:t>majetek</a:t>
            </a:r>
            <a:endParaRPr lang="cs-CZ" sz="2400" dirty="0"/>
          </a:p>
          <a:p>
            <a:r>
              <a:rPr lang="cs-CZ" sz="2400" dirty="0"/>
              <a:t> Možnosti financování majetku </a:t>
            </a:r>
            <a:r>
              <a:rPr lang="cs-CZ" sz="2400" dirty="0" smtClean="0"/>
              <a:t>podniku</a:t>
            </a:r>
            <a:endParaRPr lang="cs-CZ" sz="2400" dirty="0"/>
          </a:p>
          <a:p>
            <a:r>
              <a:rPr lang="cs-CZ" sz="2400" dirty="0"/>
              <a:t> Vlastní a cizí zdroje </a:t>
            </a:r>
            <a:r>
              <a:rPr lang="cs-CZ" sz="2400" dirty="0" smtClean="0"/>
              <a:t>podniku</a:t>
            </a:r>
            <a:endParaRPr lang="cs-CZ" sz="2400" dirty="0"/>
          </a:p>
          <a:p>
            <a:r>
              <a:rPr lang="cs-CZ" sz="2400" dirty="0" smtClean="0"/>
              <a:t>Náklady</a:t>
            </a:r>
            <a:endParaRPr lang="cs-CZ" sz="2400" dirty="0"/>
          </a:p>
          <a:p>
            <a:r>
              <a:rPr lang="cs-CZ" sz="2400" dirty="0"/>
              <a:t> Možnosti snižování </a:t>
            </a:r>
            <a:r>
              <a:rPr lang="cs-CZ" sz="2400" dirty="0" smtClean="0"/>
              <a:t>nákladů</a:t>
            </a:r>
            <a:endParaRPr lang="cs-CZ" sz="2400" dirty="0"/>
          </a:p>
          <a:p>
            <a:r>
              <a:rPr lang="cs-CZ" sz="2400" dirty="0"/>
              <a:t> </a:t>
            </a:r>
            <a:r>
              <a:rPr lang="cs-CZ" sz="2400" dirty="0" smtClean="0"/>
              <a:t>Výnosy</a:t>
            </a:r>
            <a:endParaRPr lang="cs-CZ" sz="2400" dirty="0"/>
          </a:p>
          <a:p>
            <a:r>
              <a:rPr lang="cs-CZ" sz="2400" dirty="0"/>
              <a:t> Možnosti zvyšování </a:t>
            </a:r>
            <a:r>
              <a:rPr lang="cs-CZ" sz="2400" dirty="0" smtClean="0"/>
              <a:t>výnosů</a:t>
            </a:r>
            <a:endParaRPr lang="cs-CZ" sz="2400" dirty="0"/>
          </a:p>
          <a:p>
            <a:r>
              <a:rPr lang="cs-CZ" sz="2400" dirty="0"/>
              <a:t> Hospodářský </a:t>
            </a:r>
            <a:r>
              <a:rPr lang="cs-CZ" sz="2400" dirty="0" smtClean="0"/>
              <a:t>výsledek</a:t>
            </a:r>
            <a:endParaRPr lang="cs-CZ" sz="2400" dirty="0"/>
          </a:p>
          <a:p>
            <a:r>
              <a:rPr lang="cs-CZ" sz="2400" dirty="0" smtClean="0"/>
              <a:t> Mzdové výpočty</a:t>
            </a:r>
            <a:endParaRPr lang="cs-CZ" sz="2400" dirty="0"/>
          </a:p>
          <a:p>
            <a:r>
              <a:rPr lang="cs-CZ" sz="2400" dirty="0"/>
              <a:t> Zákonné </a:t>
            </a:r>
            <a:r>
              <a:rPr lang="cs-CZ" sz="2400" dirty="0" smtClean="0"/>
              <a:t>odvody</a:t>
            </a:r>
            <a:endParaRPr lang="cs-CZ" sz="2400" dirty="0"/>
          </a:p>
          <a:p>
            <a:r>
              <a:rPr lang="cs-CZ" sz="2400" dirty="0"/>
              <a:t> Finanční analýza - </a:t>
            </a:r>
            <a:r>
              <a:rPr lang="cs-CZ" sz="2400" dirty="0" smtClean="0"/>
              <a:t>úvod</a:t>
            </a:r>
            <a:endParaRPr lang="cs-CZ" sz="2400" dirty="0"/>
          </a:p>
          <a:p>
            <a:r>
              <a:rPr lang="cs-CZ" sz="2400" dirty="0"/>
              <a:t> Ukazatele finanční </a:t>
            </a:r>
            <a:r>
              <a:rPr lang="cs-CZ" sz="2400" dirty="0" smtClean="0"/>
              <a:t>analýzy</a:t>
            </a:r>
            <a:endParaRPr lang="cs-CZ" sz="2400" dirty="0"/>
          </a:p>
          <a:p>
            <a:r>
              <a:rPr lang="cs-CZ" sz="2400" dirty="0"/>
              <a:t> Základy ekonomické </a:t>
            </a:r>
            <a:r>
              <a:rPr lang="cs-CZ" sz="2400" dirty="0" smtClean="0"/>
              <a:t>statistiky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783353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ýdlo">
  <a:themeElements>
    <a:clrScheme name="Mýdlo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Mýdl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ýdl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112</TotalTime>
  <Words>356</Words>
  <Application>Microsoft Office PowerPoint</Application>
  <PresentationFormat>Širokoúhlá obrazovka</PresentationFormat>
  <Paragraphs>96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Garamond</vt:lpstr>
      <vt:lpstr>Mýdlo</vt:lpstr>
      <vt:lpstr>Ekonomika  PL2</vt:lpstr>
      <vt:lpstr>Úvodní hodina</vt:lpstr>
      <vt:lpstr>Informace o předmětu</vt:lpstr>
      <vt:lpstr>Učebnice – doporučené:</vt:lpstr>
      <vt:lpstr>Prezentace aplikace PowerPoint</vt:lpstr>
      <vt:lpstr>Prezentace aplikace PowerPoint</vt:lpstr>
      <vt:lpstr>Příští hodinu opakování: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 ac2a</dc:title>
  <dc:creator>Ing. Adéla Čiháková</dc:creator>
  <cp:lastModifiedBy>Ing. Adéla Čiháková</cp:lastModifiedBy>
  <cp:revision>22</cp:revision>
  <dcterms:created xsi:type="dcterms:W3CDTF">2019-08-31T17:14:28Z</dcterms:created>
  <dcterms:modified xsi:type="dcterms:W3CDTF">2019-09-23T12:18:25Z</dcterms:modified>
</cp:coreProperties>
</file>