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75" r:id="rId2"/>
    <p:sldId id="270" r:id="rId3"/>
    <p:sldId id="273" r:id="rId4"/>
    <p:sldId id="272" r:id="rId5"/>
    <p:sldId id="276" r:id="rId6"/>
    <p:sldId id="277" r:id="rId7"/>
    <p:sldId id="271" r:id="rId8"/>
    <p:sldId id="278" r:id="rId9"/>
    <p:sldId id="280" r:id="rId10"/>
    <p:sldId id="279" r:id="rId11"/>
    <p:sldId id="256" r:id="rId12"/>
    <p:sldId id="26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8" r:id="rId23"/>
    <p:sldId id="269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3305B-352C-4DD6-A0E1-708FC68371A1}" type="datetimeFigureOut">
              <a:rPr lang="cs-CZ"/>
              <a:pPr/>
              <a:t>20.10.2019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0660E-7F76-45F8-8571-63E53C477F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01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1279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AF78A-DECE-423F-9EF9-9D21061D8540}" type="slidenum">
              <a:rPr lang="cs-CZ"/>
              <a:pPr/>
              <a:t>5</a:t>
            </a:fld>
            <a:endParaRPr lang="cs-CZ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Nedaňové příjmy: nejsou v nich poplatky, ty stojí zvlášť</a:t>
            </a:r>
          </a:p>
        </p:txBody>
      </p:sp>
    </p:spTree>
    <p:extLst>
      <p:ext uri="{BB962C8B-B14F-4D97-AF65-F5344CB8AC3E}">
        <p14:creationId xmlns:p14="http://schemas.microsoft.com/office/powerpoint/2010/main" val="1632263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07C91-67F2-483F-892D-405038E3FFF0}" type="slidenum">
              <a:rPr lang="cs-CZ"/>
              <a:pPr/>
              <a:t>6</a:t>
            </a:fld>
            <a:endParaRPr lang="cs-CZ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Celkové příjmy cca 600 mld Kč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81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79470-B0FC-49BD-8851-884C0AA080B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89013" y="730250"/>
            <a:ext cx="4873625" cy="3656013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Subjekt – jasné</a:t>
            </a:r>
          </a:p>
          <a:p>
            <a:r>
              <a:rPr lang="cs-CZ" altLang="cs-CZ"/>
              <a:t>Objekt:</a:t>
            </a:r>
          </a:p>
          <a:p>
            <a:r>
              <a:rPr lang="cs-CZ" altLang="cs-CZ"/>
              <a:t>důchod – mzda, odměna, renta, zisk, výnosy,…</a:t>
            </a:r>
          </a:p>
          <a:p>
            <a:r>
              <a:rPr lang="cs-CZ" altLang="cs-CZ"/>
              <a:t>majetek – movitý i nemovitý, podléhá držba, příjmy z prodeje, dědictví, darování</a:t>
            </a:r>
          </a:p>
          <a:p>
            <a:r>
              <a:rPr lang="cs-CZ" altLang="cs-CZ"/>
              <a:t>spotřeba – univerzální daně ze spotřeby (DPH), selektivní spotřební daně</a:t>
            </a:r>
          </a:p>
          <a:p>
            <a:r>
              <a:rPr lang="cs-CZ" altLang="cs-CZ"/>
              <a:t>sám subjekt – daň z hlavy (poll-tax)</a:t>
            </a:r>
          </a:p>
          <a:p>
            <a:r>
              <a:rPr lang="cs-CZ" altLang="cs-CZ"/>
              <a:t>způsob výpočtu – pevná: některé SPD, DzNEM</a:t>
            </a:r>
          </a:p>
        </p:txBody>
      </p:sp>
    </p:spTree>
    <p:extLst>
      <p:ext uri="{BB962C8B-B14F-4D97-AF65-F5344CB8AC3E}">
        <p14:creationId xmlns:p14="http://schemas.microsoft.com/office/powerpoint/2010/main" val="54864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0E196-B721-4B8D-83FF-D56733B694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8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BDE11-606E-4AC4-8C98-46F32D8811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8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BA247-44D6-4A9E-8D3E-A982C7DDF35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865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479550" y="1981200"/>
            <a:ext cx="762635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ACE489-08C8-48CC-B080-27AECB1D6A9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38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1479550" y="1981200"/>
            <a:ext cx="762635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DBFF92-4935-4311-847E-9236D8297B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5B70B-10BC-499D-9A6D-DE08549D1D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98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DA7C3-750C-48CD-B552-760276521D3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8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14142-8FE3-4720-96F9-47C7E35690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83B2-5CA1-4700-B6EA-2178A2F50CE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43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37A8-37CE-4E79-8CFB-FCBAABA3CD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07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F3795-D90B-4130-B0DF-8E7FEA62F8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E2701-9FFF-4AE0-B75F-BADAF3EC15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2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062CD-47B0-4464-B062-C58BE4596F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26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087B947-B2D6-42CC-A29E-9D03ED38998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434" b="11151"/>
          <a:stretch/>
        </p:blipFill>
        <p:spPr bwMode="auto">
          <a:xfrm>
            <a:off x="0" y="0"/>
            <a:ext cx="925252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40060" y="443711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595959"/>
              </a:buClr>
            </a:pPr>
            <a:r>
              <a:rPr lang="cs-CZ" sz="6000" b="1" dirty="0"/>
              <a:t>DANĚ</a:t>
            </a:r>
            <a:endParaRPr lang="en-GB" sz="6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Právní úprava daní v ČR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zákon o soustavě daní</a:t>
            </a:r>
          </a:p>
          <a:p>
            <a:r>
              <a:rPr lang="cs-CZ" altLang="cs-CZ"/>
              <a:t>zákon o správě daní a poplatků</a:t>
            </a:r>
          </a:p>
          <a:p>
            <a:r>
              <a:rPr lang="cs-CZ" altLang="cs-CZ"/>
              <a:t>zákony vymezující jednotlivé daně</a:t>
            </a:r>
          </a:p>
        </p:txBody>
      </p:sp>
    </p:spTree>
    <p:extLst>
      <p:ext uri="{BB962C8B-B14F-4D97-AF65-F5344CB8AC3E}">
        <p14:creationId xmlns:p14="http://schemas.microsoft.com/office/powerpoint/2010/main" val="306441292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300" b="1" smtClean="0"/>
              <a:t/>
            </a:r>
            <a:br>
              <a:rPr lang="cs-CZ" sz="4300" b="1" smtClean="0"/>
            </a:br>
            <a:r>
              <a:rPr lang="cs-CZ" sz="4300" b="1" smtClean="0"/>
              <a:t/>
            </a:r>
            <a:br>
              <a:rPr lang="cs-CZ" sz="4300" b="1" smtClean="0"/>
            </a:br>
            <a:r>
              <a:rPr lang="cs-CZ" sz="4300" b="1" smtClean="0"/>
              <a:t/>
            </a:r>
            <a:br>
              <a:rPr lang="cs-CZ" sz="4300" b="1" smtClean="0"/>
            </a:br>
            <a:r>
              <a:rPr lang="cs-CZ" sz="4300" b="1" smtClean="0"/>
              <a:t/>
            </a:r>
            <a:br>
              <a:rPr lang="cs-CZ" sz="4300" b="1" smtClean="0"/>
            </a:br>
            <a:r>
              <a:rPr lang="cs-CZ" sz="4300" b="1" smtClean="0"/>
              <a:t/>
            </a:r>
            <a:br>
              <a:rPr lang="cs-CZ" sz="4300" b="1" smtClean="0"/>
            </a:br>
            <a:r>
              <a:rPr lang="cs-CZ" sz="4300" b="1" smtClean="0"/>
              <a:t/>
            </a:r>
            <a:br>
              <a:rPr lang="cs-CZ" sz="4300" b="1" smtClean="0"/>
            </a:br>
            <a:r>
              <a:rPr lang="cs-CZ" sz="4300" u="sng" smtClean="0"/>
              <a:t/>
            </a:r>
            <a:br>
              <a:rPr lang="cs-CZ" sz="4300" u="sng" smtClean="0"/>
            </a:br>
            <a:endParaRPr lang="cs-CZ" sz="4300" u="sng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0350"/>
            <a:ext cx="8240712" cy="63373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cs-CZ" sz="2000" u="sng" dirty="0" smtClean="0">
                <a:solidFill>
                  <a:srgbClr val="898989"/>
                </a:solidFill>
              </a:rPr>
              <a:t/>
            </a:r>
            <a:br>
              <a:rPr lang="cs-CZ" sz="2000" u="sng" dirty="0" smtClean="0">
                <a:solidFill>
                  <a:srgbClr val="898989"/>
                </a:solidFill>
              </a:rPr>
            </a:br>
            <a:endParaRPr lang="cs-CZ" sz="2000" b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cs-CZ" sz="2000" b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cs-CZ" sz="2000" b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sz="2800" b="1" u="sng" dirty="0" smtClean="0">
                <a:solidFill>
                  <a:schemeClr val="tx1"/>
                </a:solidFill>
              </a:rPr>
              <a:t>Daně z příjmu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b="1" dirty="0" smtClean="0">
                <a:solidFill>
                  <a:schemeClr val="tx1"/>
                </a:solidFill>
              </a:rPr>
              <a:t>  </a:t>
            </a:r>
            <a:r>
              <a:rPr lang="cs-CZ" sz="2800" dirty="0" smtClean="0">
                <a:solidFill>
                  <a:schemeClr val="tx1"/>
                </a:solidFill>
              </a:rPr>
              <a:t>Daň z příjmu fyzických osob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  Daň z příjmu právnických osob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cs-CZ" sz="2800" b="1" u="sng" dirty="0" smtClean="0">
                <a:solidFill>
                  <a:schemeClr val="tx1"/>
                </a:solidFill>
              </a:rPr>
              <a:t>Daně majetkové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  Daň z nemovitosti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  Daň dědická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  Daň darovací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  Daň z převodu </a:t>
            </a:r>
            <a:r>
              <a:rPr lang="cs-CZ" sz="2800" dirty="0" err="1" smtClean="0">
                <a:solidFill>
                  <a:schemeClr val="tx1"/>
                </a:solidFill>
              </a:rPr>
              <a:t>nemovitosi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tx1"/>
                </a:solidFill>
              </a:rPr>
              <a:t>  Silniční daň </a:t>
            </a:r>
          </a:p>
          <a:p>
            <a:pPr algn="l" eaLnBrk="1" hangingPunct="1">
              <a:lnSpc>
                <a:spcPct val="80000"/>
              </a:lnSpc>
            </a:pPr>
            <a:endParaRPr lang="cs-CZ" sz="28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800" dirty="0" smtClean="0">
              <a:solidFill>
                <a:srgbClr val="898989"/>
              </a:solidFill>
            </a:endParaRPr>
          </a:p>
        </p:txBody>
      </p:sp>
      <p:sp>
        <p:nvSpPr>
          <p:cNvPr id="7172" name="TextovéPole 5"/>
          <p:cNvSpPr txBox="1">
            <a:spLocks noChangeArrowheads="1"/>
          </p:cNvSpPr>
          <p:nvPr/>
        </p:nvSpPr>
        <p:spPr bwMode="auto">
          <a:xfrm>
            <a:off x="2339975" y="620713"/>
            <a:ext cx="2422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sz="3600" b="1" u="sng" dirty="0">
                <a:latin typeface="Calibri" panose="020F0502020204030204" pitchFamily="34" charset="0"/>
              </a:rPr>
              <a:t>Daně přímé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sz="7200" smtClean="0"/>
              <a:t>    </a:t>
            </a:r>
            <a:r>
              <a:rPr lang="cs-CZ" sz="7200" b="1" u="sng" smtClean="0"/>
              <a:t>Daně přímé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Daň z příjmu fyzických osob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b="1" dirty="0" smtClean="0"/>
          </a:p>
          <a:p>
            <a:pPr eaLnBrk="1" hangingPunct="1"/>
            <a:r>
              <a:rPr lang="cs-CZ" sz="3600" dirty="0" smtClean="0"/>
              <a:t>univerzální přímá daň </a:t>
            </a:r>
          </a:p>
          <a:p>
            <a:pPr eaLnBrk="1" hangingPunct="1"/>
            <a:r>
              <a:rPr lang="cs-CZ" sz="3600" dirty="0" smtClean="0"/>
              <a:t>podléhají jí veškeré zdanitelné příjmy jednotlivců (fyzických osob)</a:t>
            </a:r>
          </a:p>
          <a:p>
            <a:pPr eaLnBrk="1" hangingPunct="1"/>
            <a:r>
              <a:rPr lang="cs-CZ" sz="3600" dirty="0" smtClean="0"/>
              <a:t>odvádí se přímo do rozpočtu obcí a krajů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Daň z příjmu právnických osob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odvádí každá právnická osoba, které ma sídlo v České republice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odvádí i zahraniční právnické osoby, které v ČR podnikají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předmětem daně u právnických osob- podnikatelů jsou veškeré příjmy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u nepodnikatelů příjmy z činnosti provozované za účelem dosažení zisku a z pronájmu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Daň z nemovitosti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Vyměřuje se každým rokem k 1. lednu zdaňovacího období</a:t>
            </a:r>
          </a:p>
          <a:p>
            <a:pPr eaLnBrk="1" hangingPunct="1"/>
            <a:r>
              <a:rPr lang="cs-CZ" smtClean="0"/>
              <a:t>předmětem daně jsou všechny pozemky nacházející se na území ČR, které jsou evidované v katastru nemovitostí a stavby na území České republiky, které jsou spojené se zemí pevným základem a podléhají kolaudačnímu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Daň dědická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povinnosti uhradit daň dědickou dochází, jestliže je získán majetek v souvislosti s úmrtím</a:t>
            </a:r>
          </a:p>
          <a:p>
            <a:pPr eaLnBrk="1" hangingPunct="1"/>
            <a:r>
              <a:rPr lang="cs-CZ" smtClean="0"/>
              <a:t>od roku 2008 jsou od daně dědické osvobozeny osoby zařazené do I. a II. skupiny.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/>
              <a:t>Daň darovací</a:t>
            </a:r>
            <a:br>
              <a:rPr lang="cs-CZ" sz="3600" b="1" smtClean="0"/>
            </a:br>
            <a:endParaRPr lang="cs-CZ" sz="36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podstatou daně darovací je převod majetku mezi živými bez jakéhokoliv protiplnění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jedna strana tak něco obdrží, aniž za to něco poskytuje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od daně darovací jsou od roku 2008 osvobozeny osoby zařazené do I. a II. Skupiny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daň darovací se platí za majetek, který jsme nabyli bezúplatně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daň darovací by měla být zábranou proti možnosti obejití daně dědické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Daň z převodu nemovitosti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b="1" smtClean="0"/>
          </a:p>
          <a:p>
            <a:pPr eaLnBrk="1" hangingPunct="1"/>
            <a:r>
              <a:rPr lang="cs-CZ" smtClean="0"/>
              <a:t>Předmětem daně z převodu nemovitostí je úplatný převod nebo přechod vlastnictví k nemovitostem. Bezúplatné zřízení věcného břemene nebo jiného plnění obdobného věcnému břemeni.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/>
              <a:t>Daň z převodu nemovitosti</a:t>
            </a:r>
            <a:br>
              <a:rPr lang="cs-CZ" sz="3600" b="1" smtClean="0"/>
            </a:br>
            <a:endParaRPr lang="cs-CZ" sz="36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předmětem daně z převodu nemovitostí je úplatný převod nebo přechod vlastnictví k nemovitostem</a:t>
            </a:r>
          </a:p>
          <a:p>
            <a:pPr eaLnBrk="1" hangingPunct="1"/>
            <a:r>
              <a:rPr lang="cs-CZ" smtClean="0"/>
              <a:t>bezúplatné zřízení věcného břemene nebo jiného plnění obdobného věcnému břemeni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DANĚ</a:t>
            </a:r>
            <a:endParaRPr lang="fr-FR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600" b="1" dirty="0" smtClean="0"/>
              <a:t>jsou příjmem veřejných rozpočtů - </a:t>
            </a:r>
            <a:r>
              <a:rPr lang="cs-CZ" sz="2600" dirty="0" smtClean="0"/>
              <a:t>státního rozpočtu a místních rozpočtů</a:t>
            </a:r>
          </a:p>
          <a:p>
            <a:pPr eaLnBrk="1" hangingPunct="1">
              <a:lnSpc>
                <a:spcPct val="80000"/>
              </a:lnSpc>
            </a:pPr>
            <a:endParaRPr lang="cs-CZ" sz="2600" dirty="0" smtClean="0"/>
          </a:p>
          <a:p>
            <a:pPr eaLnBrk="1" hangingPunct="1">
              <a:lnSpc>
                <a:spcPct val="80000"/>
              </a:lnSpc>
            </a:pPr>
            <a:r>
              <a:rPr lang="cs-CZ" sz="2600" b="1" dirty="0" smtClean="0"/>
              <a:t> povinně ze zákona</a:t>
            </a:r>
          </a:p>
          <a:p>
            <a:pPr eaLnBrk="1" hangingPunct="1">
              <a:lnSpc>
                <a:spcPct val="80000"/>
              </a:lnSpc>
            </a:pPr>
            <a:endParaRPr lang="cs-CZ" sz="2600" dirty="0" smtClean="0"/>
          </a:p>
          <a:p>
            <a:pPr eaLnBrk="1" hangingPunct="1">
              <a:lnSpc>
                <a:spcPct val="80000"/>
              </a:lnSpc>
            </a:pPr>
            <a:r>
              <a:rPr lang="cs-CZ" sz="2600" dirty="0" smtClean="0"/>
              <a:t> </a:t>
            </a:r>
            <a:r>
              <a:rPr lang="cs-CZ" sz="2600" b="1" dirty="0" smtClean="0"/>
              <a:t>odčerpává část důchodu subjektu</a:t>
            </a:r>
            <a:r>
              <a:rPr lang="cs-CZ" sz="2600" dirty="0" smtClean="0"/>
              <a:t> (příjmu, majetku poplatníka) </a:t>
            </a:r>
          </a:p>
          <a:p>
            <a:pPr eaLnBrk="1" hangingPunct="1">
              <a:lnSpc>
                <a:spcPct val="80000"/>
              </a:lnSpc>
            </a:pPr>
            <a:endParaRPr lang="cs-CZ" sz="2600" dirty="0" smtClean="0"/>
          </a:p>
          <a:p>
            <a:pPr eaLnBrk="1" hangingPunct="1">
              <a:lnSpc>
                <a:spcPct val="80000"/>
              </a:lnSpc>
            </a:pPr>
            <a:r>
              <a:rPr lang="cs-CZ" sz="2600" b="1" dirty="0" smtClean="0"/>
              <a:t> nenávratný  princip</a:t>
            </a:r>
            <a:r>
              <a:rPr lang="cs-CZ" sz="2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2600" dirty="0" smtClean="0"/>
          </a:p>
          <a:p>
            <a:pPr eaLnBrk="1" hangingPunct="1">
              <a:lnSpc>
                <a:spcPct val="80000"/>
              </a:lnSpc>
            </a:pPr>
            <a:r>
              <a:rPr lang="cs-CZ" sz="2600" b="1" dirty="0" smtClean="0"/>
              <a:t> princip solidarity</a:t>
            </a:r>
            <a:r>
              <a:rPr lang="cs-CZ" sz="2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Silniční daň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 silniční dani se přiznávají silniční motorová vozidla a jejich přípojná vozidla, která jsou registrovaná a provozovaná v České republice, jestliže se používají k podnikání nebo k jiné samostatné výdělečné činnosti</a:t>
            </a:r>
          </a:p>
          <a:p>
            <a:pPr eaLnBrk="1" hangingPunct="1"/>
            <a:r>
              <a:rPr lang="cs-CZ" smtClean="0"/>
              <a:t>vozidla, jejichž hmotnost je 12 a více tun jsou automaticky předmětem daně silniční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sz="7200" smtClean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sz="7200" smtClean="0"/>
              <a:t>   </a:t>
            </a:r>
            <a:r>
              <a:rPr lang="cs-CZ" sz="7200" b="1" u="sng" smtClean="0"/>
              <a:t>Daně nepřímé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Daň z přidané hodnoty - DPH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jedná se o daň nepřímou univerzální</a:t>
            </a:r>
          </a:p>
          <a:p>
            <a:pPr eaLnBrk="1" hangingPunct="1"/>
            <a:r>
              <a:rPr lang="cs-CZ" smtClean="0"/>
              <a:t>týká se veškerého zboží vyprodukované v tuzemsku a v tuzemsku spotřebovaného</a:t>
            </a:r>
          </a:p>
          <a:p>
            <a:pPr eaLnBrk="1" hangingPunct="1"/>
            <a:r>
              <a:rPr lang="cs-CZ" smtClean="0"/>
              <a:t>poplatníkem daně je konečný spotřebitel, plátcem je výrobce nebo dovozce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 </a:t>
            </a:r>
            <a:r>
              <a:rPr lang="cs-CZ" b="1" smtClean="0"/>
              <a:t>plátce = prodávající </a:t>
            </a:r>
          </a:p>
          <a:p>
            <a:pPr eaLnBrk="1" hangingPunct="1"/>
            <a:r>
              <a:rPr lang="cs-CZ" b="1" smtClean="0"/>
              <a:t> poplatník = kupující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Spotřební daň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b="1" smtClean="0"/>
          </a:p>
          <a:p>
            <a:pPr eaLnBrk="1" hangingPunct="1"/>
            <a:r>
              <a:rPr lang="cs-CZ" smtClean="0"/>
              <a:t>jedná se o daň nepřímou selektivní</a:t>
            </a:r>
          </a:p>
          <a:p>
            <a:pPr eaLnBrk="1" hangingPunct="1"/>
            <a:r>
              <a:rPr lang="cs-CZ" smtClean="0"/>
              <a:t>týká se pouze zákonem stanovených druhů zboží: uhlovodíková paliva a maziva, líh a lihoviny, pivo, víno, tabákové výrobky</a:t>
            </a:r>
          </a:p>
          <a:p>
            <a:pPr eaLnBrk="1" hangingPunct="1"/>
            <a:r>
              <a:rPr lang="cs-CZ" smtClean="0"/>
              <a:t>poplatníkem daně je konečný spotřebitel</a:t>
            </a:r>
          </a:p>
          <a:p>
            <a:pPr eaLnBrk="1" hangingPunct="1"/>
            <a:r>
              <a:rPr lang="cs-CZ" smtClean="0"/>
              <a:t>plátcem je výrobce nebo dovozce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/>
              <a:t>Výběr a kontrola plnění daňových povinností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je v kompetenci </a:t>
            </a:r>
            <a:r>
              <a:rPr lang="cs-CZ" b="1" dirty="0" smtClean="0"/>
              <a:t>finančních úřadů</a:t>
            </a:r>
          </a:p>
          <a:p>
            <a:pPr eaLnBrk="1" hangingPunct="1"/>
            <a:endParaRPr lang="cs-CZ" b="1" dirty="0" smtClean="0">
              <a:solidFill>
                <a:srgbClr val="66FF33"/>
              </a:solidFill>
            </a:endParaRPr>
          </a:p>
          <a:p>
            <a:pPr eaLnBrk="1" hangingPunct="1"/>
            <a:r>
              <a:rPr lang="cs-CZ" dirty="0" smtClean="0"/>
              <a:t>FÚ spadají pod ministerstvo financí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a spotřební daně u dováženého zboží jsou vybírány </a:t>
            </a:r>
            <a:r>
              <a:rPr lang="cs-CZ" b="1" dirty="0" smtClean="0"/>
              <a:t>celními úřady </a:t>
            </a:r>
            <a:r>
              <a:rPr lang="cs-CZ" dirty="0" smtClean="0"/>
              <a:t>spolu se clem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Principy daňového systému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spravedlnost zdanění</a:t>
            </a:r>
            <a:r>
              <a:rPr lang="cs-CZ" sz="2800" dirty="0" smtClean="0"/>
              <a:t> - stejné podmínky pro různé typy subjektů, pro tuzemské a zahraniční firmy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všeobecnost zdanění</a:t>
            </a:r>
            <a:r>
              <a:rPr lang="cs-CZ" sz="2800" dirty="0" smtClean="0"/>
              <a:t> - zdanění podléhají všechny typy vlastnictví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účinnost zdanění </a:t>
            </a:r>
            <a:r>
              <a:rPr lang="cs-CZ" sz="2800" dirty="0" smtClean="0"/>
              <a:t>- vhodným způsobem stimulovat žádoucí aktivity obyvatelstva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harmonizace</a:t>
            </a:r>
            <a:r>
              <a:rPr lang="cs-CZ" sz="2800" dirty="0" smtClean="0"/>
              <a:t> - sbližování naší daňové soustavy se systémy Evropské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Soustava daní v ČR</a:t>
            </a:r>
          </a:p>
        </p:txBody>
      </p:sp>
      <p:graphicFrame>
        <p:nvGraphicFramePr>
          <p:cNvPr id="58371" name="Object 3"/>
          <p:cNvGraphicFramePr>
            <a:graphicFrameLocks noGrp="1" noChangeAspect="1"/>
          </p:cNvGraphicFramePr>
          <p:nvPr>
            <p:ph type="dgm" idx="1"/>
            <p:extLst/>
          </p:nvPr>
        </p:nvGraphicFramePr>
        <p:xfrm>
          <a:off x="-15033" y="1556792"/>
          <a:ext cx="9148147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Organizační diagram" r:id="rId4" imgW="3854160" imgH="1149120" progId="OrgPlusWOPX.4">
                  <p:embed followColorScheme="full"/>
                </p:oleObj>
              </mc:Choice>
              <mc:Fallback>
                <p:oleObj name="Organizační diagram" r:id="rId4" imgW="3854160" imgH="114912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033" y="1556792"/>
                        <a:ext cx="9148147" cy="417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11198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64437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cs-CZ" dirty="0"/>
              <a:t>příjmů </a:t>
            </a:r>
            <a:r>
              <a:rPr lang="cs-CZ" dirty="0" smtClean="0"/>
              <a:t>státního </a:t>
            </a:r>
            <a:r>
              <a:rPr lang="cs-CZ" dirty="0"/>
              <a:t>rozpočtu</a:t>
            </a:r>
          </a:p>
        </p:txBody>
      </p:sp>
      <p:graphicFrame>
        <p:nvGraphicFramePr>
          <p:cNvPr id="105475" name="Object 3"/>
          <p:cNvGraphicFramePr>
            <a:graphicFrameLocks noGrp="1" noChangeAspect="1"/>
          </p:cNvGraphicFramePr>
          <p:nvPr>
            <p:ph type="chart" idx="1"/>
            <p:extLst/>
          </p:nvPr>
        </p:nvGraphicFramePr>
        <p:xfrm>
          <a:off x="18813" y="1340768"/>
          <a:ext cx="8985818" cy="484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af" r:id="rId4" imgW="9536873" imgH="5143500" progId="MSGraph.Chart.8">
                  <p:embed followColorScheme="full"/>
                </p:oleObj>
              </mc:Choice>
              <mc:Fallback>
                <p:oleObj name="Graf" r:id="rId4" imgW="9536873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3" y="1340768"/>
                        <a:ext cx="8985818" cy="4846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83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POJMY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b="1" u="sng" dirty="0" smtClean="0"/>
              <a:t>POPLATNÍK</a:t>
            </a:r>
            <a:r>
              <a:rPr lang="cs-CZ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= FO či PO, z jejíchž peněz je daň placena </a:t>
            </a:r>
            <a:r>
              <a:rPr lang="cs-CZ" b="1" dirty="0" smtClean="0"/>
              <a:t>(ten, z jehož kapsy peníze </a:t>
            </a:r>
            <a:r>
              <a:rPr lang="cs-CZ" b="1" dirty="0" err="1" smtClean="0"/>
              <a:t>ubudou</a:t>
            </a:r>
            <a:r>
              <a:rPr lang="cs-CZ" b="1" dirty="0" smtClean="0"/>
              <a:t>)</a:t>
            </a:r>
            <a:endParaRPr lang="cs-CZ" dirty="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b="1" u="sng" dirty="0" smtClean="0"/>
              <a:t>PLÁTCE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= FO či PO, která má ze zákona povinnost peníze odvést státu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dirty="0" smtClean="0">
                <a:solidFill>
                  <a:schemeClr val="hlink"/>
                </a:solidFill>
              </a:rPr>
              <a:t>Plátce a poplatník jsou někdy jedna osoba, v některých příkladech se však liší.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Třídění daní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podle subjektu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placené fyzickou osobou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placené právnickou osobou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podle objektu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důchod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majetek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spotřeba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podle způsobu výpočtu sazby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pevná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procentní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7440246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517650" y="1981200"/>
            <a:ext cx="7626350" cy="4114800"/>
          </a:xfrm>
        </p:spPr>
        <p:txBody>
          <a:bodyPr/>
          <a:lstStyle/>
          <a:p>
            <a:r>
              <a:rPr lang="cs-CZ" altLang="cs-CZ"/>
              <a:t>právní úprava</a:t>
            </a:r>
          </a:p>
          <a:p>
            <a:r>
              <a:rPr lang="cs-CZ" altLang="cs-CZ"/>
              <a:t>soustava daní</a:t>
            </a:r>
          </a:p>
          <a:p>
            <a:r>
              <a:rPr lang="cs-CZ" altLang="cs-CZ"/>
              <a:t>struktura daní podle jejich výnosů</a:t>
            </a:r>
          </a:p>
          <a:p>
            <a:r>
              <a:rPr lang="cs-CZ" altLang="cs-CZ"/>
              <a:t>jednotlivé daně</a:t>
            </a:r>
          </a:p>
        </p:txBody>
      </p:sp>
      <p:sp>
        <p:nvSpPr>
          <p:cNvPr id="102404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/>
              <a:t>Daňový systém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11566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260</TotalTime>
  <Words>722</Words>
  <Application>Microsoft Office PowerPoint</Application>
  <PresentationFormat>Předvádění na obrazovce (4:3)</PresentationFormat>
  <Paragraphs>130</Paragraphs>
  <Slides>23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Tahoma</vt:lpstr>
      <vt:lpstr>Wingdings</vt:lpstr>
      <vt:lpstr>Motiv1</vt:lpstr>
      <vt:lpstr>Organizační diagram</vt:lpstr>
      <vt:lpstr>Graf</vt:lpstr>
      <vt:lpstr>Prezentace aplikace PowerPoint</vt:lpstr>
      <vt:lpstr>DANĚ</vt:lpstr>
      <vt:lpstr>Výběr a kontrola plnění daňových povinností</vt:lpstr>
      <vt:lpstr>Principy daňového systému</vt:lpstr>
      <vt:lpstr>Soustava daní v ČR</vt:lpstr>
      <vt:lpstr>Struktura příjmů státního rozpočtu</vt:lpstr>
      <vt:lpstr>POJMY</vt:lpstr>
      <vt:lpstr>Třídění daní</vt:lpstr>
      <vt:lpstr>Daňový systém České republiky</vt:lpstr>
      <vt:lpstr>Právní úprava daní v ČR</vt:lpstr>
      <vt:lpstr>       </vt:lpstr>
      <vt:lpstr>Prezentace aplikace PowerPoint</vt:lpstr>
      <vt:lpstr>Daň z příjmu fyzických osob</vt:lpstr>
      <vt:lpstr>Daň z příjmu právnických osob</vt:lpstr>
      <vt:lpstr>Daň z nemovitosti</vt:lpstr>
      <vt:lpstr>Daň dědická</vt:lpstr>
      <vt:lpstr>Daň darovací </vt:lpstr>
      <vt:lpstr>Daň z převodu nemovitosti</vt:lpstr>
      <vt:lpstr>Daň z převodu nemovitosti </vt:lpstr>
      <vt:lpstr>Silniční daň</vt:lpstr>
      <vt:lpstr>Prezentace aplikace PowerPoint</vt:lpstr>
      <vt:lpstr>Daň z přidané hodnoty - DPH</vt:lpstr>
      <vt:lpstr>Spotřební daň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Daně přímé</dc:title>
  <dc:creator>Kamila</dc:creator>
  <cp:lastModifiedBy>Ing. Adéla Čiháková</cp:lastModifiedBy>
  <cp:revision>22</cp:revision>
  <dcterms:created xsi:type="dcterms:W3CDTF">2012-06-03T15:33:27Z</dcterms:created>
  <dcterms:modified xsi:type="dcterms:W3CDTF">2019-10-20T18:59:06Z</dcterms:modified>
</cp:coreProperties>
</file>