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15" autoAdjust="0"/>
  </p:normalViewPr>
  <p:slideViewPr>
    <p:cSldViewPr>
      <p:cViewPr varScale="1">
        <p:scale>
          <a:sx n="58" d="100"/>
          <a:sy n="58" d="100"/>
        </p:scale>
        <p:origin x="9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57CF0-D185-4ACB-8047-5F9C3B5E82C8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0D697-93D2-4D40-BA8E-67D2719C8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3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Tato prezentace je doplněním výkladu učitele k tématu</a:t>
            </a:r>
            <a:r>
              <a:rPr lang="cs-CZ" baseline="0" dirty="0" smtClean="0"/>
              <a:t> lidských práv a Listiny základních práv a svobod. Předpokládá se, že žáci mají přístup ke kompletní verzi Listiny a současně s výkladem s ní pracují. Prezentace zahrnuje teoretický výklad a výňatky z Listiny. S těmito </a:t>
            </a:r>
            <a:r>
              <a:rPr lang="cs-CZ" baseline="0" dirty="0" err="1" smtClean="0"/>
              <a:t>slidy</a:t>
            </a:r>
            <a:r>
              <a:rPr lang="cs-CZ" baseline="0" dirty="0" smtClean="0"/>
              <a:t> lze dle schopností a zájmu žáků pracovat ve volné i řízené diskuzi.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0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Poznámka:</a:t>
            </a:r>
            <a:r>
              <a:rPr lang="cs-CZ" baseline="0" dirty="0" smtClean="0"/>
              <a:t> </a:t>
            </a:r>
          </a:p>
          <a:p>
            <a:r>
              <a:rPr lang="cs-CZ" baseline="0" dirty="0" smtClean="0"/>
              <a:t>Stav v září 2012.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Zdroj obrázku:</a:t>
            </a:r>
          </a:p>
          <a:p>
            <a:r>
              <a:rPr lang="cs-CZ" dirty="0" smtClean="0"/>
              <a:t>ŠEFL, Igor. </a:t>
            </a:r>
            <a:r>
              <a:rPr lang="cs-CZ" i="1" dirty="0" smtClean="0"/>
              <a:t>Veřejný ochránce práv</a:t>
            </a:r>
            <a:r>
              <a:rPr lang="cs-CZ" dirty="0" smtClean="0"/>
              <a:t> [online]. [cit. 25.9.2012]. Dostupný na WWW: &lt;http://www.ochrance.cz/&gt;.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61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Aktivita: </a:t>
            </a:r>
          </a:p>
          <a:p>
            <a:r>
              <a:rPr lang="cs-CZ" dirty="0" smtClean="0"/>
              <a:t>Žáci pracují</a:t>
            </a:r>
            <a:r>
              <a:rPr lang="cs-CZ" baseline="0" dirty="0" smtClean="0"/>
              <a:t> s úplným zněním Listiny základních práv a svobod (vytištěná nebo online na: http://www.psp.cz/</a:t>
            </a:r>
            <a:r>
              <a:rPr lang="cs-CZ" baseline="0" dirty="0" err="1" smtClean="0"/>
              <a:t>docs</a:t>
            </a:r>
            <a:r>
              <a:rPr lang="cs-CZ" baseline="0" dirty="0" smtClean="0"/>
              <a:t>/</a:t>
            </a:r>
            <a:r>
              <a:rPr lang="cs-CZ" baseline="0" dirty="0" err="1" smtClean="0"/>
              <a:t>laws</a:t>
            </a:r>
            <a:r>
              <a:rPr lang="cs-CZ" baseline="0" dirty="0" smtClean="0"/>
              <a:t>/listina.html)  a dohledávají chybějící slova textu. Tvrzení jsou vysvětlena a je umožněna diskuze.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Řešení: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Narozením</a:t>
            </a:r>
          </a:p>
          <a:p>
            <a:r>
              <a:rPr lang="cs-CZ" dirty="0" smtClean="0"/>
              <a:t>Mučen</a:t>
            </a:r>
          </a:p>
          <a:p>
            <a:r>
              <a:rPr lang="cs-CZ" dirty="0" smtClean="0"/>
              <a:t>důstojnost</a:t>
            </a:r>
          </a:p>
          <a:p>
            <a:r>
              <a:rPr lang="cs-CZ" dirty="0" smtClean="0"/>
              <a:t>Čest</a:t>
            </a:r>
          </a:p>
          <a:p>
            <a:r>
              <a:rPr lang="cs-CZ" dirty="0" smtClean="0"/>
              <a:t>Pověst</a:t>
            </a:r>
          </a:p>
          <a:p>
            <a:r>
              <a:rPr lang="cs-CZ" dirty="0" smtClean="0"/>
              <a:t>Majetek</a:t>
            </a:r>
          </a:p>
          <a:p>
            <a:r>
              <a:rPr lang="cs-CZ" dirty="0" smtClean="0"/>
              <a:t>obydlí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8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</a:p>
          <a:p>
            <a:r>
              <a:rPr lang="cs-CZ" dirty="0" smtClean="0"/>
              <a:t>Názory</a:t>
            </a:r>
          </a:p>
          <a:p>
            <a:r>
              <a:rPr lang="cs-CZ" dirty="0" smtClean="0"/>
              <a:t>Hranice</a:t>
            </a:r>
          </a:p>
          <a:p>
            <a:r>
              <a:rPr lang="cs-CZ" dirty="0" smtClean="0"/>
              <a:t>Cenzura</a:t>
            </a:r>
          </a:p>
          <a:p>
            <a:r>
              <a:rPr lang="cs-CZ" dirty="0" smtClean="0"/>
              <a:t>Shromažďovat</a:t>
            </a:r>
          </a:p>
          <a:p>
            <a:r>
              <a:rPr lang="cs-CZ" dirty="0" smtClean="0"/>
              <a:t>Veřejných </a:t>
            </a:r>
          </a:p>
          <a:p>
            <a:r>
              <a:rPr lang="cs-CZ" dirty="0" smtClean="0"/>
              <a:t>Volbou</a:t>
            </a:r>
          </a:p>
          <a:p>
            <a:r>
              <a:rPr lang="cs-CZ" dirty="0" smtClean="0"/>
              <a:t>odpor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29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Řešení: </a:t>
            </a:r>
          </a:p>
          <a:p>
            <a:r>
              <a:rPr lang="cs-CZ" dirty="0" smtClean="0"/>
              <a:t>Újmu</a:t>
            </a:r>
          </a:p>
          <a:p>
            <a:r>
              <a:rPr lang="cs-CZ" dirty="0" smtClean="0"/>
              <a:t>Rozvoj</a:t>
            </a:r>
          </a:p>
          <a:p>
            <a:r>
              <a:rPr lang="cs-CZ" dirty="0" smtClean="0"/>
              <a:t>Kulturu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38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Řešení: 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Podnikat</a:t>
            </a:r>
          </a:p>
          <a:p>
            <a:r>
              <a:rPr lang="cs-CZ" dirty="0" smtClean="0"/>
              <a:t>Prací</a:t>
            </a:r>
          </a:p>
          <a:p>
            <a:r>
              <a:rPr lang="cs-CZ" dirty="0" smtClean="0"/>
              <a:t>Stávku</a:t>
            </a:r>
          </a:p>
          <a:p>
            <a:r>
              <a:rPr lang="cs-CZ" dirty="0" smtClean="0"/>
              <a:t>Odměnu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51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Řešení: </a:t>
            </a:r>
          </a:p>
          <a:p>
            <a:r>
              <a:rPr lang="cs-CZ" dirty="0" smtClean="0"/>
              <a:t>ochranu</a:t>
            </a:r>
          </a:p>
          <a:p>
            <a:r>
              <a:rPr lang="cs-CZ" dirty="0" smtClean="0"/>
              <a:t>Rodičovství</a:t>
            </a:r>
          </a:p>
          <a:p>
            <a:r>
              <a:rPr lang="cs-CZ" dirty="0" smtClean="0"/>
              <a:t>Děti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Bezplatné</a:t>
            </a:r>
          </a:p>
          <a:p>
            <a:r>
              <a:rPr lang="cs-CZ" dirty="0" smtClean="0"/>
              <a:t>Životní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40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</a:p>
          <a:p>
            <a:r>
              <a:rPr lang="cs-CZ" dirty="0" smtClean="0"/>
              <a:t>Nezávislého</a:t>
            </a:r>
          </a:p>
          <a:p>
            <a:r>
              <a:rPr lang="cs-CZ" dirty="0" smtClean="0"/>
              <a:t>Nestranného</a:t>
            </a:r>
          </a:p>
          <a:p>
            <a:r>
              <a:rPr lang="cs-CZ" dirty="0" smtClean="0"/>
              <a:t>Průtahů</a:t>
            </a:r>
          </a:p>
          <a:p>
            <a:r>
              <a:rPr lang="cs-CZ" dirty="0" smtClean="0"/>
              <a:t>Přítomnosti</a:t>
            </a:r>
          </a:p>
          <a:p>
            <a:r>
              <a:rPr lang="cs-CZ" dirty="0" smtClean="0"/>
              <a:t>Zákon</a:t>
            </a:r>
          </a:p>
          <a:p>
            <a:r>
              <a:rPr lang="cs-CZ" dirty="0" smtClean="0"/>
              <a:t>Vině</a:t>
            </a:r>
          </a:p>
          <a:p>
            <a:r>
              <a:rPr lang="cs-CZ" dirty="0" smtClean="0"/>
              <a:t>Trestu</a:t>
            </a:r>
          </a:p>
          <a:p>
            <a:r>
              <a:rPr lang="cs-CZ" dirty="0" smtClean="0"/>
              <a:t>nevinného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8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Poznámka:</a:t>
            </a:r>
          </a:p>
          <a:p>
            <a:r>
              <a:rPr lang="cs-CZ" dirty="0" smtClean="0"/>
              <a:t>Stav</a:t>
            </a:r>
            <a:r>
              <a:rPr lang="cs-CZ" baseline="0" dirty="0" smtClean="0"/>
              <a:t> v září 2012.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45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CCD1B9"/>
                </a:solidFill>
              </a:rPr>
              <a:pPr/>
              <a:t>04.09.2019</a:t>
            </a:fld>
            <a:endParaRPr lang="cs-CZ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9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04.09.2019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51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04.09.2019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2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04.09.2019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7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CCD1B9"/>
                </a:solidFill>
              </a:rPr>
              <a:pPr/>
              <a:t>04.09.2019</a:t>
            </a:fld>
            <a:endParaRPr lang="cs-CZ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5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04.09.2019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5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04.09.2019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686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04.09.2019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4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04.09.2019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0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CCD1B9"/>
                </a:solidFill>
              </a:rPr>
              <a:pPr/>
              <a:t>04.09.2019</a:t>
            </a:fld>
            <a:endParaRPr lang="cs-CZ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9267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CCD1B9"/>
                </a:solidFill>
              </a:rPr>
              <a:pPr/>
              <a:t>04.09.2019</a:t>
            </a:fld>
            <a:endParaRPr lang="cs-CZ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379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04.09.2019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5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Hospodářská, sociální a kulturní </a:t>
            </a:r>
            <a:r>
              <a:rPr lang="pt-BR" b="1" dirty="0" smtClean="0"/>
              <a:t>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442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/>
              <a:t>Každý má právo na svobodnou volbu </a:t>
            </a:r>
            <a:r>
              <a:rPr lang="cs-CZ" sz="2800" dirty="0" smtClean="0"/>
              <a:t>…………………….. a </a:t>
            </a:r>
            <a:r>
              <a:rPr lang="cs-CZ" sz="2800" dirty="0"/>
              <a:t>přípravu k němu, jakož i právo ……………………..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Každý </a:t>
            </a:r>
            <a:r>
              <a:rPr lang="cs-CZ" sz="2800" dirty="0"/>
              <a:t>má právo získávat prostředky pro své životní potřeby …………………….. 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Právo na …………………….. </a:t>
            </a:r>
            <a:r>
              <a:rPr lang="cs-CZ" sz="2800" dirty="0" smtClean="0"/>
              <a:t>je </a:t>
            </a:r>
            <a:r>
              <a:rPr lang="cs-CZ" sz="2800" dirty="0"/>
              <a:t>zaručeno za podmínek stanovených zákonem; toto právo nepřísluší soudcům, prokurátorům, příslušníkům ozbrojených sil a příslušníkům bezpečnostních sborů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Zaměstnanci mají právo na spravedlivou …………………….. </a:t>
            </a:r>
            <a:r>
              <a:rPr lang="cs-CZ" sz="2800" dirty="0" smtClean="0"/>
              <a:t>za </a:t>
            </a:r>
            <a:r>
              <a:rPr lang="cs-CZ" sz="2800" dirty="0"/>
              <a:t>práci a na uspokojivé pracovní </a:t>
            </a:r>
            <a:r>
              <a:rPr lang="cs-CZ" sz="2800" dirty="0" smtClean="0"/>
              <a:t>podmínky.</a:t>
            </a:r>
          </a:p>
        </p:txBody>
      </p:sp>
    </p:spTree>
    <p:extLst>
      <p:ext uri="{BB962C8B-B14F-4D97-AF65-F5344CB8AC3E}">
        <p14:creationId xmlns:p14="http://schemas.microsoft.com/office/powerpoint/2010/main" val="71764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332656"/>
            <a:ext cx="859536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Každý má právo na </a:t>
            </a:r>
            <a:r>
              <a:rPr lang="cs-CZ" sz="2800" dirty="0" smtClean="0"/>
              <a:t>……………….. zdraví.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…………………………. a rodina </a:t>
            </a:r>
            <a:r>
              <a:rPr lang="cs-CZ" sz="2800" dirty="0"/>
              <a:t>jsou pod ochranou zákona. Rodiče, kteří pečují o …………………………. </a:t>
            </a:r>
            <a:r>
              <a:rPr lang="cs-CZ" sz="2800" dirty="0" smtClean="0"/>
              <a:t>, </a:t>
            </a:r>
            <a:r>
              <a:rPr lang="cs-CZ" sz="2800" dirty="0"/>
              <a:t>mají právo na pomoc státu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Každý má právo na …………………………. </a:t>
            </a:r>
            <a:r>
              <a:rPr lang="cs-CZ" sz="2800" dirty="0" smtClean="0"/>
              <a:t>. </a:t>
            </a:r>
            <a:r>
              <a:rPr lang="cs-CZ" sz="2800" dirty="0"/>
              <a:t>Školní docházka je povinná po dobu, kterou stanoví zákon. 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Občané </a:t>
            </a:r>
            <a:r>
              <a:rPr lang="cs-CZ" sz="2800" dirty="0"/>
              <a:t>mají právo na …………………………. </a:t>
            </a:r>
            <a:r>
              <a:rPr lang="cs-CZ" sz="2800" dirty="0" smtClean="0"/>
              <a:t>vzdělání </a:t>
            </a:r>
            <a:r>
              <a:rPr lang="cs-CZ" sz="2800" dirty="0"/>
              <a:t>v základních a středních školách, podle schopností občana a možností společnosti též na vysokých školách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Každý má právo na příznivé …………………………. </a:t>
            </a:r>
            <a:r>
              <a:rPr lang="cs-CZ" sz="2800" dirty="0" smtClean="0"/>
              <a:t>prostředí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973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Právo na soudní a jinou právní </a:t>
            </a:r>
            <a:r>
              <a:rPr lang="pt-BR" b="1" dirty="0" smtClean="0"/>
              <a:t>ochranu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559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dirty="0"/>
              <a:t>Každý se může domáhat stanoveným postupem svého práva u </a:t>
            </a:r>
            <a:r>
              <a:rPr lang="cs-CZ" sz="2600" dirty="0" smtClean="0"/>
              <a:t>………………….a </a:t>
            </a:r>
            <a:r>
              <a:rPr lang="cs-CZ" sz="2600" dirty="0"/>
              <a:t>…………………. </a:t>
            </a:r>
            <a:r>
              <a:rPr lang="cs-CZ" sz="2600" dirty="0" smtClean="0"/>
              <a:t>soudu. </a:t>
            </a:r>
          </a:p>
          <a:p>
            <a:pPr marL="0" indent="0">
              <a:buNone/>
            </a:pPr>
            <a:r>
              <a:rPr lang="cs-CZ" sz="2600" dirty="0" smtClean="0"/>
              <a:t>Každý </a:t>
            </a:r>
            <a:r>
              <a:rPr lang="cs-CZ" sz="2600" dirty="0"/>
              <a:t>má právo, aby jeho věc byla projednána veřejně, bez zbytečných …………………. </a:t>
            </a:r>
            <a:r>
              <a:rPr lang="cs-CZ" sz="2600" dirty="0" smtClean="0"/>
              <a:t>a </a:t>
            </a:r>
            <a:r>
              <a:rPr lang="cs-CZ" sz="2600" dirty="0"/>
              <a:t>v jeho …………………. </a:t>
            </a:r>
            <a:r>
              <a:rPr lang="cs-CZ" sz="2600" dirty="0" smtClean="0"/>
              <a:t>a </a:t>
            </a:r>
            <a:r>
              <a:rPr lang="cs-CZ" sz="2600" dirty="0"/>
              <a:t>aby se mohl vyjádřit ke všem prováděným důkazům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/>
              <a:t>Jen …………………. </a:t>
            </a:r>
            <a:r>
              <a:rPr lang="cs-CZ" sz="2600" dirty="0" smtClean="0"/>
              <a:t>stanoví</a:t>
            </a:r>
            <a:r>
              <a:rPr lang="cs-CZ" sz="2600" dirty="0"/>
              <a:t>, které jednání je trestným činem a jaký trest, jakož i jaké jiné újmy na právech nebo majetku, lze za jeho spáchání uložit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pl-PL" sz="2600" dirty="0"/>
              <a:t>Jen soud rozhoduje o </a:t>
            </a:r>
            <a:r>
              <a:rPr lang="cs-CZ" sz="2600" dirty="0"/>
              <a:t>…………………. </a:t>
            </a:r>
            <a:r>
              <a:rPr lang="pl-PL" sz="2600" dirty="0" smtClean="0"/>
              <a:t>a </a:t>
            </a:r>
            <a:r>
              <a:rPr lang="cs-CZ" sz="2600" dirty="0"/>
              <a:t>…………………. </a:t>
            </a:r>
            <a:r>
              <a:rPr lang="pl-PL" sz="2600" dirty="0" smtClean="0"/>
              <a:t>za </a:t>
            </a:r>
            <a:r>
              <a:rPr lang="pl-PL" sz="2600" dirty="0"/>
              <a:t>trestné činy</a:t>
            </a:r>
            <a:r>
              <a:rPr lang="pl-PL" sz="2600" dirty="0" smtClean="0"/>
              <a:t>.</a:t>
            </a:r>
          </a:p>
          <a:p>
            <a:pPr marL="0" indent="0">
              <a:buNone/>
            </a:pPr>
            <a:r>
              <a:rPr lang="cs-CZ" sz="2600" dirty="0"/>
              <a:t>Každý, proti němuž je vedeno trestní řízení, je považován za ………………….</a:t>
            </a:r>
            <a:r>
              <a:rPr lang="cs-CZ" sz="2600" dirty="0" smtClean="0"/>
              <a:t>, </a:t>
            </a:r>
            <a:r>
              <a:rPr lang="cs-CZ" sz="2600" dirty="0"/>
              <a:t>pokud pravomocným odsuzujícím rozsudkem soudu nebyla jeho vina vyslovena.</a:t>
            </a:r>
          </a:p>
        </p:txBody>
      </p:sp>
    </p:spTree>
    <p:extLst>
      <p:ext uri="{BB962C8B-B14F-4D97-AF65-F5344CB8AC3E}">
        <p14:creationId xmlns:p14="http://schemas.microsoft.com/office/powerpoint/2010/main" val="10903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Kvíz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690168" cy="5442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1) Lidská práva jsou svobody, které náleží</a:t>
            </a:r>
          </a:p>
          <a:p>
            <a:pPr marL="0" indent="0">
              <a:buNone/>
            </a:pPr>
            <a:r>
              <a:rPr lang="cs-CZ" sz="2800" dirty="0" smtClean="0"/>
              <a:t>a)  menšinám.	b) většinám. 	c) všem lidem.</a:t>
            </a:r>
          </a:p>
          <a:p>
            <a:pPr marL="0" indent="0">
              <a:buNone/>
            </a:pPr>
            <a:r>
              <a:rPr lang="cs-CZ" sz="2800" dirty="0" smtClean="0"/>
              <a:t>2) Lidé jsou podle Listiny základních práv:</a:t>
            </a:r>
          </a:p>
          <a:p>
            <a:pPr marL="0" indent="0">
              <a:buNone/>
            </a:pPr>
            <a:r>
              <a:rPr lang="cs-CZ" sz="2800" dirty="0" smtClean="0"/>
              <a:t>a) svobodní.		b) volní.		c) aktivní.</a:t>
            </a:r>
          </a:p>
          <a:p>
            <a:pPr marL="0" indent="0">
              <a:buNone/>
            </a:pPr>
            <a:r>
              <a:rPr lang="cs-CZ" sz="2800" dirty="0"/>
              <a:t>3</a:t>
            </a:r>
            <a:r>
              <a:rPr lang="cs-CZ" sz="2800" dirty="0" smtClean="0"/>
              <a:t>) Na dodržování lidských práv dohlíží mimo jiné</a:t>
            </a:r>
          </a:p>
          <a:p>
            <a:pPr marL="0" indent="0">
              <a:buNone/>
            </a:pPr>
            <a:r>
              <a:rPr lang="cs-CZ" sz="2800" dirty="0" smtClean="0"/>
              <a:t>a) Ústava ČR.	b) ombudsman.	c) starostové obcí.</a:t>
            </a:r>
          </a:p>
          <a:p>
            <a:pPr marL="0" indent="0">
              <a:buNone/>
            </a:pPr>
            <a:r>
              <a:rPr lang="cs-CZ" sz="2800" dirty="0"/>
              <a:t>4</a:t>
            </a:r>
            <a:r>
              <a:rPr lang="cs-CZ" sz="2800" dirty="0" smtClean="0"/>
              <a:t>) Současný veřejný obhájce práv je</a:t>
            </a:r>
          </a:p>
          <a:p>
            <a:pPr marL="0" indent="0">
              <a:buNone/>
            </a:pPr>
            <a:r>
              <a:rPr lang="cs-CZ" sz="2800" dirty="0" smtClean="0"/>
              <a:t>a) </a:t>
            </a:r>
            <a:r>
              <a:rPr lang="cs-CZ" sz="2800" dirty="0" smtClean="0"/>
              <a:t>Otakar </a:t>
            </a:r>
            <a:r>
              <a:rPr lang="cs-CZ" sz="2800" dirty="0" err="1" smtClean="0"/>
              <a:t>Motejl</a:t>
            </a:r>
            <a:r>
              <a:rPr lang="cs-CZ" sz="2800" dirty="0" smtClean="0"/>
              <a:t> 	b) Anna Šabatová</a:t>
            </a:r>
            <a:r>
              <a:rPr lang="cs-CZ" sz="2800" dirty="0" smtClean="0"/>
              <a:t>	c)</a:t>
            </a:r>
            <a:r>
              <a:rPr lang="cs-CZ" sz="2800" dirty="0"/>
              <a:t> Pavel </a:t>
            </a:r>
            <a:r>
              <a:rPr lang="cs-CZ" sz="2800" dirty="0" err="1"/>
              <a:t>Varvařovský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6) Evropský soud pro lidská práva sídlí ve </a:t>
            </a:r>
          </a:p>
          <a:p>
            <a:pPr marL="0" indent="0">
              <a:buNone/>
            </a:pPr>
            <a:r>
              <a:rPr lang="cs-CZ" sz="2800" dirty="0" smtClean="0"/>
              <a:t>a) Francii.		b) Belgii. 		c) Nizozemí.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Ovál 3"/>
          <p:cNvSpPr/>
          <p:nvPr/>
        </p:nvSpPr>
        <p:spPr>
          <a:xfrm>
            <a:off x="5652120" y="1777596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51520" y="2780928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987824" y="3861048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51520" y="5877272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07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Česká </a:t>
            </a:r>
            <a:r>
              <a:rPr lang="cs-CZ" dirty="0"/>
              <a:t>republika. USNESENÍ předsednictva České národní rady ze dne 16. prosince 1992 o vyhlášení LISTINY ZÁKLADNÍCH PRÁV A SVOBOD jako součásti ústavního pořádku České republiky. In: </a:t>
            </a:r>
            <a:r>
              <a:rPr lang="cs-CZ" i="1" dirty="0"/>
              <a:t>Ústavní zákon č. 2/1993 Sb. ve znění ústavního zákona č. 162/1998 Sb.</a:t>
            </a:r>
            <a:r>
              <a:rPr lang="cs-CZ" dirty="0"/>
              <a:t> 1998. Dostupné z: http://www.psp.cz/docs/laws/listina.html </a:t>
            </a:r>
            <a:endParaRPr lang="cs-CZ" dirty="0" smtClean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sz="2400" dirty="0" smtClean="0"/>
              <a:t>DUFEK</a:t>
            </a:r>
            <a:r>
              <a:rPr lang="cs-CZ" sz="2400" dirty="0"/>
              <a:t>, Pavel. </a:t>
            </a:r>
            <a:r>
              <a:rPr lang="cs-CZ" sz="2400" i="1" dirty="0"/>
              <a:t>Společenské vědy pro střední školy</a:t>
            </a:r>
            <a:r>
              <a:rPr lang="cs-CZ" sz="2400" dirty="0"/>
              <a:t>. Vyd. 1. Brno: </a:t>
            </a:r>
            <a:r>
              <a:rPr lang="cs-CZ" sz="2400" dirty="0" err="1"/>
              <a:t>Didaktis</a:t>
            </a:r>
            <a:r>
              <a:rPr lang="cs-CZ" sz="2400" dirty="0"/>
              <a:t>, c2010, 87 s. ISBN 978-807-3581-527. </a:t>
            </a:r>
          </a:p>
          <a:p>
            <a:pPr marL="118872" indent="0">
              <a:buNone/>
            </a:pPr>
            <a:endParaRPr lang="cs-CZ" sz="2400" dirty="0" smtClean="0"/>
          </a:p>
          <a:p>
            <a:pPr marL="118872" indent="0">
              <a:buNone/>
            </a:pPr>
            <a:r>
              <a:rPr lang="cs-CZ" sz="2400" dirty="0" smtClean="0"/>
              <a:t>Zdroje obrázků:</a:t>
            </a:r>
          </a:p>
          <a:p>
            <a:pPr marL="118872" indent="0">
              <a:buNone/>
            </a:pPr>
            <a:r>
              <a:rPr lang="cs-CZ" sz="2000" dirty="0"/>
              <a:t>ŠEFL, Igor. </a:t>
            </a:r>
            <a:r>
              <a:rPr lang="cs-CZ" sz="2000" i="1" dirty="0"/>
              <a:t>Veřejný ochránce práv</a:t>
            </a:r>
            <a:r>
              <a:rPr lang="cs-CZ" sz="2000" dirty="0"/>
              <a:t> [online]. [cit. 25.9.2012]. Dostupný na WWW: &lt;http://www.ochrance.cz/&gt;. </a:t>
            </a:r>
          </a:p>
          <a:p>
            <a:pPr marL="118872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0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484784"/>
            <a:ext cx="859536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Lidská práva jsou základní práva a svobody, která náleží </a:t>
            </a:r>
            <a:r>
              <a:rPr lang="cs-CZ" sz="2800" u="sng" dirty="0" smtClean="0"/>
              <a:t>všem</a:t>
            </a:r>
            <a:r>
              <a:rPr lang="cs-CZ" sz="2800" dirty="0" smtClean="0"/>
              <a:t> lidem.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Všeobecná deklarace lidských práv byla sestavena v roce 1948.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 ČR jsou lidská práva zakotvena v </a:t>
            </a:r>
            <a:r>
              <a:rPr lang="cs-CZ" sz="2800" b="1" dirty="0" smtClean="0"/>
              <a:t>Listině základních práv a svobod</a:t>
            </a:r>
            <a:r>
              <a:rPr lang="cs-CZ" sz="2800" dirty="0" smtClean="0"/>
              <a:t> přijaté v roce 1991. Listina má stejnou váhu jako Ústava ČR.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Listina chrání nejen české občany, ale i příslušníky jiných států. </a:t>
            </a:r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8416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 dohlíží na dodržování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226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Na dodržování lidských práv dozírají soudy.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2800" dirty="0" smtClean="0"/>
              <a:t>Od </a:t>
            </a:r>
            <a:r>
              <a:rPr lang="cs-CZ" sz="2800" dirty="0"/>
              <a:t>roku 2000 působí v ČR </a:t>
            </a:r>
            <a:r>
              <a:rPr lang="cs-CZ" sz="2800" u="sng" dirty="0"/>
              <a:t>veřejný ochránce práv </a:t>
            </a:r>
            <a:r>
              <a:rPr lang="cs-CZ" sz="2800" dirty="0"/>
              <a:t>(</a:t>
            </a:r>
            <a:r>
              <a:rPr lang="cs-CZ" sz="2800" u="sng" dirty="0"/>
              <a:t>ombudsman</a:t>
            </a:r>
            <a:r>
              <a:rPr lang="cs-CZ" sz="2800" dirty="0"/>
              <a:t>).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Je </a:t>
            </a:r>
            <a:r>
              <a:rPr lang="cs-CZ" sz="2800" dirty="0"/>
              <a:t>volen na 6 let Poslaneckou sněmovnou z kandidátů, které navrhuje prezident a Senát. </a:t>
            </a:r>
            <a:r>
              <a:rPr lang="cs-CZ" sz="2800" dirty="0" smtClean="0"/>
              <a:t>Ombudsman nemůže </a:t>
            </a:r>
            <a:r>
              <a:rPr lang="cs-CZ" sz="2800" dirty="0"/>
              <a:t>sám rozhodovat, ale apeluje na státní orgány, aby zjednaly nápravu. </a:t>
            </a:r>
            <a:endParaRPr lang="cs-CZ" sz="28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2800" dirty="0"/>
              <a:t>Na lidská práva dozírají také </a:t>
            </a:r>
            <a:r>
              <a:rPr lang="cs-CZ" sz="2800" u="sng" dirty="0"/>
              <a:t>nevládní organizace</a:t>
            </a:r>
            <a:r>
              <a:rPr lang="cs-CZ" sz="2800" dirty="0"/>
              <a:t>. Ty monitorují situaci, upozorňují na problémy a hledají pomoc občanům.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8806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koho se obrátit?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651868"/>
            <a:ext cx="8595360" cy="458434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V případě porušení lidských práv se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občané mohou </a:t>
            </a:r>
            <a:r>
              <a:rPr lang="cs-CZ" sz="2800" dirty="0"/>
              <a:t>obrátit </a:t>
            </a:r>
            <a:r>
              <a:rPr lang="cs-CZ" sz="2800" dirty="0" smtClean="0"/>
              <a:t>na:</a:t>
            </a:r>
          </a:p>
          <a:p>
            <a:pPr marL="0" indent="0">
              <a:buNone/>
            </a:pPr>
            <a:endParaRPr lang="cs-CZ" sz="2800" dirty="0" smtClean="0"/>
          </a:p>
          <a:p>
            <a:pPr marL="342900" indent="-342900"/>
            <a:r>
              <a:rPr lang="cs-CZ" sz="2800" dirty="0" smtClean="0"/>
              <a:t>Ústavní soud</a:t>
            </a:r>
          </a:p>
          <a:p>
            <a:pPr marL="342900" indent="-342900"/>
            <a:r>
              <a:rPr lang="cs-CZ" sz="2800" dirty="0" smtClean="0"/>
              <a:t>Ombudsman – </a:t>
            </a:r>
            <a:r>
              <a:rPr lang="cs-CZ" sz="2800" dirty="0"/>
              <a:t>Mgr. Anna Šabatová, Ph.D.</a:t>
            </a:r>
            <a:endParaRPr lang="cs-CZ" sz="2800" dirty="0" smtClean="0"/>
          </a:p>
          <a:p>
            <a:pPr marL="342900" indent="-342900"/>
            <a:r>
              <a:rPr lang="cs-CZ" sz="2800" dirty="0" smtClean="0"/>
              <a:t>Evropský </a:t>
            </a:r>
            <a:r>
              <a:rPr lang="cs-CZ" sz="2800" dirty="0"/>
              <a:t>soud pro lidská práva se sídlem ve </a:t>
            </a:r>
            <a:r>
              <a:rPr lang="cs-CZ" sz="2800" dirty="0" smtClean="0"/>
              <a:t>Štrasburku </a:t>
            </a:r>
          </a:p>
          <a:p>
            <a:pPr marL="342900" indent="-342900"/>
            <a:r>
              <a:rPr lang="cs-CZ" sz="2800" dirty="0" smtClean="0"/>
              <a:t>Nevládní organizace, např. </a:t>
            </a:r>
            <a:r>
              <a:rPr lang="cs-CZ" sz="2800" dirty="0" err="1" smtClean="0"/>
              <a:t>Amnesty</a:t>
            </a:r>
            <a:r>
              <a:rPr lang="cs-CZ" sz="2800" dirty="0" smtClean="0"/>
              <a:t> International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3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Listina základních práv a svobod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628800"/>
            <a:ext cx="8595360" cy="460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Co říká Listina?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Lidé </a:t>
            </a:r>
            <a:r>
              <a:rPr lang="cs-CZ" sz="2800" dirty="0"/>
              <a:t>jsou </a:t>
            </a:r>
            <a:r>
              <a:rPr lang="cs-CZ" sz="2800" u="sng" dirty="0"/>
              <a:t>svobodní</a:t>
            </a:r>
            <a:r>
              <a:rPr lang="cs-CZ" sz="2800" dirty="0"/>
              <a:t> a </a:t>
            </a:r>
            <a:r>
              <a:rPr lang="cs-CZ" sz="2800" u="sng" dirty="0"/>
              <a:t>rovní</a:t>
            </a:r>
            <a:r>
              <a:rPr lang="cs-CZ" sz="2800" dirty="0"/>
              <a:t> v důstojnosti i v právech.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Základní </a:t>
            </a:r>
            <a:r>
              <a:rPr lang="cs-CZ" sz="2800" dirty="0"/>
              <a:t>práva a svobody jsou </a:t>
            </a:r>
            <a:r>
              <a:rPr lang="cs-CZ" sz="2800" u="sng" dirty="0"/>
              <a:t>nezadatelné</a:t>
            </a:r>
            <a:r>
              <a:rPr lang="cs-CZ" sz="2800" dirty="0"/>
              <a:t>, </a:t>
            </a:r>
            <a:r>
              <a:rPr lang="cs-CZ" sz="2800" u="sng" dirty="0"/>
              <a:t>nezcizitelné</a:t>
            </a:r>
            <a:r>
              <a:rPr lang="cs-CZ" sz="2800" dirty="0"/>
              <a:t>, </a:t>
            </a:r>
            <a:r>
              <a:rPr lang="cs-CZ" sz="2800" u="sng" dirty="0"/>
              <a:t>nepromlčitelné</a:t>
            </a:r>
            <a:r>
              <a:rPr lang="cs-CZ" sz="2800" dirty="0"/>
              <a:t> a </a:t>
            </a:r>
            <a:r>
              <a:rPr lang="cs-CZ" sz="2800" u="sng" dirty="0" smtClean="0"/>
              <a:t>nezrušitelné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Každý může činit, co není zákonem zakázáno, a nikdo nesmí být nucen činit, co zákon neukládá.</a:t>
            </a:r>
          </a:p>
        </p:txBody>
      </p:sp>
    </p:spTree>
    <p:extLst>
      <p:ext uri="{BB962C8B-B14F-4D97-AF65-F5344CB8AC3E}">
        <p14:creationId xmlns:p14="http://schemas.microsoft.com/office/powerpoint/2010/main" val="1623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953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Přiřaďte k pojmům jejich význam: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Nezadatelnost</a:t>
            </a:r>
            <a:r>
              <a:rPr lang="cs-CZ" sz="2800" dirty="0"/>
              <a:t>		nikdo nemůže nikoho o jeho 					práva </a:t>
            </a:r>
            <a:r>
              <a:rPr lang="cs-CZ" sz="2800" dirty="0" smtClean="0"/>
              <a:t>připravit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Nezcizitelnost		</a:t>
            </a:r>
            <a:r>
              <a:rPr lang="cs-CZ" sz="2800" dirty="0"/>
              <a:t>nikomu nemůžou být jeho práva 				</a:t>
            </a:r>
            <a:r>
              <a:rPr lang="cs-CZ" sz="2800" dirty="0" smtClean="0"/>
              <a:t>odebrána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Nepromlčitelnost		</a:t>
            </a:r>
            <a:r>
              <a:rPr lang="cs-CZ" sz="2800" dirty="0"/>
              <a:t>nikdo se nemůže svých práv 					vzdát ve </a:t>
            </a:r>
            <a:r>
              <a:rPr lang="cs-CZ" sz="2800" dirty="0" smtClean="0"/>
              <a:t>prosp</a:t>
            </a:r>
            <a:r>
              <a:rPr lang="cs-CZ" sz="2800" dirty="0"/>
              <a:t>ěch druhého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Nezrušitelnost 		nikdo nemůže být o svá práva 					připraven, i když je nevyužívá</a:t>
            </a:r>
            <a:endParaRPr lang="cs-CZ" sz="28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Zakřivená spojnice 4"/>
          <p:cNvCxnSpPr/>
          <p:nvPr/>
        </p:nvCxnSpPr>
        <p:spPr>
          <a:xfrm rot="16200000" flipH="1">
            <a:off x="1839889" y="2353074"/>
            <a:ext cx="2736306" cy="157579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Zakřivená spojnice 11"/>
          <p:cNvCxnSpPr/>
          <p:nvPr/>
        </p:nvCxnSpPr>
        <p:spPr>
          <a:xfrm flipV="1">
            <a:off x="2420144" y="1700808"/>
            <a:ext cx="1575792" cy="136815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Zakřivená spojnice 18"/>
          <p:cNvCxnSpPr/>
          <p:nvPr/>
        </p:nvCxnSpPr>
        <p:spPr>
          <a:xfrm>
            <a:off x="2420146" y="4725144"/>
            <a:ext cx="1575791" cy="136815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Zakřivená spojnice 22"/>
          <p:cNvCxnSpPr/>
          <p:nvPr/>
        </p:nvCxnSpPr>
        <p:spPr>
          <a:xfrm rot="5400000" flipH="1" flipV="1">
            <a:off x="2073075" y="3897050"/>
            <a:ext cx="2304255" cy="165618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08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lidská práva a svobody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370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Doplňte chybějící slova:</a:t>
            </a:r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800" dirty="0"/>
              <a:t>Každý má právo na </a:t>
            </a:r>
            <a:r>
              <a:rPr lang="cs-CZ" sz="2800" dirty="0" smtClean="0"/>
              <a:t>…………………... </a:t>
            </a:r>
            <a:r>
              <a:rPr lang="cs-CZ" sz="2800" dirty="0"/>
              <a:t>Lidský život je hoden ochrany již před …………………... 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Nikdo nesmí být …………………... </a:t>
            </a:r>
            <a:r>
              <a:rPr lang="cs-CZ" sz="2800" dirty="0" smtClean="0"/>
              <a:t>ani </a:t>
            </a:r>
            <a:r>
              <a:rPr lang="cs-CZ" sz="2800" dirty="0"/>
              <a:t>podroben krutému, nelidskému nebo ponižujícímu zacházení nebo trestu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Každý má právo, aby byla zachována jeho lidská …………………... </a:t>
            </a:r>
            <a:r>
              <a:rPr lang="cs-CZ" sz="2800" dirty="0" smtClean="0"/>
              <a:t>, </a:t>
            </a:r>
            <a:r>
              <a:rPr lang="cs-CZ" sz="2800" dirty="0"/>
              <a:t>osobní …………………... </a:t>
            </a:r>
            <a:r>
              <a:rPr lang="cs-CZ" sz="2800" dirty="0" smtClean="0"/>
              <a:t>, </a:t>
            </a:r>
            <a:r>
              <a:rPr lang="cs-CZ" sz="2800" dirty="0"/>
              <a:t>dobrá …………………... </a:t>
            </a:r>
            <a:r>
              <a:rPr lang="cs-CZ" sz="2800" dirty="0" smtClean="0"/>
              <a:t>a </a:t>
            </a:r>
            <a:r>
              <a:rPr lang="cs-CZ" sz="2800" dirty="0"/>
              <a:t>chráněno jeho jméno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Každý má právo vlastnit …………………... 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…………………... </a:t>
            </a:r>
            <a:r>
              <a:rPr lang="cs-CZ" sz="2800" dirty="0" smtClean="0"/>
              <a:t>je </a:t>
            </a:r>
            <a:r>
              <a:rPr lang="cs-CZ" sz="2800" dirty="0"/>
              <a:t>nedotknutelné. Není dovoleno do něj vstoupit bez souhlasu toho, kdo v něm bydlí.</a:t>
            </a:r>
          </a:p>
        </p:txBody>
      </p:sp>
    </p:spTree>
    <p:extLst>
      <p:ext uri="{BB962C8B-B14F-4D97-AF65-F5344CB8AC3E}">
        <p14:creationId xmlns:p14="http://schemas.microsoft.com/office/powerpoint/2010/main" val="41160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442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Každý má právo vyjadřovat své </a:t>
            </a:r>
            <a:r>
              <a:rPr lang="cs-CZ" sz="2800" dirty="0" smtClean="0"/>
              <a:t>………………… slovem</a:t>
            </a:r>
            <a:r>
              <a:rPr lang="cs-CZ" sz="2800" dirty="0"/>
              <a:t>, písmem, tiskem, obrazem nebo jiným způsobem, jakož i svobodně vyhledávat, přijímat a rozšiřovat ideje a informace bez ohledu na ………………… </a:t>
            </a:r>
            <a:r>
              <a:rPr lang="cs-CZ" sz="2800" dirty="0" smtClean="0"/>
              <a:t>státu. </a:t>
            </a:r>
            <a:r>
              <a:rPr lang="cs-CZ" sz="2800" dirty="0"/>
              <a:t>………………… </a:t>
            </a:r>
            <a:r>
              <a:rPr lang="cs-CZ" sz="2800" dirty="0" smtClean="0"/>
              <a:t>je </a:t>
            </a:r>
            <a:r>
              <a:rPr lang="cs-CZ" sz="2800" dirty="0"/>
              <a:t>nepřípustná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Právo pokojně se ………………… </a:t>
            </a:r>
            <a:r>
              <a:rPr lang="cs-CZ" sz="2800" dirty="0" smtClean="0"/>
              <a:t>je </a:t>
            </a:r>
            <a:r>
              <a:rPr lang="cs-CZ" sz="2800" dirty="0"/>
              <a:t>zaručeno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Občané mají právo podílet se na správě ………………… </a:t>
            </a:r>
            <a:r>
              <a:rPr lang="cs-CZ" sz="2800" dirty="0" smtClean="0"/>
              <a:t>věcí </a:t>
            </a:r>
            <a:r>
              <a:rPr lang="cs-CZ" sz="2800" dirty="0"/>
              <a:t>přímo nebo svobodnou ………………… </a:t>
            </a:r>
            <a:r>
              <a:rPr lang="cs-CZ" sz="2800" dirty="0" smtClean="0"/>
              <a:t>svých </a:t>
            </a:r>
            <a:r>
              <a:rPr lang="cs-CZ" sz="2800" dirty="0"/>
              <a:t>zástupců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Občané mají právo postavit se na ………………… </a:t>
            </a:r>
            <a:r>
              <a:rPr lang="cs-CZ" sz="2800" dirty="0" smtClean="0"/>
              <a:t>proti </a:t>
            </a:r>
            <a:r>
              <a:rPr lang="cs-CZ" sz="2800" dirty="0"/>
              <a:t>každému, kdo by odstraňoval demokratický řád lidských práv a základních </a:t>
            </a:r>
            <a:r>
              <a:rPr lang="cs-CZ" sz="2800" dirty="0" smtClean="0"/>
              <a:t>svobod, jestliže </a:t>
            </a:r>
            <a:r>
              <a:rPr lang="cs-CZ" sz="2800" dirty="0"/>
              <a:t>činnost ústavních orgánů a účinné použití zákonných prostředků jsou znemožněny.</a:t>
            </a:r>
          </a:p>
        </p:txBody>
      </p:sp>
    </p:spTree>
    <p:extLst>
      <p:ext uri="{BB962C8B-B14F-4D97-AF65-F5344CB8AC3E}">
        <p14:creationId xmlns:p14="http://schemas.microsoft.com/office/powerpoint/2010/main" val="15979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národnostních a etnických menšin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484784"/>
            <a:ext cx="8595360" cy="4751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Příslušnost ke kterékoli národnostní nebo etnické menšině nesmí být nikomu na </a:t>
            </a:r>
            <a:r>
              <a:rPr lang="cs-CZ" sz="2800" dirty="0" smtClean="0"/>
              <a:t>…………………….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Občanům tvořícím národní nebo etnické menšiny se zaručuje všestranný …………………….</a:t>
            </a:r>
            <a:r>
              <a:rPr lang="cs-CZ" sz="2800" dirty="0" smtClean="0"/>
              <a:t>, </a:t>
            </a:r>
            <a:r>
              <a:rPr lang="cs-CZ" sz="2800" dirty="0"/>
              <a:t>zejména právo společně s jinými příslušníky menšiny rozvíjet vlastní …………………….</a:t>
            </a:r>
            <a:r>
              <a:rPr lang="cs-CZ" sz="2800" dirty="0" smtClean="0"/>
              <a:t>, </a:t>
            </a:r>
            <a:r>
              <a:rPr lang="cs-CZ" sz="2800" dirty="0"/>
              <a:t>právo rozšiřovat a přijímat informace v jejich mateřském jazyku a sdružovat se v národnostních sdruženích. </a:t>
            </a:r>
          </a:p>
        </p:txBody>
      </p:sp>
    </p:spTree>
    <p:extLst>
      <p:ext uri="{BB962C8B-B14F-4D97-AF65-F5344CB8AC3E}">
        <p14:creationId xmlns:p14="http://schemas.microsoft.com/office/powerpoint/2010/main" val="252121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1053</Words>
  <Application>Microsoft Office PowerPoint</Application>
  <PresentationFormat>Předvádění na obrazovce (4:3)</PresentationFormat>
  <Paragraphs>161</Paragraphs>
  <Slides>14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Tunga</vt:lpstr>
      <vt:lpstr>Soho</vt:lpstr>
      <vt:lpstr>Lidská práva</vt:lpstr>
      <vt:lpstr>Lidská práva</vt:lpstr>
      <vt:lpstr>Kdo dohlíží na dodržování lidských práv</vt:lpstr>
      <vt:lpstr>Na koho se obrátit?</vt:lpstr>
      <vt:lpstr>Listina základních práv a svobod</vt:lpstr>
      <vt:lpstr>Prezentace aplikace PowerPoint</vt:lpstr>
      <vt:lpstr>Základní lidská práva a svobody</vt:lpstr>
      <vt:lpstr>Politická práva</vt:lpstr>
      <vt:lpstr>Práva národnostních a etnických menšin</vt:lpstr>
      <vt:lpstr>Hospodářská, sociální a kulturní práva</vt:lpstr>
      <vt:lpstr>Prezentace aplikace PowerPoint</vt:lpstr>
      <vt:lpstr>Právo na soudní a jinou právní ochranu</vt:lpstr>
      <vt:lpstr>Kvíz</vt:lpstr>
      <vt:lpstr>Citace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Jarca</dc:creator>
  <cp:lastModifiedBy>Mgr. Lucie Krézlová</cp:lastModifiedBy>
  <cp:revision>6</cp:revision>
  <dcterms:created xsi:type="dcterms:W3CDTF">2012-09-26T14:01:49Z</dcterms:created>
  <dcterms:modified xsi:type="dcterms:W3CDTF">2019-09-04T09:19:07Z</dcterms:modified>
</cp:coreProperties>
</file>