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sldIdLst>
    <p:sldId id="256" r:id="rId2"/>
    <p:sldId id="257" r:id="rId3"/>
    <p:sldId id="258" r:id="rId4"/>
    <p:sldId id="267" r:id="rId5"/>
    <p:sldId id="26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smtClean="0"/>
              <a:t>9/2/2019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580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53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58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257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smtClean="0"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5811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9/2/2019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745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9/2/2019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58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9/2/2019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129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9/2/2019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128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9/2/2019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34455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smtClean="0"/>
              <a:t>9/2/2019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65429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53027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5400" b="1" dirty="0" smtClean="0"/>
              <a:t>Ekonomika</a:t>
            </a:r>
            <a:r>
              <a:rPr lang="cs-CZ" b="1" dirty="0"/>
              <a:t/>
            </a:r>
            <a:br>
              <a:rPr lang="cs-CZ" b="1" dirty="0"/>
            </a:b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3200" b="1" dirty="0" smtClean="0"/>
              <a:t>PO1A – </a:t>
            </a:r>
            <a:r>
              <a:rPr lang="cs-CZ" sz="3200" b="1" dirty="0" err="1" smtClean="0"/>
              <a:t>pODNIKÁNÍ</a:t>
            </a:r>
            <a:endParaRPr lang="cs-CZ" sz="3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ING. Adéla Čiháková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01373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642593"/>
            <a:ext cx="10058400" cy="577546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Dlouhodobý </a:t>
            </a: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majetek – charakteristika, rozdělení</a:t>
            </a:r>
            <a:b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DM – pořízení</a:t>
            </a:r>
            <a:b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DM - Oceňování, evidence</a:t>
            </a:r>
            <a:b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DM – kapacita</a:t>
            </a:r>
            <a:b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DM – opotřebení, odepisování</a:t>
            </a:r>
            <a:b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Druhy odpisů - účetní a daňové</a:t>
            </a:r>
            <a:b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Výpočet odpisů</a:t>
            </a:r>
            <a:b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DM - vyřazení majetku</a:t>
            </a:r>
            <a:b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Hospodaření s majetkem</a:t>
            </a:r>
            <a:b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Písemné </a:t>
            </a:r>
            <a:r>
              <a:rPr lang="cs-CZ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opakování - </a:t>
            </a:r>
            <a:r>
              <a:rPr lang="cs-CZ" sz="32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</a:t>
            </a: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22727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74958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Náklady </a:t>
            </a: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členění, snižování</a:t>
            </a:r>
            <a:b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Manažerské pojetí nákladů</a:t>
            </a:r>
            <a:b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Cena, cenové náklady, cena výrobku, kalkulace</a:t>
            </a:r>
            <a:b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Výnosy – charakteristika, dělení, zvyšování</a:t>
            </a:r>
            <a:b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HV – formy a složky</a:t>
            </a:r>
            <a:b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HV – rozdělení zisku, vypořádání se se ztrátou</a:t>
            </a:r>
            <a:b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Úroveň hospodaření podniku</a:t>
            </a:r>
            <a:b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Zdroje financování podniku</a:t>
            </a:r>
            <a:b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Písemné </a:t>
            </a:r>
            <a:r>
              <a:rPr lang="cs-CZ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opakování - </a:t>
            </a:r>
            <a:r>
              <a:rPr lang="cs-CZ" sz="36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</a:t>
            </a: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04201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758206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Finanční 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analýza</a:t>
            </a:r>
            <a:b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 – rentabilita, efektivita, výpočty</a:t>
            </a:r>
            <a:b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Zabezpečení podniku lidskými zdroji</a:t>
            </a:r>
            <a:b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Zjištění potřeby zaměstnanců</a:t>
            </a:r>
            <a:b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Získávání, výběr, přijímání zaměstnanců</a:t>
            </a:r>
            <a:b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Žádosti o zaměstnání</a:t>
            </a:r>
            <a:b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Vedení pohovorů</a:t>
            </a:r>
            <a:b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Hodnocení zaměstnanců</a:t>
            </a:r>
            <a:b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Péče o zaměstnance</a:t>
            </a:r>
            <a:b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Odměňování zaměstnanců</a:t>
            </a:r>
            <a:b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Ukončení pracovního poměru</a:t>
            </a:r>
            <a:b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Písemné </a:t>
            </a:r>
            <a:r>
              <a:rPr lang="cs-CZ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opakování - </a:t>
            </a:r>
            <a:r>
              <a:rPr lang="cs-CZ" sz="28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018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642593"/>
            <a:ext cx="10058400" cy="5533919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Mzdy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právní úprava mzdy a platu</a:t>
            </a:r>
            <a:b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Složky mezd</a:t>
            </a:r>
            <a:b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Druhy mezd</a:t>
            </a:r>
            <a:b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Výpočty mezd</a:t>
            </a:r>
            <a:b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Písemné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opakování </a:t>
            </a:r>
            <a:r>
              <a:rPr lang="cs-CZ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TEST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674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u="sng" dirty="0" smtClean="0">
                <a:solidFill>
                  <a:srgbClr val="002060"/>
                </a:solidFill>
              </a:rPr>
              <a:t>Úvodní hodina</a:t>
            </a:r>
            <a:endParaRPr lang="cs-CZ" sz="6000" u="sng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6031" y="2103120"/>
            <a:ext cx="10058400" cy="3931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24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dirty="0" smtClean="0">
                <a:solidFill>
                  <a:srgbClr val="002060"/>
                </a:solidFill>
              </a:rPr>
              <a:t>Kde mě najdete:</a:t>
            </a:r>
          </a:p>
          <a:p>
            <a:pPr algn="ctr" fontAlgn="base"/>
            <a:r>
              <a:rPr lang="cs-CZ" sz="2400" b="1" dirty="0"/>
              <a:t>Sborovna </a:t>
            </a:r>
            <a:r>
              <a:rPr lang="cs-CZ" sz="2400" b="1" dirty="0" smtClean="0"/>
              <a:t>2.patro </a:t>
            </a:r>
            <a:r>
              <a:rPr lang="cs-CZ" sz="2400" b="1" dirty="0">
                <a:solidFill>
                  <a:prstClr val="black"/>
                </a:solidFill>
              </a:rPr>
              <a:t>+ </a:t>
            </a:r>
            <a:r>
              <a:rPr lang="cs-CZ" sz="2400" b="1" dirty="0" smtClean="0">
                <a:solidFill>
                  <a:prstClr val="black"/>
                </a:solidFill>
              </a:rPr>
              <a:t>kabinet č.59</a:t>
            </a:r>
            <a:endParaRPr lang="cs-CZ" sz="2400" b="1" dirty="0" smtClean="0"/>
          </a:p>
          <a:p>
            <a:pPr algn="ctr" fontAlgn="base"/>
            <a:r>
              <a:rPr lang="cs-CZ" sz="2400" b="1" dirty="0" smtClean="0"/>
              <a:t>E-mail</a:t>
            </a:r>
            <a:r>
              <a:rPr lang="cs-CZ" sz="2400" b="1" dirty="0"/>
              <a:t>: cihakovaa@iss.pb.cz</a:t>
            </a:r>
            <a:endParaRPr lang="cs-CZ" sz="2400" dirty="0"/>
          </a:p>
          <a:p>
            <a:pPr algn="ctr"/>
            <a:endParaRPr lang="cs-CZ" sz="24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sz="2400" b="1" dirty="0" smtClean="0">
                <a:solidFill>
                  <a:srgbClr val="002060"/>
                </a:solidFill>
              </a:rPr>
              <a:t>Konzultační hodiny – vždy po předchozí domluvě:</a:t>
            </a:r>
          </a:p>
          <a:p>
            <a:pPr algn="ctr"/>
            <a:r>
              <a:rPr lang="cs-CZ" sz="2400" b="1" dirty="0"/>
              <a:t>Pondělí a středa </a:t>
            </a:r>
            <a:r>
              <a:rPr lang="cs-CZ" sz="2400" b="1" dirty="0" smtClean="0"/>
              <a:t>14:10 </a:t>
            </a:r>
            <a:r>
              <a:rPr lang="cs-CZ" sz="2400" b="1" dirty="0"/>
              <a:t>– 14:55 </a:t>
            </a:r>
            <a:r>
              <a:rPr lang="cs-CZ" sz="2400" b="1" dirty="0" smtClean="0"/>
              <a:t>hod.</a:t>
            </a:r>
            <a:endParaRPr lang="cs-CZ" sz="2400" b="1" dirty="0">
              <a:solidFill>
                <a:srgbClr val="FF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765542"/>
            <a:ext cx="2168106" cy="2168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58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66800" y="444188"/>
            <a:ext cx="10058400" cy="673010"/>
          </a:xfrm>
        </p:spPr>
        <p:txBody>
          <a:bodyPr>
            <a:normAutofit/>
          </a:bodyPr>
          <a:lstStyle/>
          <a:p>
            <a:r>
              <a:rPr lang="cs-CZ" sz="4000" u="sng" dirty="0" smtClean="0">
                <a:solidFill>
                  <a:srgbClr val="002060"/>
                </a:solidFill>
              </a:rPr>
              <a:t>Informace o předmětu</a:t>
            </a:r>
            <a:endParaRPr lang="cs-CZ" sz="4000" u="sng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233576"/>
            <a:ext cx="10058400" cy="515859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9600" dirty="0" smtClean="0"/>
              <a:t>Celková hodinová dotace – 1. ročník – 140 hodin</a:t>
            </a:r>
          </a:p>
          <a:p>
            <a:pPr marL="0" indent="0">
              <a:buNone/>
            </a:pPr>
            <a:r>
              <a:rPr lang="cs-CZ" sz="9600" dirty="0" smtClean="0"/>
              <a:t>MATURITNÍ PŘEDMĚT!!!</a:t>
            </a:r>
          </a:p>
          <a:p>
            <a:endParaRPr lang="cs-CZ" sz="9600" dirty="0"/>
          </a:p>
          <a:p>
            <a:pPr marL="0" indent="0">
              <a:buNone/>
            </a:pPr>
            <a:r>
              <a:rPr lang="cs-CZ" sz="9600" b="1" dirty="0" smtClean="0"/>
              <a:t>KLASIFIKACE:</a:t>
            </a:r>
          </a:p>
          <a:p>
            <a:pPr marL="0" indent="0">
              <a:buNone/>
            </a:pPr>
            <a:r>
              <a:rPr lang="cs-CZ" sz="9600" dirty="0"/>
              <a:t>I</a:t>
            </a:r>
            <a:r>
              <a:rPr lang="cs-CZ" sz="9600" dirty="0" smtClean="0"/>
              <a:t>. pololetí – 1-2x ústní zkoušení</a:t>
            </a:r>
          </a:p>
          <a:p>
            <a:pPr marL="0" lvl="0" indent="0"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cs-CZ" sz="9600" dirty="0" smtClean="0">
                <a:solidFill>
                  <a:prstClr val="black"/>
                </a:solidFill>
              </a:rPr>
              <a:t>                    – 9x písemné zkoušení</a:t>
            </a:r>
            <a:endParaRPr lang="cs-CZ" sz="9600" dirty="0">
              <a:solidFill>
                <a:prstClr val="black"/>
              </a:solidFill>
            </a:endParaRPr>
          </a:p>
          <a:p>
            <a:pPr lvl="4"/>
            <a:endParaRPr lang="cs-CZ" sz="9600" dirty="0" smtClean="0"/>
          </a:p>
          <a:p>
            <a:pPr marL="0" lvl="0" indent="0"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cs-CZ" sz="9600" dirty="0" smtClean="0"/>
              <a:t>II. pololetí </a:t>
            </a:r>
            <a:r>
              <a:rPr lang="cs-CZ" sz="9600" dirty="0">
                <a:solidFill>
                  <a:prstClr val="black"/>
                </a:solidFill>
              </a:rPr>
              <a:t>– </a:t>
            </a:r>
            <a:r>
              <a:rPr lang="cs-CZ" sz="9600" dirty="0" smtClean="0">
                <a:solidFill>
                  <a:prstClr val="black"/>
                </a:solidFill>
              </a:rPr>
              <a:t>1-2x </a:t>
            </a:r>
            <a:r>
              <a:rPr lang="cs-CZ" sz="9600" dirty="0">
                <a:solidFill>
                  <a:prstClr val="black"/>
                </a:solidFill>
              </a:rPr>
              <a:t>ústní zkoušení</a:t>
            </a:r>
          </a:p>
          <a:p>
            <a:pPr marL="0" lvl="0" indent="0"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cs-CZ" sz="9600" dirty="0" smtClean="0">
                <a:solidFill>
                  <a:prstClr val="black"/>
                </a:solidFill>
              </a:rPr>
              <a:t>                     – 9x </a:t>
            </a:r>
            <a:r>
              <a:rPr lang="cs-CZ" sz="9600" dirty="0">
                <a:solidFill>
                  <a:prstClr val="black"/>
                </a:solidFill>
              </a:rPr>
              <a:t>písemné </a:t>
            </a:r>
            <a:r>
              <a:rPr lang="cs-CZ" sz="9600" dirty="0" smtClean="0">
                <a:solidFill>
                  <a:prstClr val="black"/>
                </a:solidFill>
              </a:rPr>
              <a:t>zkoušení</a:t>
            </a:r>
            <a:endParaRPr lang="cs-CZ" sz="9600" dirty="0" smtClean="0"/>
          </a:p>
          <a:p>
            <a:endParaRPr lang="cs-CZ" sz="2600" dirty="0" smtClean="0"/>
          </a:p>
          <a:p>
            <a:pPr marL="0" indent="0">
              <a:buNone/>
            </a:pPr>
            <a:r>
              <a:rPr lang="cs-CZ" sz="8000" b="1" dirty="0" smtClean="0"/>
              <a:t>Hodnocení testů:</a:t>
            </a:r>
          </a:p>
          <a:p>
            <a:pPr marL="0" indent="0">
              <a:buNone/>
            </a:pPr>
            <a:r>
              <a:rPr lang="cs-CZ" sz="8000" dirty="0" smtClean="0"/>
              <a:t>1 </a:t>
            </a:r>
            <a:r>
              <a:rPr lang="cs-CZ" sz="8000" dirty="0"/>
              <a:t>=&gt; 90</a:t>
            </a:r>
            <a:r>
              <a:rPr lang="cs-CZ" sz="8000" dirty="0" smtClean="0"/>
              <a:t>%	4 </a:t>
            </a:r>
            <a:r>
              <a:rPr lang="cs-CZ" sz="8000" dirty="0"/>
              <a:t>=&gt; 40</a:t>
            </a:r>
            <a:r>
              <a:rPr lang="cs-CZ" sz="8000" dirty="0" smtClean="0"/>
              <a:t>%</a:t>
            </a:r>
          </a:p>
          <a:p>
            <a:pPr marL="0" indent="0">
              <a:buNone/>
            </a:pPr>
            <a:r>
              <a:rPr lang="cs-CZ" sz="8000" dirty="0" smtClean="0"/>
              <a:t>2 </a:t>
            </a:r>
            <a:r>
              <a:rPr lang="cs-CZ" sz="8000" dirty="0"/>
              <a:t>=&gt; 80</a:t>
            </a:r>
            <a:r>
              <a:rPr lang="cs-CZ" sz="8000" dirty="0" smtClean="0"/>
              <a:t>%	5 </a:t>
            </a:r>
            <a:r>
              <a:rPr lang="cs-CZ" sz="8000" dirty="0"/>
              <a:t>=&gt; 0</a:t>
            </a:r>
            <a:r>
              <a:rPr lang="cs-CZ" sz="8000" dirty="0" smtClean="0"/>
              <a:t>%</a:t>
            </a:r>
          </a:p>
          <a:p>
            <a:pPr marL="0" indent="0">
              <a:buNone/>
            </a:pPr>
            <a:r>
              <a:rPr lang="cs-CZ" sz="8000" dirty="0" smtClean="0"/>
              <a:t>3 =&gt; 60%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251274" y="4399470"/>
            <a:ext cx="478191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rgbClr val="FF0000"/>
                </a:solidFill>
              </a:rPr>
              <a:t>Do příští hodiny: </a:t>
            </a:r>
          </a:p>
          <a:p>
            <a:pPr algn="ctr"/>
            <a:r>
              <a:rPr lang="cs-CZ" sz="3600" dirty="0" smtClean="0">
                <a:solidFill>
                  <a:srgbClr val="FF0000"/>
                </a:solidFill>
              </a:rPr>
              <a:t>SEŠIT A4 – POVINNĚ!</a:t>
            </a:r>
            <a:endParaRPr lang="cs-CZ" sz="3600" dirty="0">
              <a:solidFill>
                <a:srgbClr val="FF000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361" y="1945329"/>
            <a:ext cx="2199736" cy="2199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30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u="sng" dirty="0" smtClean="0">
                <a:solidFill>
                  <a:srgbClr val="002060"/>
                </a:solidFill>
              </a:rPr>
              <a:t>Učebnice – doporučené:</a:t>
            </a:r>
            <a:endParaRPr lang="cs-CZ" sz="4000" u="sng" dirty="0">
              <a:solidFill>
                <a:srgbClr val="00206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066800" y="2014194"/>
            <a:ext cx="10058400" cy="4020846"/>
          </a:xfrm>
        </p:spPr>
        <p:txBody>
          <a:bodyPr>
            <a:normAutofit/>
          </a:bodyPr>
          <a:lstStyle/>
          <a:p>
            <a:r>
              <a:rPr lang="cs-CZ" sz="2400" dirty="0" err="1"/>
              <a:t>Biňovec</a:t>
            </a:r>
            <a:r>
              <a:rPr lang="cs-CZ" sz="2400" dirty="0"/>
              <a:t> Karel - </a:t>
            </a:r>
            <a:r>
              <a:rPr lang="cs-CZ" sz="2400" b="1" dirty="0"/>
              <a:t>Přehled učiva k maturitní zkoušce z </a:t>
            </a:r>
            <a:r>
              <a:rPr lang="cs-CZ" sz="2400" b="1" dirty="0" smtClean="0"/>
              <a:t>ekonomiky</a:t>
            </a:r>
          </a:p>
          <a:p>
            <a:r>
              <a:rPr lang="cs-CZ" sz="2400" dirty="0" smtClean="0"/>
              <a:t>Holman Robert - </a:t>
            </a:r>
            <a:r>
              <a:rPr lang="cs-CZ" sz="2400" b="1" dirty="0" smtClean="0"/>
              <a:t>Základy </a:t>
            </a:r>
            <a:r>
              <a:rPr lang="cs-CZ" sz="2400" b="1" dirty="0"/>
              <a:t>ekonomie </a:t>
            </a:r>
            <a:r>
              <a:rPr lang="cs-CZ" sz="2400" b="1" dirty="0" smtClean="0"/>
              <a:t>– </a:t>
            </a:r>
            <a:r>
              <a:rPr lang="cs-CZ" sz="2400" b="1" dirty="0"/>
              <a:t>pro studenty vyšších odborných škol a neekonomických fakult </a:t>
            </a:r>
            <a:r>
              <a:rPr lang="cs-CZ" sz="2400" b="1" dirty="0" smtClean="0"/>
              <a:t>VŠ</a:t>
            </a:r>
          </a:p>
          <a:p>
            <a:endParaRPr lang="cs-CZ" b="1" dirty="0"/>
          </a:p>
          <a:p>
            <a:endParaRPr lang="cs-CZ" b="1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4895" y="3243533"/>
            <a:ext cx="1872126" cy="265549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56" r="17128" b="1799"/>
          <a:stretch/>
        </p:blipFill>
        <p:spPr>
          <a:xfrm>
            <a:off x="7272069" y="3243532"/>
            <a:ext cx="1795957" cy="2655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46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470065"/>
            <a:ext cx="2159479" cy="910161"/>
          </a:xfrm>
        </p:spPr>
        <p:txBody>
          <a:bodyPr>
            <a:normAutofit/>
          </a:bodyPr>
          <a:lstStyle/>
          <a:p>
            <a:r>
              <a:rPr lang="cs-CZ" sz="4000" u="sng" dirty="0">
                <a:solidFill>
                  <a:srgbClr val="002060"/>
                </a:solidFill>
              </a:rPr>
              <a:t>Referáty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302589"/>
            <a:ext cx="10058400" cy="5072331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 smtClean="0"/>
              <a:t>Každý musí splnit </a:t>
            </a:r>
            <a:r>
              <a:rPr lang="cs-CZ" sz="2800" b="1" dirty="0" smtClean="0"/>
              <a:t>jeden referát za pololetí</a:t>
            </a:r>
          </a:p>
          <a:p>
            <a:r>
              <a:rPr lang="cs-CZ" sz="2800" dirty="0" smtClean="0"/>
              <a:t>Výstup referátu v PowerPointu na cca </a:t>
            </a:r>
            <a:r>
              <a:rPr lang="cs-CZ" sz="2800" b="1" dirty="0" smtClean="0"/>
              <a:t>5 minut</a:t>
            </a:r>
          </a:p>
          <a:p>
            <a:r>
              <a:rPr lang="cs-CZ" sz="2800" dirty="0" smtClean="0"/>
              <a:t>Hodnocení prezentace dle 3 kritérií:</a:t>
            </a:r>
          </a:p>
          <a:p>
            <a:pPr lvl="7"/>
            <a:r>
              <a:rPr lang="cs-CZ" sz="2800" b="1" dirty="0" smtClean="0"/>
              <a:t>Odbornost – 4 body </a:t>
            </a:r>
            <a:r>
              <a:rPr lang="cs-CZ" sz="2800" dirty="0" smtClean="0"/>
              <a:t>(správnost </a:t>
            </a:r>
            <a:r>
              <a:rPr lang="cs-CZ" sz="2800" dirty="0" smtClean="0"/>
              <a:t>prezentace)</a:t>
            </a:r>
            <a:endParaRPr lang="cs-CZ" sz="2800" dirty="0" smtClean="0"/>
          </a:p>
          <a:p>
            <a:pPr lvl="7"/>
            <a:r>
              <a:rPr lang="cs-CZ" sz="2800" b="1" dirty="0" smtClean="0"/>
              <a:t>Komunikační dovednosti – 2 body </a:t>
            </a:r>
            <a:r>
              <a:rPr lang="cs-CZ" sz="2800" dirty="0" smtClean="0"/>
              <a:t>(hlasitost, spisovnost, vyjadřování)</a:t>
            </a:r>
          </a:p>
          <a:p>
            <a:pPr lvl="7"/>
            <a:r>
              <a:rPr lang="cs-CZ" sz="2800" b="1" dirty="0" smtClean="0"/>
              <a:t>Úroveň zpracování prezentace v PowerPointu – 2 body</a:t>
            </a:r>
            <a:endParaRPr lang="cs-CZ" sz="2800" dirty="0" smtClean="0"/>
          </a:p>
          <a:p>
            <a:r>
              <a:rPr lang="cs-CZ" sz="2800" dirty="0" smtClean="0"/>
              <a:t>První dva referáty </a:t>
            </a:r>
            <a:r>
              <a:rPr lang="cs-CZ" sz="2800" b="1" u="sng" dirty="0" smtClean="0">
                <a:solidFill>
                  <a:srgbClr val="FF0000"/>
                </a:solidFill>
              </a:rPr>
              <a:t>do pátku 6.9.2019</a:t>
            </a:r>
          </a:p>
          <a:p>
            <a:r>
              <a:rPr lang="cs-CZ" sz="2800" b="1" u="sng" dirty="0" smtClean="0"/>
              <a:t>Témata: </a:t>
            </a:r>
          </a:p>
          <a:p>
            <a:pPr marL="0" indent="0">
              <a:buNone/>
            </a:pPr>
            <a:r>
              <a:rPr lang="cs-CZ" sz="2800" b="1" u="sng" dirty="0" smtClean="0"/>
              <a:t>1) Adam Smith – Životopis</a:t>
            </a:r>
          </a:p>
          <a:p>
            <a:pPr marL="0" indent="0">
              <a:buNone/>
            </a:pPr>
            <a:r>
              <a:rPr lang="cs-CZ" sz="2800" b="1" u="sng" dirty="0" smtClean="0"/>
              <a:t>2) Ekonomický systém v konkrétní zemi – vybrat si</a:t>
            </a:r>
          </a:p>
          <a:p>
            <a:endParaRPr lang="cs-CZ" b="1" u="sng" dirty="0" smtClean="0">
              <a:solidFill>
                <a:srgbClr val="FF0000"/>
              </a:solidFill>
            </a:endParaRPr>
          </a:p>
          <a:p>
            <a:endParaRPr lang="cs-CZ" b="1" u="sng" dirty="0" smtClean="0">
              <a:solidFill>
                <a:srgbClr val="FF0000"/>
              </a:solidFill>
            </a:endParaRPr>
          </a:p>
          <a:p>
            <a:endParaRPr lang="cs-CZ" b="1" u="sng" dirty="0" smtClean="0">
              <a:solidFill>
                <a:srgbClr val="FF0000"/>
              </a:solidFill>
            </a:endParaRPr>
          </a:p>
          <a:p>
            <a:endParaRPr lang="cs-CZ" b="1" u="sng" dirty="0" smtClean="0">
              <a:solidFill>
                <a:srgbClr val="FF0000"/>
              </a:solidFill>
            </a:endParaRPr>
          </a:p>
          <a:p>
            <a:endParaRPr lang="cs-CZ" b="1" u="sng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159" y="470065"/>
            <a:ext cx="2343511" cy="2343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74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66800" y="642593"/>
            <a:ext cx="10058400" cy="5473535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Tržní 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ekonomika - systémy, charakteristika</a:t>
            </a:r>
            <a:b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Základní pojmy - potřeby,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statky,služby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spotřeba</a:t>
            </a:r>
            <a:b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Základní pojmy - výroba, výrobní faktory,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hosp.proces,reprodukce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Písemné </a:t>
            </a:r>
            <a:r>
              <a:rPr lang="cs-CZ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opakování - </a:t>
            </a:r>
            <a:r>
              <a:rPr lang="cs-CZ" sz="28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Trh – charakteristika, rozdělení</a:t>
            </a:r>
            <a:b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Tržní subjekty</a:t>
            </a:r>
            <a:b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Poptávka, nabídka - grafy, faktory ovlivňující N a P</a:t>
            </a:r>
            <a:b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Rovnovážná cena</a:t>
            </a:r>
            <a:b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Zboží, cena</a:t>
            </a:r>
            <a:b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Racionální chování spotřebitele</a:t>
            </a:r>
            <a:b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Písemné </a:t>
            </a:r>
            <a:r>
              <a:rPr lang="cs-CZ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opakování - </a:t>
            </a:r>
            <a:r>
              <a:rPr lang="cs-CZ" sz="28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79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792712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Podnik</a:t>
            </a: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Podnikání</a:t>
            </a:r>
            <a:b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Podnikatel</a:t>
            </a:r>
            <a:b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Základní povinnosti podnikatele vůči státu</a:t>
            </a:r>
            <a:b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Živnostenské podnikání, živnostenský úřad</a:t>
            </a:r>
            <a:b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Druhy živností</a:t>
            </a:r>
            <a:b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Obchodní firma a obchodní rejstřík</a:t>
            </a:r>
            <a:b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Právní formy podnikání</a:t>
            </a:r>
            <a:b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Vznik </a:t>
            </a: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zánik podniku</a:t>
            </a:r>
            <a:b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Písemné </a:t>
            </a:r>
            <a:r>
              <a:rPr lang="cs-CZ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opakování </a:t>
            </a:r>
            <a:r>
              <a:rPr lang="cs-CZ" sz="32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TEST</a:t>
            </a: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10680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76683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Podnikatelský </a:t>
            </a: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plán – tvorba</a:t>
            </a:r>
            <a:b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Podnikatelský plán – prezentace</a:t>
            </a:r>
            <a:b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Hlavní činnost podniku</a:t>
            </a:r>
            <a:b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Výroba</a:t>
            </a:r>
            <a:b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Ekologické souvislosti výrobní činnosti</a:t>
            </a:r>
            <a:b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Obchod</a:t>
            </a:r>
            <a:b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Ostatní komerční a veřejné služby</a:t>
            </a:r>
            <a:b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Péče o jakost</a:t>
            </a:r>
            <a:b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Písemné </a:t>
            </a:r>
            <a:r>
              <a:rPr lang="cs-CZ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opakování - </a:t>
            </a:r>
            <a:r>
              <a:rPr lang="cs-CZ" sz="36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</a:t>
            </a:r>
            <a:endParaRPr lang="cs-CZ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94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642593"/>
            <a:ext cx="10058400" cy="5818591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Majetek </a:t>
            </a:r>
            <a:r>
              <a:rPr lang="cs-CZ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podniku</a:t>
            </a:r>
            <a:br>
              <a:rPr lang="cs-CZ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Oběžný majetek – zásoby (charakteristika, rozdělení)</a:t>
            </a:r>
            <a:br>
              <a:rPr lang="cs-CZ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OM – pořizování, oceňování, evidence, skladování</a:t>
            </a:r>
            <a:br>
              <a:rPr lang="cs-CZ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Optimalizace zásob, zajištění potřeby nákupu (doba </a:t>
            </a:r>
            <a:r>
              <a:rPr lang="cs-CZ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obratu</a:t>
            </a:r>
            <a:r>
              <a:rPr lang="cs-CZ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počet obrátek)</a:t>
            </a:r>
            <a:br>
              <a:rPr lang="cs-CZ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Dodavatelsko-odběratelské vztahy</a:t>
            </a:r>
            <a:br>
              <a:rPr lang="cs-CZ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Písemné </a:t>
            </a:r>
            <a:r>
              <a:rPr lang="cs-CZ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opakování - </a:t>
            </a:r>
            <a:r>
              <a:rPr lang="cs-CZ" sz="4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735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ýdlo">
  <a:themeElements>
    <a:clrScheme name="Mýdlo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Mýdlo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ýdl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1375</TotalTime>
  <Words>237</Words>
  <Application>Microsoft Office PowerPoint</Application>
  <PresentationFormat>Širokoúhlá obrazovka</PresentationFormat>
  <Paragraphs>52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Calibri</vt:lpstr>
      <vt:lpstr>Garamond</vt:lpstr>
      <vt:lpstr>Times New Roman</vt:lpstr>
      <vt:lpstr>Mýdlo</vt:lpstr>
      <vt:lpstr>Ekonomika  PO1A – pODNIKÁNÍ</vt:lpstr>
      <vt:lpstr>Úvodní hodina</vt:lpstr>
      <vt:lpstr>Informace o předmětu</vt:lpstr>
      <vt:lpstr>Učebnice – doporučené:</vt:lpstr>
      <vt:lpstr>Referáty</vt:lpstr>
      <vt:lpstr> Tržní ekonomika - systémy, charakteristika  Základní pojmy - potřeby, statky,služby, spotřeba  Základní pojmy - výroba, výrobní faktory, hosp.proces,reprodukce  Písemné opakování - TEST  Trh – charakteristika, rozdělení  Tržní subjekty  Poptávka, nabídka - grafy, faktory ovlivňující N a P  Rovnovážná cena  Zboží, cena  Racionální chování spotřebitele  Písemné opakování - TEST</vt:lpstr>
      <vt:lpstr> Podnik  Podnikání  Podnikatel  Základní povinnosti podnikatele vůči státu  Živnostenské podnikání, živnostenský úřad  Druhy živností  Obchodní firma a obchodní rejstřík  Právní formy podnikání  Vznik a zánik podniku  Písemné opakování - TEST </vt:lpstr>
      <vt:lpstr> Podnikatelský plán – tvorba  Podnikatelský plán – prezentace  Hlavní činnost podniku  Výroba  Ekologické souvislosti výrobní činnosti  Obchod  Ostatní komerční a veřejné služby  Péče o jakost  Písemné opakování - TEST</vt:lpstr>
      <vt:lpstr> Majetek podniku  Oběžný majetek – zásoby (charakteristika, rozdělení)  OM – pořizování, oceňování, evidence, skladování  Optimalizace zásob, zajištění potřeby nákupu (doba  obratu, počet obrátek)  Dodavatelsko-odběratelské vztahy  Písemné opakování - TEST </vt:lpstr>
      <vt:lpstr> Dlouhodobý majetek – charakteristika, rozdělení  DM – pořízení  DM - Oceňování, evidence  DM – kapacita  DM – opotřebení, odepisování  Druhy odpisů - účetní a daňové  Výpočet odpisů  DM - vyřazení majetku  Hospodaření s majetkem  Písemné opakování - TEST </vt:lpstr>
      <vt:lpstr> Náklady - členění, snižování  Manažerské pojetí nákladů  Cena, cenové náklady, cena výrobku, kalkulace  Výnosy – charakteristika, dělení, zvyšování  HV – formy a složky  HV – rozdělení zisku, vypořádání se se ztrátou  Úroveň hospodaření podniku  Zdroje financování podniku  Písemné opakování - TEST </vt:lpstr>
      <vt:lpstr> Finanční analýza  FA – rentabilita, efektivita, výpočty  Zabezpečení podniku lidskými zdroji  Zjištění potřeby zaměstnanců  Získávání, výběr, přijímání zaměstnanců  Žádosti o zaměstnání  Vedení pohovorů  Hodnocení zaměstnanců  Péče o zaměstnance  Odměňování zaměstnanců  Ukončení pracovního poměru  Písemné opakování - TEST </vt:lpstr>
      <vt:lpstr> Mzdy – právní úprava mzdy a platu  Složky mezd  Druhy mezd  Výpočty mezd  Písemné opakování - TEST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 ac2a</dc:title>
  <dc:creator>Ing. Adéla Čiháková</dc:creator>
  <cp:lastModifiedBy>Ing. Adéla Čiháková</cp:lastModifiedBy>
  <cp:revision>29</cp:revision>
  <dcterms:created xsi:type="dcterms:W3CDTF">2019-08-31T17:14:28Z</dcterms:created>
  <dcterms:modified xsi:type="dcterms:W3CDTF">2019-09-02T18:22:07Z</dcterms:modified>
</cp:coreProperties>
</file>