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98" r:id="rId6"/>
    <p:sldId id="299" r:id="rId7"/>
    <p:sldId id="300" r:id="rId8"/>
    <p:sldId id="297" r:id="rId9"/>
    <p:sldId id="296" r:id="rId10"/>
    <p:sldId id="279" r:id="rId11"/>
    <p:sldId id="280" r:id="rId12"/>
    <p:sldId id="303" r:id="rId13"/>
    <p:sldId id="261" r:id="rId14"/>
    <p:sldId id="282" r:id="rId15"/>
    <p:sldId id="260" r:id="rId16"/>
    <p:sldId id="281" r:id="rId17"/>
    <p:sldId id="259" r:id="rId18"/>
    <p:sldId id="284" r:id="rId19"/>
    <p:sldId id="285" r:id="rId20"/>
    <p:sldId id="286" r:id="rId21"/>
    <p:sldId id="314" r:id="rId22"/>
    <p:sldId id="315" r:id="rId23"/>
    <p:sldId id="264" r:id="rId24"/>
    <p:sldId id="287" r:id="rId25"/>
    <p:sldId id="266" r:id="rId26"/>
    <p:sldId id="288" r:id="rId27"/>
    <p:sldId id="289" r:id="rId28"/>
    <p:sldId id="293" r:id="rId29"/>
    <p:sldId id="294" r:id="rId30"/>
    <p:sldId id="323" r:id="rId31"/>
    <p:sldId id="32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7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93F1-E399-40B4-8452-6B3B86A047D8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B6DF-D839-43C4-A009-22597C534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3IVP1Lxes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431" y="983411"/>
            <a:ext cx="9144000" cy="956544"/>
          </a:xfrm>
        </p:spPr>
        <p:txBody>
          <a:bodyPr/>
          <a:lstStyle/>
          <a:p>
            <a:r>
              <a:rPr lang="cs-CZ" dirty="0" smtClean="0"/>
              <a:t>Průvodcovské služby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25" y="2455833"/>
            <a:ext cx="6517811" cy="29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39" y="1195895"/>
            <a:ext cx="7733582" cy="5032375"/>
          </a:xfrm>
        </p:spPr>
        <p:txBody>
          <a:bodyPr>
            <a:noAutofit/>
          </a:bodyPr>
          <a:lstStyle/>
          <a:p>
            <a:r>
              <a:rPr lang="cs-CZ" sz="3200" dirty="0" smtClean="0"/>
              <a:t>Nový charakter průvodcovské činnosti způsobil rozvoj průmyslu a dopravy v         19. století. </a:t>
            </a:r>
          </a:p>
          <a:p>
            <a:r>
              <a:rPr lang="cs-CZ" sz="3200" dirty="0" smtClean="0"/>
              <a:t>Začátek novodobého CR se datuje k roku 1841, kdy se uskutečnil první hromadný výlet 570 účastníků vlakem. Zorganizoval ho </a:t>
            </a:r>
            <a:r>
              <a:rPr lang="cs-CZ" sz="3200" b="1" dirty="0" smtClean="0"/>
              <a:t>Thomas Cook.</a:t>
            </a:r>
          </a:p>
          <a:p>
            <a:r>
              <a:rPr lang="cs-CZ" sz="3200" dirty="0" smtClean="0"/>
              <a:t>Je považován za zakladatele první moderní cestovní kanceláře.</a:t>
            </a: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Úkol: najděte údaje o CK Thomase Cooka, jaké nabízel zájezdy, jak své podnikání rozvíjel?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38" y="1604890"/>
            <a:ext cx="2815086" cy="3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78" y="1350754"/>
            <a:ext cx="6796178" cy="488572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Velkou zásluhu na vydávání průvodců v tištěné formě má </a:t>
            </a:r>
            <a:r>
              <a:rPr lang="cs-CZ" sz="3200" b="1" dirty="0" smtClean="0"/>
              <a:t>Karl Beadeker</a:t>
            </a:r>
            <a:r>
              <a:rPr lang="cs-CZ" sz="3200" dirty="0" smtClean="0"/>
              <a:t>. Knihy a brožury byly tištěny včetně tras, map, s dalšími údaji. </a:t>
            </a:r>
          </a:p>
          <a:p>
            <a:r>
              <a:rPr lang="cs-CZ" sz="3200" dirty="0" smtClean="0"/>
              <a:t>Prvního průvodce vydal v roce  1827.</a:t>
            </a:r>
          </a:p>
          <a:p>
            <a:r>
              <a:rPr lang="cs-CZ" sz="3200" dirty="0" smtClean="0"/>
              <a:t>Pojmem „Bedekr“ se často i v současnosti označuje cestovní knižní průvodce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49" y="1350754"/>
            <a:ext cx="3364417" cy="42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928"/>
            <a:ext cx="10515600" cy="1325563"/>
          </a:xfrm>
        </p:spPr>
        <p:txBody>
          <a:bodyPr/>
          <a:lstStyle/>
          <a:p>
            <a:r>
              <a:rPr lang="cs-CZ" dirty="0" smtClean="0"/>
              <a:t>Aktuální všeobecné předpoklady k práci průvodce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200" dirty="0" smtClean="0"/>
          </a:p>
          <a:p>
            <a:r>
              <a:rPr lang="cs-CZ" sz="3200" dirty="0" smtClean="0"/>
              <a:t>Všeobecné podmínky k poskytování živnosti</a:t>
            </a:r>
          </a:p>
          <a:p>
            <a:r>
              <a:rPr lang="cs-CZ" sz="3200" dirty="0" smtClean="0"/>
              <a:t>Živnost ohlašovací volná</a:t>
            </a:r>
          </a:p>
          <a:p>
            <a:endParaRPr lang="cs-CZ" sz="3200" dirty="0"/>
          </a:p>
          <a:p>
            <a:r>
              <a:rPr lang="cs-CZ" sz="3200" smtClean="0"/>
              <a:t>Horský průvodce potřebuje živnost ohlašovací vázanou - dokládá se odborná způsobilost</a:t>
            </a:r>
            <a:endParaRPr lang="cs-CZ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8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průvodců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Průvodce CR (technický průvodce, delegát, průvodce při lovecké turistice, ekoprůvodce apod.)</a:t>
            </a:r>
          </a:p>
          <a:p>
            <a:r>
              <a:rPr lang="cs-CZ" sz="3200" dirty="0" smtClean="0"/>
              <a:t>Místní průvodce</a:t>
            </a:r>
          </a:p>
          <a:p>
            <a:r>
              <a:rPr lang="cs-CZ" sz="3200" dirty="0" smtClean="0"/>
              <a:t>Průvodce po kulturně-historické památce</a:t>
            </a:r>
          </a:p>
          <a:p>
            <a:r>
              <a:rPr lang="cs-CZ" sz="3200" dirty="0" smtClean="0"/>
              <a:t>Horský průvodce (vůdce)</a:t>
            </a:r>
          </a:p>
          <a:p>
            <a:r>
              <a:rPr lang="cs-CZ" sz="3200" dirty="0" smtClean="0"/>
              <a:t>Průvodce po zpřístupněné jeskyni</a:t>
            </a: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Úkol – zamyslete se nad jednotlivými průvodci, definujte požadavky na jednotlivé typy průvodců – odbornost, povahové vlastnosti...</a:t>
            </a: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Najdetě zpří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tupněné jeskyně v ČR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peče o návštěvníka 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Vedoucí zájezdu- tour manager</a:t>
            </a:r>
          </a:p>
          <a:p>
            <a:r>
              <a:rPr lang="cs-CZ" dirty="0" smtClean="0"/>
              <a:t>Doprovod zájezdu</a:t>
            </a:r>
          </a:p>
          <a:p>
            <a:r>
              <a:rPr lang="cs-CZ" dirty="0" smtClean="0"/>
              <a:t>Místní zástupce</a:t>
            </a:r>
          </a:p>
          <a:p>
            <a:r>
              <a:rPr lang="cs-CZ" dirty="0" smtClean="0"/>
              <a:t>Průvodce – tourist guide</a:t>
            </a:r>
          </a:p>
          <a:p>
            <a:r>
              <a:rPr lang="cs-CZ" dirty="0" smtClean="0"/>
              <a:t>Animátor, koordinátor, </a:t>
            </a:r>
          </a:p>
          <a:p>
            <a:r>
              <a:rPr lang="cs-CZ" dirty="0" smtClean="0"/>
              <a:t>Hosteska</a:t>
            </a:r>
          </a:p>
          <a:p>
            <a:r>
              <a:rPr lang="cs-CZ" dirty="0" smtClean="0"/>
              <a:t>Horský průvodce</a:t>
            </a:r>
          </a:p>
          <a:p>
            <a:r>
              <a:rPr lang="cs-CZ" dirty="0" smtClean="0"/>
              <a:t>Sportovní instruktor</a:t>
            </a:r>
          </a:p>
          <a:p>
            <a:r>
              <a:rPr lang="cs-CZ" dirty="0" smtClean="0"/>
              <a:t>Vedoucí okružní plavby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9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 průvodce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Osobnost průvodce lze definovat  jako soubor duševních vlastností a dovedností </a:t>
            </a:r>
          </a:p>
          <a:p>
            <a:r>
              <a:rPr lang="cs-CZ" sz="3200" dirty="0" smtClean="0"/>
              <a:t>Nezbytná je odborná připravenost a fyzické dispozice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Definujte základní vlastnosti a schopnosti průvodce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1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102"/>
            <a:ext cx="10515600" cy="555586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Smysl pro organizaci a pořádek, pohotové reakce, orientace v terénu, výborná paměť, vnímání souvislostí, rozhodnost, empatie, záliba cestovat, zajímavě hovořit, upoutat pozornost,  jazykové a řečnické nadání, chuť pracovat s lidmi, způsobné chování, znalost etiket, znalost první pomoci, schopnost řešit mimořádné situace, řeš</a:t>
            </a:r>
            <a:r>
              <a:rPr lang="en-US" sz="3200" dirty="0" smtClean="0"/>
              <a:t>it</a:t>
            </a:r>
            <a:r>
              <a:rPr lang="cs-CZ" sz="3200" dirty="0" smtClean="0"/>
              <a:t> konflikt</a:t>
            </a:r>
            <a:r>
              <a:rPr lang="en-US" sz="3200" dirty="0"/>
              <a:t>y</a:t>
            </a:r>
            <a:r>
              <a:rPr lang="cs-CZ" sz="3200" dirty="0" smtClean="0"/>
              <a:t>, diskrétnost</a:t>
            </a:r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Přiměření fyzická kondice</a:t>
            </a:r>
          </a:p>
          <a:p>
            <a:r>
              <a:rPr lang="cs-CZ" sz="3200" dirty="0" smtClean="0"/>
              <a:t>Odbornost, znalosti cizích jazyků</a:t>
            </a:r>
          </a:p>
          <a:p>
            <a:r>
              <a:rPr lang="cs-CZ" sz="3200" dirty="0" smtClean="0"/>
              <a:t>Sebevzdělávání, praxe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0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průvodce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Organizátor</a:t>
            </a:r>
          </a:p>
          <a:p>
            <a:r>
              <a:rPr lang="cs-CZ" dirty="0" smtClean="0"/>
              <a:t>Informátor</a:t>
            </a:r>
          </a:p>
          <a:p>
            <a:r>
              <a:rPr lang="cs-CZ" dirty="0" smtClean="0"/>
              <a:t>Tlumočník</a:t>
            </a:r>
          </a:p>
          <a:p>
            <a:r>
              <a:rPr lang="cs-CZ" dirty="0" smtClean="0"/>
              <a:t>Zprostředkovatel</a:t>
            </a:r>
            <a:endParaRPr lang="en-US" dirty="0" smtClean="0"/>
          </a:p>
          <a:p>
            <a:r>
              <a:rPr lang="en-US" dirty="0" smtClean="0"/>
              <a:t>Prost</a:t>
            </a:r>
            <a:r>
              <a:rPr lang="cs-CZ" dirty="0" smtClean="0"/>
              <a:t>ředník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3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průvodců 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 současnosti neupravuje přípravu průvodců žádný legislativní předpis.</a:t>
            </a:r>
          </a:p>
          <a:p>
            <a:r>
              <a:rPr lang="cs-CZ" sz="3200" dirty="0" smtClean="0"/>
              <a:t>Průvodci musí složit zkoušku z průvodcování, kterou upravují ministrestva (MMR, ministrestvo průmyslu a obchodu, ministerstvo školství)</a:t>
            </a:r>
          </a:p>
          <a:p>
            <a:r>
              <a:rPr lang="cs-CZ" sz="3200" dirty="0" smtClean="0"/>
              <a:t>Zájemci se obvykle na zkoušku připravují v kvalifikačních kurzech</a:t>
            </a:r>
          </a:p>
          <a:p>
            <a:r>
              <a:rPr lang="cs-CZ" sz="3200" dirty="0" smtClean="0"/>
              <a:t>Je nutné mít ukončené vzdělání s maturitou, být starší 18 let, právně způsobilý a důležitá je i  bezúhonnost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593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52" y="992038"/>
            <a:ext cx="10515600" cy="52108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smtClean="0"/>
              <a:t>Odborná část zkoušky</a:t>
            </a:r>
          </a:p>
          <a:p>
            <a:r>
              <a:rPr lang="en-US" sz="3200" dirty="0" err="1"/>
              <a:t>Celková</a:t>
            </a:r>
            <a:r>
              <a:rPr lang="en-US" sz="3200" dirty="0"/>
              <a:t> </a:t>
            </a:r>
            <a:r>
              <a:rPr lang="en-US" sz="3200" dirty="0" err="1"/>
              <a:t>délka</a:t>
            </a:r>
            <a:r>
              <a:rPr lang="en-US" sz="3200" dirty="0"/>
              <a:t> </a:t>
            </a:r>
            <a:r>
              <a:rPr lang="en-US" sz="3200" dirty="0" err="1"/>
              <a:t>trvání</a:t>
            </a:r>
            <a:r>
              <a:rPr lang="en-US" sz="3200" dirty="0"/>
              <a:t> </a:t>
            </a:r>
            <a:r>
              <a:rPr lang="en-US" sz="3200" dirty="0" err="1"/>
              <a:t>vlastní</a:t>
            </a:r>
            <a:r>
              <a:rPr lang="en-US" sz="3200" dirty="0"/>
              <a:t> </a:t>
            </a:r>
            <a:r>
              <a:rPr lang="en-US" sz="3200" dirty="0" err="1"/>
              <a:t>zkoušky</a:t>
            </a:r>
            <a:r>
              <a:rPr lang="en-US" sz="3200" dirty="0"/>
              <a:t> (bez </a:t>
            </a:r>
            <a:r>
              <a:rPr lang="en-US" sz="3200" dirty="0" err="1"/>
              <a:t>času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přestávky</a:t>
            </a:r>
            <a:r>
              <a:rPr lang="en-US" sz="3200" dirty="0"/>
              <a:t> a </a:t>
            </a:r>
            <a:r>
              <a:rPr lang="en-US" sz="3200" dirty="0" err="1"/>
              <a:t>přípravu</a:t>
            </a:r>
            <a:r>
              <a:rPr lang="en-US" sz="3200" dirty="0"/>
              <a:t>) je 5 </a:t>
            </a:r>
            <a:r>
              <a:rPr lang="en-US" sz="3200" dirty="0" err="1"/>
              <a:t>až</a:t>
            </a:r>
            <a:r>
              <a:rPr lang="en-US" sz="3200" dirty="0"/>
              <a:t> 6 </a:t>
            </a:r>
            <a:r>
              <a:rPr lang="en-US" sz="3200" dirty="0" err="1" smtClean="0"/>
              <a:t>hodin</a:t>
            </a:r>
            <a:r>
              <a:rPr lang="cs-CZ" sz="3200" dirty="0" smtClean="0"/>
              <a:t>.</a:t>
            </a:r>
            <a:r>
              <a:rPr lang="en-US" sz="3200" dirty="0" smtClean="0"/>
              <a:t> V </a:t>
            </a:r>
            <a:r>
              <a:rPr lang="en-US" sz="3200" dirty="0" err="1"/>
              <a:t>případě</a:t>
            </a:r>
            <a:r>
              <a:rPr lang="en-US" sz="3200" dirty="0"/>
              <a:t> </a:t>
            </a:r>
            <a:r>
              <a:rPr lang="en-US" sz="3200" dirty="0" err="1"/>
              <a:t>zařazení</a:t>
            </a:r>
            <a:r>
              <a:rPr lang="en-US" sz="3200" dirty="0"/>
              <a:t> </a:t>
            </a:r>
            <a:r>
              <a:rPr lang="en-US" sz="3200" dirty="0" err="1"/>
              <a:t>cizího</a:t>
            </a:r>
            <a:r>
              <a:rPr lang="en-US" sz="3200" dirty="0"/>
              <a:t> </a:t>
            </a:r>
            <a:r>
              <a:rPr lang="en-US" sz="3200" dirty="0" err="1"/>
              <a:t>jazyka</a:t>
            </a:r>
            <a:r>
              <a:rPr lang="en-US" sz="3200" dirty="0"/>
              <a:t> se </a:t>
            </a:r>
            <a:r>
              <a:rPr lang="en-US" sz="3200" dirty="0" err="1"/>
              <a:t>zkouška</a:t>
            </a:r>
            <a:r>
              <a:rPr lang="en-US" sz="3200" dirty="0"/>
              <a:t> </a:t>
            </a:r>
            <a:r>
              <a:rPr lang="en-US" sz="3200" dirty="0" err="1"/>
              <a:t>navyšuje</a:t>
            </a:r>
            <a:r>
              <a:rPr lang="en-US" sz="3200" dirty="0"/>
              <a:t> o 3 </a:t>
            </a:r>
            <a:r>
              <a:rPr lang="en-US" sz="3200" dirty="0" err="1"/>
              <a:t>hodiny</a:t>
            </a:r>
            <a:r>
              <a:rPr lang="en-US" sz="3200" dirty="0"/>
              <a:t> pro </a:t>
            </a:r>
            <a:r>
              <a:rPr lang="en-US" sz="3200" dirty="0" err="1"/>
              <a:t>každý</a:t>
            </a:r>
            <a:r>
              <a:rPr lang="en-US" sz="3200" dirty="0"/>
              <a:t> </a:t>
            </a:r>
            <a:r>
              <a:rPr lang="en-US" sz="3200" dirty="0" err="1"/>
              <a:t>ověřovaný</a:t>
            </a:r>
            <a:r>
              <a:rPr lang="en-US" sz="3200" dirty="0"/>
              <a:t> </a:t>
            </a:r>
            <a:r>
              <a:rPr lang="en-US" sz="3200" dirty="0" err="1"/>
              <a:t>cizí</a:t>
            </a:r>
            <a:r>
              <a:rPr lang="en-US" sz="3200" dirty="0"/>
              <a:t> </a:t>
            </a:r>
            <a:r>
              <a:rPr lang="en-US" sz="3200" dirty="0" err="1"/>
              <a:t>jazyk</a:t>
            </a:r>
            <a:r>
              <a:rPr lang="en-US" sz="3200" dirty="0"/>
              <a:t>. </a:t>
            </a:r>
            <a:r>
              <a:rPr lang="cs-CZ" sz="3200" dirty="0" smtClean="0"/>
              <a:t>Základní charakteritika ČR</a:t>
            </a:r>
          </a:p>
          <a:p>
            <a:r>
              <a:rPr lang="cs-CZ" sz="3200" dirty="0" smtClean="0"/>
              <a:t>Významné destinace v ČR a v Evropě</a:t>
            </a:r>
          </a:p>
          <a:p>
            <a:r>
              <a:rPr lang="cs-CZ" sz="3200" dirty="0" smtClean="0"/>
              <a:t>Údaje o kulturních sídlech, místech</a:t>
            </a:r>
          </a:p>
          <a:p>
            <a:r>
              <a:rPr lang="cs-CZ" sz="3200" dirty="0" smtClean="0"/>
              <a:t>Podstata uměleckých slohů</a:t>
            </a:r>
          </a:p>
          <a:p>
            <a:r>
              <a:rPr lang="cs-CZ" sz="3200" dirty="0" smtClean="0"/>
              <a:t>Právní předpisy s poskytováním služeb v CR</a:t>
            </a:r>
          </a:p>
          <a:p>
            <a:r>
              <a:rPr lang="cs-CZ" sz="3200" dirty="0" smtClean="0"/>
              <a:t>Dopravní služby, psychologie reklamy atd.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237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klasifikace, seznámení s učivem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pololetí  - práce v hodině, 1x test, informační minimum, excerpční lístek, návrh trasy, itinerář trasy, příprava zájezdu, průvodcování zájezdu</a:t>
            </a:r>
          </a:p>
          <a:p>
            <a:r>
              <a:rPr lang="cs-CZ" dirty="0" smtClean="0"/>
              <a:t>2. pololetí – práce v hodině, 1x test, prezetační schopnosti, tvorba a prezentace zájezdu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Znalosti a schopnosti prokazuje uchazeč tak, že samostatně zpracuje itinerář zadané trasy s určením vytipovaných lokalit, vyřeší simulovanou problémovou situaci na této trase</a:t>
            </a:r>
          </a:p>
          <a:p>
            <a:endParaRPr lang="cs-CZ" sz="3200" dirty="0"/>
          </a:p>
          <a:p>
            <a:r>
              <a:rPr lang="cs-CZ" sz="3200" dirty="0" smtClean="0"/>
              <a:t>Dále prokáže jazykové schopnosti – ústně i písemně</a:t>
            </a:r>
          </a:p>
          <a:p>
            <a:r>
              <a:rPr lang="cs-CZ" sz="3200" dirty="0" smtClean="0"/>
              <a:t>Výsledek zkoušky je zaslán na MMR, uchazeč dostane písemné osvědčení do 2 týdnů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151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Vymyslete možné výhody a nevýhody práce průvodce</a:t>
            </a:r>
          </a:p>
          <a:p>
            <a:r>
              <a:rPr lang="cs-CZ" sz="3200" dirty="0" smtClean="0"/>
              <a:t>Proč chodí turisté s průvodci? Jaký mají důvod?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386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Např.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 - Rádi se neustále vzděláváte, jste rádi v pohybu, máte možnost vlastního plánování, užíváte si výklad, máte rádi historii </a:t>
            </a:r>
          </a:p>
          <a:p>
            <a:r>
              <a:rPr lang="cs-CZ" dirty="0" smtClean="0"/>
              <a:t>Nevýhody – musíte být neustále flexibilní, máte pracovní víkendy, máte velkou osobní odpovědnost, jako podnikatel ručíte celým svým majetkem, </a:t>
            </a:r>
          </a:p>
          <a:p>
            <a:endParaRPr lang="cs-CZ" dirty="0"/>
          </a:p>
          <a:p>
            <a:r>
              <a:rPr lang="cs-CZ" dirty="0" smtClean="0"/>
              <a:t>Chtějí se dozvědět o dané oblasti, zemi, objevovat nová místa, být časově efektivní, těžit z odborných znalostí, mají obavy z možného ztracení, chtějí se setkat s jinými lidmi ve skupině, nebo jsou cesty s průvodcem zahruty do  balíčku služeb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6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Příprava průvodce na zájezd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Při přidělení zájezdu se průvodce obeznámí  s jeho základními charakteristikami – čislem zájezdu, druhem a rozsahem služeb, počtem účastníků, druhem dopravy, trasou, programem...</a:t>
            </a:r>
          </a:p>
          <a:p>
            <a:endParaRPr lang="cs-CZ" sz="3200" dirty="0" smtClean="0"/>
          </a:p>
          <a:p>
            <a:r>
              <a:rPr lang="cs-CZ" sz="3200" dirty="0" smtClean="0"/>
              <a:t>Průvodce (hlavně začínající) si zpracuje </a:t>
            </a:r>
            <a:r>
              <a:rPr lang="cs-CZ" sz="3200" b="1" dirty="0" smtClean="0"/>
              <a:t>informační minimum </a:t>
            </a:r>
            <a:r>
              <a:rPr lang="cs-CZ" sz="3200" dirty="0" smtClean="0"/>
              <a:t>o dané zemi a oblasti, které neustále aktualizuje.  Průvodce vždy využívá více informačních zdrojů.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904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Otázky</a:t>
            </a:r>
          </a:p>
          <a:p>
            <a:r>
              <a:rPr lang="cs-CZ" dirty="0"/>
              <a:t>V</a:t>
            </a:r>
            <a:r>
              <a:rPr lang="cs-CZ" dirty="0" smtClean="0"/>
              <a:t>yjmenujte možné informační zdroje, ze kterých můžou průvodci čerpat informace k výkladu</a:t>
            </a:r>
          </a:p>
          <a:p>
            <a:r>
              <a:rPr lang="cs-CZ" dirty="0" smtClean="0"/>
              <a:t>Co jsou kartografická díla pro přípravu průvodců?</a:t>
            </a:r>
          </a:p>
          <a:p>
            <a:r>
              <a:rPr lang="cs-CZ" dirty="0" smtClean="0"/>
              <a:t>Co znamená měřítko map 1:100 000, 1:50 000 apod?</a:t>
            </a:r>
          </a:p>
        </p:txBody>
      </p:sp>
    </p:spTree>
    <p:extLst>
      <p:ext uri="{BB962C8B-B14F-4D97-AF65-F5344CB8AC3E}">
        <p14:creationId xmlns:p14="http://schemas.microsoft.com/office/powerpoint/2010/main" val="41666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Označujeme tak přehledný seznam informací o dané zemi nebo oblasti. </a:t>
            </a:r>
          </a:p>
          <a:p>
            <a:r>
              <a:rPr lang="cs-CZ" dirty="0" smtClean="0"/>
              <a:t>IM by mělo mít zhruba tyto informace:</a:t>
            </a:r>
          </a:p>
          <a:p>
            <a:r>
              <a:rPr lang="cs-CZ" dirty="0" smtClean="0"/>
              <a:t>Oficiální název státu, hlava státu</a:t>
            </a:r>
          </a:p>
          <a:p>
            <a:r>
              <a:rPr lang="cs-CZ" dirty="0" smtClean="0"/>
              <a:t>Státní symboly (znak, vlajka, hymna)</a:t>
            </a:r>
          </a:p>
          <a:p>
            <a:r>
              <a:rPr lang="cs-CZ" dirty="0" smtClean="0"/>
              <a:t>Politický systém  (politické strany, občanská hnutí...)</a:t>
            </a:r>
          </a:p>
          <a:p>
            <a:r>
              <a:rPr lang="cs-CZ" dirty="0" smtClean="0"/>
              <a:t>Orgány státní správy a samosprávy</a:t>
            </a:r>
          </a:p>
          <a:p>
            <a:r>
              <a:rPr lang="cs-CZ" dirty="0" smtClean="0"/>
              <a:t>Území ( poloha, rozloha, nadmořské výšky, podnebí, vodopis, velkoměsta)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24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3411"/>
            <a:ext cx="10515600" cy="519355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Příroda (nerostné bohatsví, flóra, fauna)</a:t>
            </a:r>
          </a:p>
          <a:p>
            <a:r>
              <a:rPr lang="cs-CZ" sz="3200" dirty="0" smtClean="0"/>
              <a:t>Obyvatelstvo (počet, hustota, národnosti)</a:t>
            </a:r>
          </a:p>
          <a:p>
            <a:r>
              <a:rPr lang="cs-CZ" sz="3200" dirty="0" smtClean="0"/>
              <a:t>Jazyk, písmo</a:t>
            </a:r>
          </a:p>
          <a:p>
            <a:r>
              <a:rPr lang="cs-CZ" sz="3200" dirty="0" smtClean="0"/>
              <a:t>Národopis a lidová tvořivost</a:t>
            </a:r>
          </a:p>
          <a:p>
            <a:r>
              <a:rPr lang="cs-CZ" sz="3200" dirty="0" smtClean="0"/>
              <a:t>Průmysl a energetika</a:t>
            </a:r>
          </a:p>
          <a:p>
            <a:r>
              <a:rPr lang="cs-CZ" sz="3200" dirty="0" smtClean="0"/>
              <a:t>Zeměděltsví</a:t>
            </a:r>
          </a:p>
          <a:p>
            <a:r>
              <a:rPr lang="cs-CZ" sz="3200" dirty="0" smtClean="0"/>
              <a:t>Doprava</a:t>
            </a:r>
          </a:p>
          <a:p>
            <a:r>
              <a:rPr lang="cs-CZ" sz="3200" dirty="0" smtClean="0"/>
              <a:t>Obchod a finance</a:t>
            </a:r>
          </a:p>
          <a:p>
            <a:r>
              <a:rPr lang="cs-CZ" sz="3200" dirty="0" smtClean="0"/>
              <a:t>Sociální politika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7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584"/>
            <a:ext cx="10515600" cy="6176513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Zdravotnictví</a:t>
            </a:r>
          </a:p>
          <a:p>
            <a:r>
              <a:rPr lang="cs-CZ" sz="3200" dirty="0"/>
              <a:t>Školství a věda</a:t>
            </a:r>
          </a:p>
          <a:p>
            <a:r>
              <a:rPr lang="cs-CZ" sz="3200" dirty="0"/>
              <a:t>Kulturní život a umění</a:t>
            </a:r>
          </a:p>
          <a:p>
            <a:r>
              <a:rPr lang="cs-CZ" sz="3200" dirty="0" smtClean="0"/>
              <a:t>Památky a památková péče, UNESCO</a:t>
            </a:r>
          </a:p>
          <a:p>
            <a:r>
              <a:rPr lang="cs-CZ" sz="3200" dirty="0" smtClean="0"/>
              <a:t>Církevní  a náboženské instituce</a:t>
            </a:r>
          </a:p>
          <a:p>
            <a:r>
              <a:rPr lang="cs-CZ" sz="3200" dirty="0" smtClean="0"/>
              <a:t>Vnější vztahy státu</a:t>
            </a:r>
          </a:p>
          <a:p>
            <a:r>
              <a:rPr lang="cs-CZ" sz="3200" dirty="0" smtClean="0"/>
              <a:t>Světová prvenství</a:t>
            </a:r>
          </a:p>
          <a:p>
            <a:r>
              <a:rPr lang="cs-CZ" sz="3200" dirty="0" smtClean="0"/>
              <a:t>Světové osobnosti</a:t>
            </a:r>
          </a:p>
          <a:p>
            <a:r>
              <a:rPr lang="cs-CZ" sz="3200" dirty="0" smtClean="0"/>
              <a:t>Kalendář (státní svátky, církevní svátky, ostatní významné dny)</a:t>
            </a:r>
          </a:p>
          <a:p>
            <a:r>
              <a:rPr lang="cs-CZ" sz="3200" dirty="0" smtClean="0"/>
              <a:t>Dějiny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Úkol: zpracujte informační minimum ČR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50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se zákazníkem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Ř</a:t>
            </a:r>
            <a:r>
              <a:rPr lang="cs-CZ" sz="3200" dirty="0" smtClean="0"/>
              <a:t>íká se, že umělcem se </a:t>
            </a:r>
            <a:r>
              <a:rPr lang="cs-CZ" sz="3200" dirty="0"/>
              <a:t>č</a:t>
            </a:r>
            <a:r>
              <a:rPr lang="cs-CZ" sz="3200" dirty="0" smtClean="0"/>
              <a:t>lověk narodí, ale řečníkem se může stát</a:t>
            </a:r>
          </a:p>
          <a:p>
            <a:r>
              <a:rPr lang="cs-CZ" sz="3200" dirty="0" smtClean="0"/>
              <a:t>Verbální a neverbální komunikace</a:t>
            </a:r>
          </a:p>
          <a:p>
            <a:r>
              <a:rPr lang="cs-CZ" sz="3200" dirty="0" smtClean="0"/>
              <a:t>Úkol – uveďte příklady vhodné verbální a neverbální komunikace</a:t>
            </a:r>
          </a:p>
          <a:p>
            <a:r>
              <a:rPr lang="cs-CZ" sz="3200" dirty="0" smtClean="0"/>
              <a:t>Uveďte příklady nevhodné verbální a neverbální komunikace</a:t>
            </a:r>
          </a:p>
          <a:p>
            <a:endParaRPr lang="cs-CZ" sz="3200" dirty="0"/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Jaký by měl být výklad průvodce?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97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85" y="1130060"/>
            <a:ext cx="4501551" cy="540921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Např.</a:t>
            </a:r>
          </a:p>
          <a:p>
            <a:r>
              <a:rPr lang="cs-CZ" sz="3200" dirty="0" smtClean="0"/>
              <a:t>Jazykově správný,</a:t>
            </a:r>
          </a:p>
          <a:p>
            <a:r>
              <a:rPr lang="cs-CZ" sz="3200" dirty="0" smtClean="0"/>
              <a:t>Terminologicky přesný, </a:t>
            </a:r>
          </a:p>
          <a:p>
            <a:r>
              <a:rPr lang="cs-CZ" sz="3200" dirty="0" smtClean="0"/>
              <a:t>kultivovaný, </a:t>
            </a:r>
          </a:p>
          <a:p>
            <a:r>
              <a:rPr lang="cs-CZ" sz="3200" dirty="0" smtClean="0"/>
              <a:t>zřetelný, </a:t>
            </a:r>
          </a:p>
          <a:p>
            <a:r>
              <a:rPr lang="cs-CZ" sz="3200" dirty="0" smtClean="0"/>
              <a:t>srozumitelný, </a:t>
            </a:r>
          </a:p>
          <a:p>
            <a:r>
              <a:rPr lang="cs-CZ" sz="3200" dirty="0" smtClean="0"/>
              <a:t>stručný,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49529" y="1207698"/>
            <a:ext cx="4501551" cy="496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/>
              <a:t> názorný,</a:t>
            </a:r>
          </a:p>
          <a:p>
            <a:r>
              <a:rPr lang="cs-CZ" sz="3200" dirty="0" smtClean="0"/>
              <a:t>zábavný</a:t>
            </a:r>
          </a:p>
          <a:p>
            <a:r>
              <a:rPr lang="cs-CZ" sz="3200" dirty="0" smtClean="0"/>
              <a:t>Poučný</a:t>
            </a:r>
          </a:p>
          <a:p>
            <a:r>
              <a:rPr lang="cs-CZ" sz="3200" dirty="0" smtClean="0"/>
              <a:t>Zajímavý</a:t>
            </a:r>
          </a:p>
          <a:p>
            <a:r>
              <a:rPr lang="cs-CZ" sz="3200" dirty="0" smtClean="0"/>
              <a:t>Porovnávací</a:t>
            </a:r>
          </a:p>
          <a:p>
            <a:r>
              <a:rPr lang="cs-CZ" sz="3200" dirty="0" smtClean="0"/>
              <a:t>pestrý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482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Průvodce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Pr</a:t>
            </a:r>
            <a:r>
              <a:rPr lang="cs-CZ" sz="3200" dirty="0" smtClean="0"/>
              <a:t>ůvodcem cestovního ruchu je fyzická osoba, která provádí návštěvníky v jazyce podle jejich výběru a poskytuje výklad o kulturním a přírodním dědictví oblasti. Tato osoba má obvykle určitou specializaci na tuto oblast.</a:t>
            </a:r>
          </a:p>
          <a:p>
            <a:endParaRPr lang="cs-CZ" sz="3200" dirty="0"/>
          </a:p>
          <a:p>
            <a:endParaRPr lang="cs-CZ" sz="3200" dirty="0" smtClean="0"/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www.youtube.com/watch?v=83IVP1LxesU</a:t>
            </a:r>
            <a:r>
              <a:rPr lang="cs-CZ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2426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průvoce při řešení mimořádných událostí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Například: vážné nemoci, úrazy, úmrtí, hospitalizace, ztráta cestovního dokladu</a:t>
            </a:r>
          </a:p>
          <a:p>
            <a:r>
              <a:rPr lang="cs-CZ" sz="3200" dirty="0" smtClean="0"/>
              <a:t>Při </a:t>
            </a:r>
            <a:r>
              <a:rPr lang="cs-CZ" sz="3200" b="1" dirty="0" smtClean="0"/>
              <a:t>úrazu </a:t>
            </a:r>
            <a:r>
              <a:rPr lang="cs-CZ" sz="3200" dirty="0" smtClean="0"/>
              <a:t>poskytne průvodce první pomoc, lékařské ošetření, v případně nutnosti další léčení</a:t>
            </a:r>
          </a:p>
          <a:p>
            <a:r>
              <a:rPr lang="cs-CZ" sz="3200" dirty="0" smtClean="0"/>
              <a:t>Zajistí potřebné potvrzení s názvem diagnózy a terapie</a:t>
            </a:r>
          </a:p>
          <a:p>
            <a:r>
              <a:rPr lang="cs-CZ" sz="3200" b="1" dirty="0" smtClean="0"/>
              <a:t>Hospitalizaci</a:t>
            </a:r>
            <a:r>
              <a:rPr lang="cs-CZ" sz="3200" dirty="0" smtClean="0"/>
              <a:t> avizuje CK a zahraničnímu zastupitelskému úřadu, pokud je delší než délka pobytu pak i našemu zastupitelskému úřadu a partnerské 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907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687"/>
            <a:ext cx="10515600" cy="503827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Smrt účastníka</a:t>
            </a:r>
          </a:p>
          <a:p>
            <a:r>
              <a:rPr lang="cs-CZ" sz="3200" dirty="0" smtClean="0"/>
              <a:t>Informuje CK, zastupitelský přad v dané zemi</a:t>
            </a:r>
          </a:p>
          <a:p>
            <a:r>
              <a:rPr lang="cs-CZ" sz="3200" dirty="0" smtClean="0"/>
              <a:t>U pozůstalých se zjišťuje, zda je možné zemřelého zpopelnit a převézt urnu nebo přepravit do tuzemska</a:t>
            </a:r>
          </a:p>
          <a:p>
            <a:r>
              <a:rPr lang="cs-CZ" sz="3200" dirty="0" smtClean="0"/>
              <a:t>Povinností je zajištění ohledání těla, vystavení úmrtního listu. Zajištění osobních věcí.</a:t>
            </a:r>
          </a:p>
          <a:p>
            <a:r>
              <a:rPr lang="cs-CZ" sz="3200" dirty="0" smtClean="0"/>
              <a:t>Přepravu zesnulého u výjezdového CR zajišťuje partnerská </a:t>
            </a:r>
            <a:r>
              <a:rPr lang="cs-CZ" sz="3200" dirty="0" smtClean="0"/>
              <a:t>zahraniční </a:t>
            </a:r>
            <a:r>
              <a:rPr lang="cs-CZ" sz="3200" dirty="0" smtClean="0"/>
              <a:t>CK nebo náš zastupitelský úřad.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044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083"/>
          </a:xfrm>
        </p:spPr>
        <p:txBody>
          <a:bodyPr>
            <a:normAutofit/>
          </a:bodyPr>
          <a:lstStyle/>
          <a:p>
            <a:r>
              <a:rPr lang="cs-CZ" b="1" dirty="0" smtClean="0"/>
              <a:t>Charakteristika průvodcovských služeb</a:t>
            </a:r>
            <a:br>
              <a:rPr lang="cs-CZ" b="1" dirty="0" smtClean="0"/>
            </a:br>
            <a:r>
              <a:rPr lang="cs-CZ" b="1" dirty="0" smtClean="0"/>
              <a:t>vývoj, historie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5229"/>
            <a:ext cx="10515600" cy="4183811"/>
          </a:xfrm>
        </p:spPr>
        <p:txBody>
          <a:bodyPr>
            <a:noAutofit/>
          </a:bodyPr>
          <a:lstStyle/>
          <a:p>
            <a:r>
              <a:rPr lang="cs-CZ" sz="3200" dirty="0" smtClean="0"/>
              <a:t>Za nejstarší cestovatelé jsou považováni Řekové, Římané a Egypťané</a:t>
            </a:r>
          </a:p>
          <a:p>
            <a:r>
              <a:rPr lang="cs-CZ" sz="3200" dirty="0"/>
              <a:t>V</a:t>
            </a:r>
            <a:r>
              <a:rPr lang="cs-CZ" sz="3200" dirty="0" smtClean="0"/>
              <a:t>e středověku docházelo k rozvoji cestování a průvodcovství – cestovali šlechtici, kněží a mniši. Ti provázeli poutníky na místa jako Řím, Betlém, Jeruzalém.</a:t>
            </a:r>
            <a:endParaRPr lang="en-US" sz="3200" dirty="0" smtClean="0"/>
          </a:p>
          <a:p>
            <a:r>
              <a:rPr lang="en-US" sz="3200" dirty="0" err="1" smtClean="0"/>
              <a:t>Ve</a:t>
            </a:r>
            <a:r>
              <a:rPr lang="cs-CZ" sz="3200" dirty="0"/>
              <a:t> </a:t>
            </a:r>
            <a:r>
              <a:rPr lang="cs-CZ" sz="3200" dirty="0" smtClean="0"/>
              <a:t>středověku cestovali nejvíce šlechtici, na průvodcovskou činnost se specializovali  velmi často kněží a mniši. </a:t>
            </a:r>
          </a:p>
        </p:txBody>
      </p:sp>
    </p:spTree>
    <p:extLst>
      <p:ext uri="{BB962C8B-B14F-4D97-AF65-F5344CB8AC3E}">
        <p14:creationId xmlns:p14="http://schemas.microsoft.com/office/powerpoint/2010/main" val="373724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Zkuste spojit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87483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Amerigo Vespucci</a:t>
            </a:r>
          </a:p>
          <a:p>
            <a:r>
              <a:rPr lang="cs-CZ" sz="3200" dirty="0" smtClean="0"/>
              <a:t>Fernando Magalhaes</a:t>
            </a:r>
          </a:p>
          <a:p>
            <a:r>
              <a:rPr lang="cs-CZ" sz="3200" dirty="0" smtClean="0"/>
              <a:t>Marco Polo</a:t>
            </a:r>
          </a:p>
          <a:p>
            <a:r>
              <a:rPr lang="cs-CZ" sz="3200" dirty="0" smtClean="0"/>
              <a:t>Vasco  da Gama</a:t>
            </a:r>
          </a:p>
          <a:p>
            <a:r>
              <a:rPr lang="cs-CZ" sz="3200" dirty="0" smtClean="0"/>
              <a:t>Kryštof Kolumbus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2547" y="1825625"/>
            <a:ext cx="40874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/>
              <a:t>Cesta z Evropy do Asie</a:t>
            </a:r>
          </a:p>
          <a:p>
            <a:r>
              <a:rPr lang="cs-CZ" sz="3200" dirty="0" smtClean="0"/>
              <a:t>Objevení Ameriky</a:t>
            </a:r>
          </a:p>
          <a:p>
            <a:r>
              <a:rPr lang="cs-CZ" sz="3200" dirty="0" smtClean="0"/>
              <a:t>První plavba kolem světa</a:t>
            </a:r>
          </a:p>
          <a:p>
            <a:r>
              <a:rPr lang="cs-CZ" sz="3200" dirty="0" smtClean="0"/>
              <a:t>Obeplutí Afriky při cestě z Evropy do Indie</a:t>
            </a:r>
          </a:p>
          <a:p>
            <a:r>
              <a:rPr lang="cs-CZ" sz="3200" dirty="0" smtClean="0"/>
              <a:t>Časté výpravy k jihoamerickým břehům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0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51" y="3831333"/>
            <a:ext cx="3396234" cy="2543897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113311"/>
            <a:ext cx="2555665" cy="30943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14" y="1259269"/>
            <a:ext cx="3479288" cy="1948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4" y="3759948"/>
            <a:ext cx="2457541" cy="26509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2" y="3831334"/>
            <a:ext cx="3516172" cy="2543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94" y="132522"/>
            <a:ext cx="3094359" cy="30943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53" y="527379"/>
            <a:ext cx="2680291" cy="26802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01" y="412696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1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0" y="3754647"/>
            <a:ext cx="6000831" cy="2834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64" y="181155"/>
            <a:ext cx="5837964" cy="32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řes oceán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Éru zámořských plaveb a objevitelských plaveb odstartoval koncem 13. století proslulý Ital Marco Polo</a:t>
            </a:r>
            <a:r>
              <a:rPr lang="cs-CZ" smtClean="0"/>
              <a:t>, podnikl </a:t>
            </a:r>
            <a:r>
              <a:rPr lang="cs-CZ" dirty="0" smtClean="0"/>
              <a:t>cestu </a:t>
            </a:r>
            <a:r>
              <a:rPr lang="cs-CZ" smtClean="0"/>
              <a:t>z Evropy </a:t>
            </a:r>
            <a:r>
              <a:rPr lang="cs-CZ" dirty="0" smtClean="0"/>
              <a:t>do Asie-Číny.</a:t>
            </a:r>
          </a:p>
          <a:p>
            <a:r>
              <a:rPr lang="cs-CZ" dirty="0" smtClean="0"/>
              <a:t>Dále Kryšrof  Kolumbus 1492. </a:t>
            </a:r>
            <a:r>
              <a:rPr lang="en-US" dirty="0" smtClean="0"/>
              <a:t>P</a:t>
            </a:r>
            <a:r>
              <a:rPr lang="cs-CZ" dirty="0" smtClean="0"/>
              <a:t>ůvodně chtěl dojet do Indie, ale objevil nový kontinent. </a:t>
            </a:r>
            <a:endParaRPr lang="cs-CZ" dirty="0"/>
          </a:p>
          <a:p>
            <a:r>
              <a:rPr lang="cs-CZ" dirty="0" smtClean="0"/>
              <a:t>Amerika však byla pojmenována po Amego Vespuccim, který podnikl celou řadu výprav, vydával cestopisnou četbu.</a:t>
            </a:r>
          </a:p>
          <a:p>
            <a:r>
              <a:rPr lang="cs-CZ" dirty="0" smtClean="0"/>
              <a:t>Vasco da Gama v roce 1498 dorazil do Indie obeplutím jižní Afriky.</a:t>
            </a:r>
          </a:p>
          <a:p>
            <a:r>
              <a:rPr lang="cs-CZ" dirty="0" smtClean="0"/>
              <a:t>Fernando Magalhaes se zase zapsal do historie, protože jako první  (1519 – 1522) realizoval plavbu kolem světa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6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15. století začínají vycházet původní české cestopisy</a:t>
            </a:r>
          </a:p>
          <a:p>
            <a:r>
              <a:rPr lang="cs-CZ" dirty="0"/>
              <a:t>V roce 1608 popsal svou cestu do Paletiny Kryštof Harant z Polžic a Bezdružic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0" y="3241105"/>
            <a:ext cx="2619375" cy="33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7296</TotalTime>
  <Words>1356</Words>
  <Application>Microsoft Office PowerPoint</Application>
  <PresentationFormat>Widescreen</PresentationFormat>
  <Paragraphs>170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Průvodcovské služby</vt:lpstr>
      <vt:lpstr>Zásady klasifikace, seznámení s učivem</vt:lpstr>
      <vt:lpstr>Průvodce </vt:lpstr>
      <vt:lpstr>Charakteristika průvodcovských služeb vývoj, historie</vt:lpstr>
      <vt:lpstr>Zkuste spojit</vt:lpstr>
      <vt:lpstr>PowerPoint Presentation</vt:lpstr>
      <vt:lpstr>PowerPoint Presentation</vt:lpstr>
      <vt:lpstr>Přes oceán</vt:lpstr>
      <vt:lpstr>PowerPoint Presentation</vt:lpstr>
      <vt:lpstr>PowerPoint Presentation</vt:lpstr>
      <vt:lpstr>PowerPoint Presentation</vt:lpstr>
      <vt:lpstr>Aktuální všeobecné předpoklady k práci průvodce</vt:lpstr>
      <vt:lpstr>Klasifikace průvodců</vt:lpstr>
      <vt:lpstr>Terminologie peče o návštěvníka CR</vt:lpstr>
      <vt:lpstr>Osobnost průvodce</vt:lpstr>
      <vt:lpstr>PowerPoint Presentation</vt:lpstr>
      <vt:lpstr>Role průvodce</vt:lpstr>
      <vt:lpstr>Příprava průvodců CR</vt:lpstr>
      <vt:lpstr>PowerPoint Presentation</vt:lpstr>
      <vt:lpstr>PowerPoint Presentation</vt:lpstr>
      <vt:lpstr>úkol</vt:lpstr>
      <vt:lpstr>Např.</vt:lpstr>
      <vt:lpstr>Příprava průvodce na zájezd</vt:lpstr>
      <vt:lpstr>Informační zdroje</vt:lpstr>
      <vt:lpstr>Informační minimum</vt:lpstr>
      <vt:lpstr>PowerPoint Presentation</vt:lpstr>
      <vt:lpstr>PowerPoint Presentation</vt:lpstr>
      <vt:lpstr>Komunikace se zákazníkem</vt:lpstr>
      <vt:lpstr>PowerPoint Presentation</vt:lpstr>
      <vt:lpstr>Povinnosti průvoce při řešení mimořádných událostí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Průvodcovské služby</dc:title>
  <dc:creator>Tereza Husarova</dc:creator>
  <cp:lastModifiedBy>Tereza Husarova</cp:lastModifiedBy>
  <cp:revision>101</cp:revision>
  <dcterms:created xsi:type="dcterms:W3CDTF">2019-07-07T18:52:06Z</dcterms:created>
  <dcterms:modified xsi:type="dcterms:W3CDTF">2020-01-12T11:12:24Z</dcterms:modified>
</cp:coreProperties>
</file>