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580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53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58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257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5811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74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58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129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12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3445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542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53027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400" b="1" dirty="0" smtClean="0"/>
              <a:t>PSYCHOLOGIE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6000" b="1" dirty="0" smtClean="0"/>
              <a:t>PL 1</a:t>
            </a:r>
            <a:endParaRPr lang="cs-CZ" sz="6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ING. Adéla Čiháková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01373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7366" y="642593"/>
            <a:ext cx="10383329" cy="5361391"/>
          </a:xfrm>
        </p:spPr>
        <p:txBody>
          <a:bodyPr>
            <a:normAutofit fontScale="90000"/>
          </a:bodyPr>
          <a:lstStyle/>
          <a:p>
            <a:pPr lvl="0"/>
            <a:r>
              <a:rPr lang="cs-CZ" sz="4900" b="1" dirty="0"/>
              <a:t>Zátěžové životní situace - </a:t>
            </a:r>
            <a:r>
              <a:rPr lang="cs-CZ" sz="4900" b="1" dirty="0" smtClean="0"/>
              <a:t>úvod</a:t>
            </a:r>
            <a:r>
              <a:rPr lang="cs-CZ" sz="4900" dirty="0"/>
              <a:t/>
            </a:r>
            <a:br>
              <a:rPr lang="cs-CZ" sz="4900" dirty="0"/>
            </a:br>
            <a:r>
              <a:rPr lang="cs-CZ" sz="4900" dirty="0"/>
              <a:t>Deprivace, frustrace, stres a jejich dopad na lidské </a:t>
            </a:r>
            <a:r>
              <a:rPr lang="cs-CZ" sz="4900" dirty="0" smtClean="0"/>
              <a:t>zdraví</a:t>
            </a:r>
            <a:r>
              <a:rPr lang="cs-CZ" sz="4900" dirty="0"/>
              <a:t/>
            </a:r>
            <a:br>
              <a:rPr lang="cs-CZ" sz="4900" dirty="0"/>
            </a:br>
            <a:r>
              <a:rPr lang="cs-CZ" sz="4900" b="1" dirty="0"/>
              <a:t>Poruchy duševního života a </a:t>
            </a:r>
            <a:r>
              <a:rPr lang="cs-CZ" sz="4900" b="1" dirty="0" smtClean="0"/>
              <a:t>psychohygiena</a:t>
            </a:r>
            <a:r>
              <a:rPr lang="cs-CZ" sz="4900" dirty="0"/>
              <a:t/>
            </a:r>
            <a:br>
              <a:rPr lang="cs-CZ" sz="4900" dirty="0"/>
            </a:br>
            <a:r>
              <a:rPr lang="cs-CZ" sz="4900" dirty="0"/>
              <a:t>Relaxace - relaxační </a:t>
            </a:r>
            <a:r>
              <a:rPr lang="cs-CZ" sz="4900" dirty="0" smtClean="0"/>
              <a:t>techniky</a:t>
            </a:r>
            <a:r>
              <a:rPr lang="cs-CZ" sz="4900" dirty="0"/>
              <a:t/>
            </a:r>
            <a:br>
              <a:rPr lang="cs-CZ" sz="4900" dirty="0"/>
            </a:br>
            <a:r>
              <a:rPr lang="cs-CZ" sz="4900" b="1" dirty="0"/>
              <a:t>Společenské </a:t>
            </a:r>
            <a:r>
              <a:rPr lang="cs-CZ" sz="4900" b="1" dirty="0" smtClean="0"/>
              <a:t>chování</a:t>
            </a:r>
            <a:r>
              <a:rPr lang="cs-CZ" sz="4900" dirty="0"/>
              <a:t/>
            </a:r>
            <a:br>
              <a:rPr lang="cs-CZ" sz="4900" dirty="0"/>
            </a:br>
            <a:r>
              <a:rPr lang="cs-CZ" sz="4900" dirty="0"/>
              <a:t>Práce s </a:t>
            </a:r>
            <a:r>
              <a:rPr lang="cs-CZ" sz="4900" dirty="0" smtClean="0"/>
              <a:t>informacemi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400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u="sng" dirty="0" smtClean="0">
                <a:solidFill>
                  <a:srgbClr val="002060"/>
                </a:solidFill>
              </a:rPr>
              <a:t>Úvodní hodina</a:t>
            </a:r>
            <a:endParaRPr lang="cs-CZ" sz="6000" u="sng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6031" y="2103120"/>
            <a:ext cx="10058400" cy="3931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28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Kde mě najdete:</a:t>
            </a:r>
          </a:p>
          <a:p>
            <a:pPr algn="ctr" fontAlgn="base"/>
            <a:r>
              <a:rPr lang="cs-CZ" sz="2800" b="1" dirty="0"/>
              <a:t>Sborovna </a:t>
            </a:r>
            <a:r>
              <a:rPr lang="cs-CZ" sz="2800" b="1" dirty="0" smtClean="0"/>
              <a:t>2.patro </a:t>
            </a:r>
            <a:r>
              <a:rPr lang="cs-CZ" sz="2800" b="1" dirty="0">
                <a:solidFill>
                  <a:prstClr val="black"/>
                </a:solidFill>
              </a:rPr>
              <a:t>+ </a:t>
            </a:r>
            <a:r>
              <a:rPr lang="cs-CZ" sz="2800" b="1" dirty="0" smtClean="0">
                <a:solidFill>
                  <a:prstClr val="black"/>
                </a:solidFill>
              </a:rPr>
              <a:t>kabinet č.59</a:t>
            </a:r>
            <a:endParaRPr lang="cs-CZ" sz="2800" b="1" dirty="0" smtClean="0"/>
          </a:p>
          <a:p>
            <a:pPr algn="ctr" fontAlgn="base"/>
            <a:r>
              <a:rPr lang="cs-CZ" sz="2800" b="1" dirty="0" smtClean="0"/>
              <a:t>E-mail</a:t>
            </a:r>
            <a:r>
              <a:rPr lang="cs-CZ" sz="2800" b="1" dirty="0"/>
              <a:t>: cihakovaa@iss.pb.cz</a:t>
            </a:r>
            <a:endParaRPr lang="cs-CZ" sz="2800" dirty="0"/>
          </a:p>
          <a:p>
            <a:pPr algn="ctr"/>
            <a:endParaRPr lang="cs-CZ" sz="28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Konzultační hodiny – vždy po předchozí domluvě:</a:t>
            </a:r>
          </a:p>
          <a:p>
            <a:pPr algn="ctr"/>
            <a:r>
              <a:rPr lang="cs-CZ" sz="2800" b="1" dirty="0"/>
              <a:t>Pondělí a středa </a:t>
            </a:r>
            <a:r>
              <a:rPr lang="cs-CZ" sz="2800" b="1" dirty="0" smtClean="0"/>
              <a:t>14:10 </a:t>
            </a:r>
            <a:r>
              <a:rPr lang="cs-CZ" sz="2800" b="1" dirty="0"/>
              <a:t>– 14:55 </a:t>
            </a:r>
            <a:r>
              <a:rPr lang="cs-CZ" sz="2800" b="1" dirty="0" smtClean="0"/>
              <a:t>hod.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58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66800" y="444188"/>
            <a:ext cx="10058400" cy="673010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002060"/>
                </a:solidFill>
              </a:rPr>
              <a:t>Informace o předmětu</a:t>
            </a:r>
            <a:endParaRPr lang="cs-CZ" sz="4000" u="sng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233576"/>
            <a:ext cx="10058400" cy="515859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9600" dirty="0" smtClean="0"/>
              <a:t>Celková hodinová dotace – 1. ročník – </a:t>
            </a:r>
            <a:r>
              <a:rPr lang="cs-CZ" sz="9600" dirty="0" smtClean="0"/>
              <a:t>64</a:t>
            </a:r>
            <a:r>
              <a:rPr lang="cs-CZ" sz="9600" dirty="0" smtClean="0"/>
              <a:t> hodin</a:t>
            </a:r>
            <a:endParaRPr lang="cs-CZ" sz="9600" dirty="0" smtClean="0"/>
          </a:p>
          <a:p>
            <a:pPr marL="0" indent="0">
              <a:buNone/>
            </a:pPr>
            <a:r>
              <a:rPr lang="cs-CZ" sz="7200" dirty="0" smtClean="0"/>
              <a:t>MATURITNÍ PŘEDMĚT</a:t>
            </a:r>
          </a:p>
          <a:p>
            <a:pPr marL="0" indent="0">
              <a:buNone/>
            </a:pPr>
            <a:endParaRPr lang="cs-CZ" sz="9600" dirty="0"/>
          </a:p>
          <a:p>
            <a:pPr marL="0" indent="0">
              <a:buNone/>
            </a:pPr>
            <a:r>
              <a:rPr lang="cs-CZ" sz="9600" b="1" dirty="0" smtClean="0"/>
              <a:t>KLASIFIKACE:</a:t>
            </a:r>
          </a:p>
          <a:p>
            <a:pPr marL="0" indent="0">
              <a:buNone/>
            </a:pPr>
            <a:r>
              <a:rPr lang="cs-CZ" sz="9600" dirty="0"/>
              <a:t>I</a:t>
            </a:r>
            <a:r>
              <a:rPr lang="cs-CZ" sz="9600" dirty="0"/>
              <a:t>. </a:t>
            </a:r>
            <a:r>
              <a:rPr lang="cs-CZ" sz="9600" dirty="0"/>
              <a:t>pololetí – </a:t>
            </a:r>
            <a:r>
              <a:rPr lang="cs-CZ" sz="9600" dirty="0" smtClean="0"/>
              <a:t>  </a:t>
            </a:r>
            <a:r>
              <a:rPr lang="de-DE" sz="9600" dirty="0" smtClean="0"/>
              <a:t>2 </a:t>
            </a:r>
            <a:r>
              <a:rPr lang="de-DE" sz="9600" dirty="0"/>
              <a:t>– 3 </a:t>
            </a:r>
            <a:r>
              <a:rPr lang="de-DE" sz="9600" dirty="0" err="1"/>
              <a:t>písemné</a:t>
            </a:r>
            <a:r>
              <a:rPr lang="de-DE" sz="9600" dirty="0"/>
              <a:t> </a:t>
            </a:r>
            <a:r>
              <a:rPr lang="de-DE" sz="9600" dirty="0" err="1"/>
              <a:t>zkoušení</a:t>
            </a:r>
            <a:endParaRPr lang="cs-CZ" sz="9600" dirty="0"/>
          </a:p>
          <a:p>
            <a:pPr marL="0" indent="0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cs-CZ" sz="9600" dirty="0" smtClean="0"/>
              <a:t>                     </a:t>
            </a:r>
            <a:r>
              <a:rPr lang="de-DE" sz="9600" dirty="0" smtClean="0"/>
              <a:t>1 </a:t>
            </a:r>
            <a:r>
              <a:rPr lang="de-DE" sz="9600" dirty="0"/>
              <a:t>– 2 </a:t>
            </a:r>
            <a:r>
              <a:rPr lang="de-DE" sz="9600" dirty="0" err="1"/>
              <a:t>ústní</a:t>
            </a:r>
            <a:r>
              <a:rPr lang="de-DE" sz="9600" dirty="0"/>
              <a:t> </a:t>
            </a:r>
            <a:r>
              <a:rPr lang="de-DE" sz="9600" dirty="0" err="1"/>
              <a:t>zkoušení</a:t>
            </a:r>
            <a:endParaRPr lang="cs-CZ" sz="9600" dirty="0"/>
          </a:p>
          <a:p>
            <a:pPr marL="0" indent="0">
              <a:buNone/>
            </a:pPr>
            <a:r>
              <a:rPr lang="cs-CZ" sz="9600" dirty="0" smtClean="0">
                <a:solidFill>
                  <a:prstClr val="black"/>
                </a:solidFill>
              </a:rPr>
              <a:t> </a:t>
            </a:r>
            <a:r>
              <a:rPr lang="cs-CZ" sz="9600" dirty="0"/>
              <a:t>II. pololetí – </a:t>
            </a:r>
            <a:r>
              <a:rPr lang="de-DE" sz="9600" dirty="0" smtClean="0"/>
              <a:t>2 </a:t>
            </a:r>
            <a:r>
              <a:rPr lang="de-DE" sz="9600" dirty="0"/>
              <a:t>– 3 </a:t>
            </a:r>
            <a:r>
              <a:rPr lang="de-DE" sz="9600" dirty="0" err="1"/>
              <a:t>písemné</a:t>
            </a:r>
            <a:r>
              <a:rPr lang="de-DE" sz="9600" dirty="0"/>
              <a:t> </a:t>
            </a:r>
            <a:r>
              <a:rPr lang="de-DE" sz="9600" dirty="0" err="1"/>
              <a:t>zkoušení</a:t>
            </a:r>
            <a:endParaRPr lang="cs-CZ" sz="9600" dirty="0"/>
          </a:p>
          <a:p>
            <a:pPr marL="0" indent="0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cs-CZ" sz="9600" dirty="0"/>
              <a:t>                   </a:t>
            </a:r>
            <a:r>
              <a:rPr lang="cs-CZ" sz="9600" dirty="0" smtClean="0"/>
              <a:t>  </a:t>
            </a:r>
            <a:r>
              <a:rPr lang="de-DE" sz="9600" dirty="0" smtClean="0"/>
              <a:t>1 </a:t>
            </a:r>
            <a:r>
              <a:rPr lang="de-DE" sz="9600" dirty="0"/>
              <a:t>– 2 </a:t>
            </a:r>
            <a:r>
              <a:rPr lang="de-DE" sz="9600" dirty="0" err="1"/>
              <a:t>ústní</a:t>
            </a:r>
            <a:r>
              <a:rPr lang="de-DE" sz="9600" dirty="0"/>
              <a:t> </a:t>
            </a:r>
            <a:r>
              <a:rPr lang="de-DE" sz="9600" dirty="0" err="1"/>
              <a:t>zkoušení</a:t>
            </a:r>
            <a:endParaRPr lang="cs-CZ" sz="9600" dirty="0"/>
          </a:p>
          <a:p>
            <a:pPr marL="0" lvl="0" indent="0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cs-CZ" sz="9600" dirty="0" smtClean="0">
                <a:solidFill>
                  <a:prstClr val="black"/>
                </a:solidFill>
              </a:rPr>
              <a:t>                </a:t>
            </a:r>
            <a:endParaRPr lang="cs-CZ" sz="2600" dirty="0" smtClean="0"/>
          </a:p>
          <a:p>
            <a:pPr marL="0" indent="0">
              <a:buNone/>
            </a:pPr>
            <a:r>
              <a:rPr lang="cs-CZ" sz="8000" b="1" dirty="0" smtClean="0"/>
              <a:t>Hodnocení testů:</a:t>
            </a:r>
          </a:p>
          <a:p>
            <a:pPr marL="0" indent="0">
              <a:buNone/>
            </a:pPr>
            <a:r>
              <a:rPr lang="cs-CZ" sz="8000" dirty="0" smtClean="0"/>
              <a:t>1 </a:t>
            </a:r>
            <a:r>
              <a:rPr lang="cs-CZ" sz="8000" dirty="0"/>
              <a:t>=&gt; 90</a:t>
            </a:r>
            <a:r>
              <a:rPr lang="cs-CZ" sz="8000" dirty="0" smtClean="0"/>
              <a:t>%	4 </a:t>
            </a:r>
            <a:r>
              <a:rPr lang="cs-CZ" sz="8000" dirty="0"/>
              <a:t>=&gt; 40</a:t>
            </a:r>
            <a:r>
              <a:rPr lang="cs-CZ" sz="8000" dirty="0" smtClean="0"/>
              <a:t>%</a:t>
            </a:r>
          </a:p>
          <a:p>
            <a:pPr marL="0" indent="0">
              <a:buNone/>
            </a:pPr>
            <a:r>
              <a:rPr lang="cs-CZ" sz="8000" dirty="0" smtClean="0"/>
              <a:t>2 </a:t>
            </a:r>
            <a:r>
              <a:rPr lang="cs-CZ" sz="8000" dirty="0"/>
              <a:t>=&gt; 80</a:t>
            </a:r>
            <a:r>
              <a:rPr lang="cs-CZ" sz="8000" dirty="0" smtClean="0"/>
              <a:t>%	5 </a:t>
            </a:r>
            <a:r>
              <a:rPr lang="cs-CZ" sz="8000" dirty="0"/>
              <a:t>=&gt; 0</a:t>
            </a:r>
            <a:r>
              <a:rPr lang="cs-CZ" sz="8000" dirty="0" smtClean="0"/>
              <a:t>%</a:t>
            </a:r>
          </a:p>
          <a:p>
            <a:pPr marL="0" indent="0">
              <a:buNone/>
            </a:pPr>
            <a:r>
              <a:rPr lang="cs-CZ" sz="8000" dirty="0" smtClean="0"/>
              <a:t>3 =&gt; 60%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51274" y="4399470"/>
            <a:ext cx="478191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FF0000"/>
                </a:solidFill>
              </a:rPr>
              <a:t>Do příští hodiny: </a:t>
            </a:r>
          </a:p>
          <a:p>
            <a:pPr algn="ctr"/>
            <a:r>
              <a:rPr lang="cs-CZ" sz="3600" dirty="0" smtClean="0">
                <a:solidFill>
                  <a:srgbClr val="FF0000"/>
                </a:solidFill>
              </a:rPr>
              <a:t>SEŠIT A4 – POVINNĚ!</a:t>
            </a:r>
            <a:endParaRPr lang="cs-CZ" sz="3600" dirty="0">
              <a:solidFill>
                <a:srgbClr val="FF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61" y="1945329"/>
            <a:ext cx="2199736" cy="219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30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rgbClr val="002060"/>
                </a:solidFill>
              </a:rPr>
              <a:t>Učebnice – doporučené:</a:t>
            </a:r>
            <a:endParaRPr lang="cs-CZ" sz="4000" b="1" u="sng" dirty="0">
              <a:solidFill>
                <a:srgbClr val="00206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4020846"/>
          </a:xfrm>
        </p:spPr>
        <p:txBody>
          <a:bodyPr>
            <a:normAutofit/>
          </a:bodyPr>
          <a:lstStyle/>
          <a:p>
            <a:endParaRPr lang="cs-CZ" sz="2800" b="1" dirty="0" smtClean="0"/>
          </a:p>
          <a:p>
            <a:r>
              <a:rPr lang="cs-CZ" sz="2800" b="1" dirty="0" smtClean="0"/>
              <a:t>L. Doležalová, M. Vlková – Občanský </a:t>
            </a:r>
          </a:p>
          <a:p>
            <a:pPr marL="0" indent="0">
              <a:buNone/>
            </a:pPr>
            <a:r>
              <a:rPr lang="cs-CZ" sz="2800" b="1" dirty="0" smtClean="0"/>
              <a:t>  a </a:t>
            </a:r>
            <a:r>
              <a:rPr lang="cs-CZ" sz="2800" b="1" dirty="0"/>
              <a:t>společenskovědní </a:t>
            </a:r>
            <a:r>
              <a:rPr lang="cs-CZ" sz="2800" b="1" dirty="0" smtClean="0"/>
              <a:t>základ </a:t>
            </a:r>
            <a:r>
              <a:rPr lang="cs-CZ" sz="2800" b="1" dirty="0"/>
              <a:t>Psychologie</a:t>
            </a:r>
          </a:p>
          <a:p>
            <a:endParaRPr lang="cs-CZ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833" y="642594"/>
            <a:ext cx="3881058" cy="5496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46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861" y="642593"/>
            <a:ext cx="10852030" cy="5533919"/>
          </a:xfrm>
        </p:spPr>
        <p:txBody>
          <a:bodyPr>
            <a:normAutofit/>
          </a:bodyPr>
          <a:lstStyle/>
          <a:p>
            <a:pPr lvl="0"/>
            <a:r>
              <a:rPr lang="cs-CZ" sz="4000" dirty="0"/>
              <a:t>Psychologie - předmět, psychologické </a:t>
            </a:r>
            <a:r>
              <a:rPr lang="cs-CZ" sz="4000" dirty="0" smtClean="0"/>
              <a:t>disciplíny 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sz="4000" b="1" dirty="0"/>
              <a:t>Biologická determinace psychiky - </a:t>
            </a:r>
            <a:r>
              <a:rPr lang="cs-CZ" sz="4000" b="1" dirty="0" smtClean="0"/>
              <a:t>úvod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/>
              <a:t>Nervová soustava - </a:t>
            </a:r>
            <a:r>
              <a:rPr lang="cs-CZ" sz="4000" dirty="0" smtClean="0"/>
              <a:t>druhy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sz="4000" b="1" dirty="0"/>
              <a:t>Nervová soustava a její činnost - </a:t>
            </a:r>
            <a:r>
              <a:rPr lang="cs-CZ" sz="4000" b="1" dirty="0" smtClean="0"/>
              <a:t>neuron</a:t>
            </a:r>
            <a:r>
              <a:rPr lang="cs-CZ" sz="4000" b="1" dirty="0"/>
              <a:t/>
            </a:r>
            <a:br>
              <a:rPr lang="cs-CZ" sz="4000" b="1" dirty="0"/>
            </a:br>
            <a:r>
              <a:rPr lang="cs-CZ" sz="4000" dirty="0"/>
              <a:t>Části nervové </a:t>
            </a:r>
            <a:r>
              <a:rPr lang="cs-CZ" sz="4000" dirty="0" smtClean="0"/>
              <a:t>soustavy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sz="4000" b="1" dirty="0"/>
              <a:t>Základní prvek činnosti nervové soustavy - </a:t>
            </a:r>
            <a:r>
              <a:rPr lang="cs-CZ" sz="4000" b="1" dirty="0" smtClean="0"/>
              <a:t>reflex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/>
              <a:t>Sociální determinace lidské </a:t>
            </a:r>
            <a:r>
              <a:rPr lang="cs-CZ" sz="4000" dirty="0" smtClean="0"/>
              <a:t>psychiky</a:t>
            </a:r>
            <a:r>
              <a:rPr lang="cs-CZ" sz="4000" dirty="0"/>
              <a:t/>
            </a:r>
            <a:br>
              <a:rPr lang="cs-CZ" sz="4000" dirty="0"/>
            </a:b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72262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5992" y="642594"/>
            <a:ext cx="10826150" cy="5715074"/>
          </a:xfrm>
        </p:spPr>
        <p:txBody>
          <a:bodyPr>
            <a:noAutofit/>
          </a:bodyPr>
          <a:lstStyle/>
          <a:p>
            <a:pPr lvl="0"/>
            <a:r>
              <a:rPr lang="cs-CZ" sz="4000" b="1" dirty="0"/>
              <a:t>Struktura osobnosti - úvod, stavy, procesy, </a:t>
            </a:r>
            <a:r>
              <a:rPr lang="cs-CZ" sz="4000" b="1" dirty="0" smtClean="0"/>
              <a:t>vlastnosti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/>
              <a:t>Vlastnosti osobnosti - aktivačně - motivační </a:t>
            </a:r>
            <a:r>
              <a:rPr lang="cs-CZ" sz="4000" dirty="0" smtClean="0"/>
              <a:t>vlastnosti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sz="4000" b="1" dirty="0"/>
              <a:t>Vztahově - postojové vlastnosti - </a:t>
            </a:r>
            <a:r>
              <a:rPr lang="cs-CZ" sz="4000" b="1" dirty="0" smtClean="0"/>
              <a:t>charakter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 smtClean="0"/>
              <a:t>Volné </a:t>
            </a:r>
            <a:r>
              <a:rPr lang="cs-CZ" sz="4000" dirty="0"/>
              <a:t>vlastnosti - </a:t>
            </a:r>
            <a:r>
              <a:rPr lang="cs-CZ" sz="4000" dirty="0" smtClean="0"/>
              <a:t>vůle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sz="4000" b="1" dirty="0"/>
              <a:t>Seberegulační vlastnosti </a:t>
            </a:r>
            <a:r>
              <a:rPr lang="cs-CZ" sz="4000" b="1" dirty="0" smtClean="0"/>
              <a:t>osobnosti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/>
              <a:t>Dynamické vlastnosti </a:t>
            </a:r>
            <a:r>
              <a:rPr lang="cs-CZ" sz="4000" dirty="0" smtClean="0"/>
              <a:t>osobnosti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sz="4000" b="1" dirty="0"/>
              <a:t>Testy </a:t>
            </a:r>
            <a:r>
              <a:rPr lang="cs-CZ" sz="4000" b="1" dirty="0" smtClean="0"/>
              <a:t>temperamentu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 err="1"/>
              <a:t>Johari</a:t>
            </a:r>
            <a:r>
              <a:rPr lang="cs-CZ" sz="4000" dirty="0"/>
              <a:t> </a:t>
            </a:r>
            <a:r>
              <a:rPr lang="cs-CZ" sz="4000" dirty="0" smtClean="0"/>
              <a:t>okénko</a:t>
            </a:r>
            <a:r>
              <a:rPr lang="cs-CZ" sz="4000" dirty="0"/>
              <a:t/>
            </a:r>
            <a:br>
              <a:rPr lang="cs-CZ" sz="4000" dirty="0"/>
            </a:b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592416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2257" y="1009291"/>
            <a:ext cx="10322943" cy="5149969"/>
          </a:xfrm>
        </p:spPr>
        <p:txBody>
          <a:bodyPr>
            <a:noAutofit/>
          </a:bodyPr>
          <a:lstStyle/>
          <a:p>
            <a:pPr lvl="0"/>
            <a:r>
              <a:rPr lang="cs-CZ" b="1" dirty="0"/>
              <a:t>Poznávací procesy a stavy - </a:t>
            </a:r>
            <a:r>
              <a:rPr lang="cs-CZ" b="1" dirty="0" smtClean="0"/>
              <a:t>úvod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Čití a vnímání, představy a </a:t>
            </a:r>
            <a:r>
              <a:rPr lang="cs-CZ" dirty="0" smtClean="0"/>
              <a:t>fantazie 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Paměť a </a:t>
            </a:r>
            <a:r>
              <a:rPr lang="cs-CZ" b="1" dirty="0" smtClean="0"/>
              <a:t>pozornost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Myšlení a </a:t>
            </a:r>
            <a:r>
              <a:rPr lang="cs-CZ" dirty="0" smtClean="0"/>
              <a:t>řeč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City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Učení - fáze </a:t>
            </a:r>
            <a:r>
              <a:rPr lang="cs-CZ" dirty="0" smtClean="0"/>
              <a:t>učení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Učení - druhy </a:t>
            </a:r>
            <a:r>
              <a:rPr lang="cs-CZ" b="1" dirty="0" smtClean="0"/>
              <a:t>učení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Učení - </a:t>
            </a:r>
            <a:r>
              <a:rPr lang="cs-CZ" dirty="0" smtClean="0"/>
              <a:t>efektivní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0403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836762"/>
            <a:ext cx="10058400" cy="5408762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/>
              <a:t>Sociální psychologie - </a:t>
            </a:r>
            <a:r>
              <a:rPr lang="cs-CZ" b="1" dirty="0" smtClean="0"/>
              <a:t>úvod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Socializace - </a:t>
            </a:r>
            <a:r>
              <a:rPr lang="cs-CZ" dirty="0" smtClean="0"/>
              <a:t>druhy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Sociální </a:t>
            </a:r>
            <a:r>
              <a:rPr lang="cs-CZ" b="1" dirty="0" smtClean="0"/>
              <a:t>skupiny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Sociální status a </a:t>
            </a:r>
            <a:r>
              <a:rPr lang="cs-CZ" dirty="0" smtClean="0"/>
              <a:t>role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Typy členů ve </a:t>
            </a:r>
            <a:r>
              <a:rPr lang="cs-CZ" b="1" dirty="0" smtClean="0"/>
              <a:t>skupině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Typy </a:t>
            </a:r>
            <a:r>
              <a:rPr lang="cs-CZ" dirty="0" smtClean="0"/>
              <a:t>vedení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Osobnost řídícího </a:t>
            </a:r>
            <a:r>
              <a:rPr lang="cs-CZ" b="1" dirty="0" smtClean="0"/>
              <a:t>pracovníka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Získávání autority, vytváření pozitivního klimatu na </a:t>
            </a:r>
            <a:r>
              <a:rPr lang="cs-CZ" dirty="0" smtClean="0"/>
              <a:t>pracovišti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4741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6762" y="642593"/>
            <a:ext cx="10041147" cy="5775459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/>
              <a:t>Chyby v hodnocení druhých </a:t>
            </a:r>
            <a:r>
              <a:rPr lang="cs-CZ" b="1" dirty="0" smtClean="0"/>
              <a:t>lidí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Jak hodnotit druhé a minimalizovat chyby v </a:t>
            </a:r>
            <a:r>
              <a:rPr lang="cs-CZ" dirty="0" smtClean="0"/>
              <a:t>hodnocení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Typologie </a:t>
            </a:r>
            <a:r>
              <a:rPr lang="cs-CZ" b="1" dirty="0" smtClean="0"/>
              <a:t>zákazníka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Konflikty - </a:t>
            </a:r>
            <a:r>
              <a:rPr lang="cs-CZ" dirty="0" smtClean="0"/>
              <a:t>úvod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Řešení </a:t>
            </a:r>
            <a:r>
              <a:rPr lang="cs-CZ" b="1" dirty="0" smtClean="0"/>
              <a:t>konfliktů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Asertivní jednání - </a:t>
            </a:r>
            <a:r>
              <a:rPr lang="cs-CZ" dirty="0" smtClean="0"/>
              <a:t>úvod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Asertivní </a:t>
            </a:r>
            <a:r>
              <a:rPr lang="cs-CZ" b="1" dirty="0" smtClean="0"/>
              <a:t>techniky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Asertivní </a:t>
            </a:r>
            <a:r>
              <a:rPr lang="cs-CZ" dirty="0" smtClean="0"/>
              <a:t>desatero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463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ýdlo">
  <a:themeElements>
    <a:clrScheme name="Žluto-oranžová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ýdlo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ýdl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1418</TotalTime>
  <Words>154</Words>
  <Application>Microsoft Office PowerPoint</Application>
  <PresentationFormat>Širokoúhlá obrazovka</PresentationFormat>
  <Paragraphs>36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Garamond</vt:lpstr>
      <vt:lpstr>Mýdlo</vt:lpstr>
      <vt:lpstr>PSYCHOLOGIE PL 1</vt:lpstr>
      <vt:lpstr>Úvodní hodina</vt:lpstr>
      <vt:lpstr>Informace o předmětu</vt:lpstr>
      <vt:lpstr>Učebnice – doporučené:</vt:lpstr>
      <vt:lpstr>Psychologie - předmět, psychologické disciplíny  Biologická determinace psychiky - úvod Nervová soustava - druhy Nervová soustava a její činnost - neuron Části nervové soustavy Základní prvek činnosti nervové soustavy - reflex Sociální determinace lidské psychiky </vt:lpstr>
      <vt:lpstr>Struktura osobnosti - úvod, stavy, procesy, vlastnosti Vlastnosti osobnosti - aktivačně - motivační vlastnosti Vztahově - postojové vlastnosti - charakter Volné vlastnosti - vůle Seberegulační vlastnosti osobnosti Dynamické vlastnosti osobnosti Testy temperamentu Johari okénko </vt:lpstr>
      <vt:lpstr>Poznávací procesy a stavy - úvod Čití a vnímání, představy a fantazie  Paměť a pozornost Myšlení a řeč City Učení - fáze učení Učení - druhy učení Učení - efektivní </vt:lpstr>
      <vt:lpstr>Sociální psychologie - úvod  Socializace - druhy Sociální skupiny Sociální status a role Typy členů ve skupině Typy vedení Osobnost řídícího pracovníka Získávání autority, vytváření pozitivního klimatu na pracovišti </vt:lpstr>
      <vt:lpstr>Chyby v hodnocení druhých lidí Jak hodnotit druhé a minimalizovat chyby v hodnocení Typologie zákazníka Konflikty - úvod Řešení konfliktů Asertivní jednání - úvod Asertivní techniky Asertivní desatero </vt:lpstr>
      <vt:lpstr>Zátěžové životní situace - úvod Deprivace, frustrace, stres a jejich dopad na lidské zdraví Poruchy duševního života a psychohygiena Relaxace - relaxační techniky Společenské chování Práce s informacemi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 ac2a</dc:title>
  <dc:creator>Ing. Adéla Čiháková</dc:creator>
  <cp:lastModifiedBy>Ing. Adéla Čiháková</cp:lastModifiedBy>
  <cp:revision>39</cp:revision>
  <dcterms:created xsi:type="dcterms:W3CDTF">2019-08-31T17:14:28Z</dcterms:created>
  <dcterms:modified xsi:type="dcterms:W3CDTF">2019-09-05T06:47:05Z</dcterms:modified>
</cp:coreProperties>
</file>