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8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3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5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8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4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8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2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445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542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3027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PSYCHOLOGIE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ING. Adéla Čiháková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137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366" y="642593"/>
            <a:ext cx="10383329" cy="5361391"/>
          </a:xfrm>
        </p:spPr>
        <p:txBody>
          <a:bodyPr>
            <a:normAutofit fontScale="90000"/>
          </a:bodyPr>
          <a:lstStyle/>
          <a:p>
            <a:pPr lvl="0"/>
            <a:r>
              <a:rPr lang="cs-CZ" sz="4900" b="1" dirty="0"/>
              <a:t>Zátěžové životní situace - </a:t>
            </a:r>
            <a:r>
              <a:rPr lang="cs-CZ" sz="4900" b="1" dirty="0" smtClean="0"/>
              <a:t>úvod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/>
              <a:t>Deprivace, frustrace, stres a jejich dopad na lidské </a:t>
            </a:r>
            <a:r>
              <a:rPr lang="cs-CZ" sz="4900" dirty="0" smtClean="0"/>
              <a:t>zdraví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cs-CZ" sz="4900" b="1" dirty="0"/>
              <a:t>Poruchy duševního života a </a:t>
            </a:r>
            <a:r>
              <a:rPr lang="cs-CZ" sz="4900" b="1" dirty="0" smtClean="0"/>
              <a:t>psychohygiena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/>
              <a:t>Relaxace - relaxační </a:t>
            </a:r>
            <a:r>
              <a:rPr lang="cs-CZ" sz="4900" dirty="0" smtClean="0"/>
              <a:t>techniky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cs-CZ" sz="4900" b="1" dirty="0"/>
              <a:t>Společenské </a:t>
            </a:r>
            <a:r>
              <a:rPr lang="cs-CZ" sz="4900" b="1" dirty="0" smtClean="0"/>
              <a:t>chování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/>
              <a:t>Práce s </a:t>
            </a:r>
            <a:r>
              <a:rPr lang="cs-CZ" sz="4900" dirty="0" smtClean="0"/>
              <a:t>informacemi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40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u="sng" dirty="0" smtClean="0">
                <a:solidFill>
                  <a:srgbClr val="002060"/>
                </a:solidFill>
              </a:rPr>
              <a:t>Úvodní hodina</a:t>
            </a:r>
            <a:endParaRPr lang="cs-CZ" sz="6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031" y="2103120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Kde mě najdete:</a:t>
            </a:r>
          </a:p>
          <a:p>
            <a:pPr algn="ctr" fontAlgn="base"/>
            <a:r>
              <a:rPr lang="cs-CZ" sz="2800" b="1" dirty="0"/>
              <a:t>Sborovna </a:t>
            </a:r>
            <a:r>
              <a:rPr lang="cs-CZ" sz="2800" b="1" dirty="0" smtClean="0"/>
              <a:t>2.patro </a:t>
            </a:r>
            <a:endParaRPr lang="cs-CZ" sz="2800" b="1" dirty="0" smtClean="0"/>
          </a:p>
          <a:p>
            <a:pPr algn="ctr" fontAlgn="base"/>
            <a:r>
              <a:rPr lang="cs-CZ" sz="2800" b="1" dirty="0" smtClean="0"/>
              <a:t>E-mail</a:t>
            </a:r>
            <a:r>
              <a:rPr lang="cs-CZ" sz="2800" b="1" dirty="0"/>
              <a:t>: cihakovaa@iss.pb.cz</a:t>
            </a:r>
            <a:endParaRPr lang="cs-CZ" sz="2800" dirty="0"/>
          </a:p>
          <a:p>
            <a:pPr algn="ctr"/>
            <a:endParaRPr lang="cs-CZ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Konzultační hodiny – vždy po předchozí domluvě:</a:t>
            </a:r>
          </a:p>
          <a:p>
            <a:pPr algn="ctr"/>
            <a:r>
              <a:rPr lang="cs-CZ" sz="2800" b="1" dirty="0"/>
              <a:t>Pondělí a středa </a:t>
            </a:r>
            <a:r>
              <a:rPr lang="cs-CZ" sz="2800" b="1" dirty="0" smtClean="0"/>
              <a:t>14:10 </a:t>
            </a:r>
            <a:r>
              <a:rPr lang="cs-CZ" sz="2800" b="1" dirty="0"/>
              <a:t>– 14:55 </a:t>
            </a:r>
            <a:r>
              <a:rPr lang="cs-CZ" sz="2800" b="1" dirty="0" smtClean="0"/>
              <a:t>hod.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31" y="1019067"/>
            <a:ext cx="2168106" cy="21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6800" y="444188"/>
            <a:ext cx="10058400" cy="673010"/>
          </a:xfrm>
        </p:spPr>
        <p:txBody>
          <a:bodyPr>
            <a:normAutofit/>
          </a:bodyPr>
          <a:lstStyle/>
          <a:p>
            <a:r>
              <a:rPr lang="cs-CZ" sz="4000" u="sng" dirty="0" smtClean="0">
                <a:solidFill>
                  <a:srgbClr val="002060"/>
                </a:solidFill>
              </a:rPr>
              <a:t>Informace o předmětu</a:t>
            </a:r>
            <a:endParaRPr lang="cs-CZ" sz="4000" u="sng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233576"/>
            <a:ext cx="10058400" cy="51585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dirty="0" smtClean="0"/>
              <a:t>Celková hodinová dotace – 1. ročník – 64 hodin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sz="9600" b="1" dirty="0" smtClean="0"/>
              <a:t>KLASIFIKACE:</a:t>
            </a:r>
          </a:p>
          <a:p>
            <a:pPr marL="0" indent="0">
              <a:buNone/>
            </a:pPr>
            <a:r>
              <a:rPr lang="cs-CZ" sz="9600" dirty="0"/>
              <a:t>I. pololetí – </a:t>
            </a:r>
            <a:r>
              <a:rPr lang="cs-CZ" sz="9600" dirty="0" smtClean="0"/>
              <a:t>  </a:t>
            </a:r>
            <a:r>
              <a:rPr lang="de-DE" sz="9600" dirty="0" smtClean="0"/>
              <a:t>2 </a:t>
            </a:r>
            <a:r>
              <a:rPr lang="de-DE" sz="9600" dirty="0"/>
              <a:t>– 3 </a:t>
            </a:r>
            <a:r>
              <a:rPr lang="de-DE" sz="9600" dirty="0" err="1"/>
              <a:t>písemné</a:t>
            </a:r>
            <a:r>
              <a:rPr lang="de-DE" sz="9600" dirty="0"/>
              <a:t> </a:t>
            </a:r>
            <a:r>
              <a:rPr lang="de-DE" sz="9600" dirty="0" err="1"/>
              <a:t>zkoušení</a:t>
            </a:r>
            <a:endParaRPr lang="cs-CZ" sz="9600" dirty="0"/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cs-CZ" sz="9600" dirty="0" smtClean="0"/>
              <a:t>                     </a:t>
            </a:r>
            <a:r>
              <a:rPr lang="de-DE" sz="9600" dirty="0" smtClean="0"/>
              <a:t>1 </a:t>
            </a:r>
            <a:r>
              <a:rPr lang="de-DE" sz="9600" dirty="0"/>
              <a:t>– 2 </a:t>
            </a:r>
            <a:r>
              <a:rPr lang="de-DE" sz="9600" dirty="0" err="1"/>
              <a:t>ústní</a:t>
            </a:r>
            <a:r>
              <a:rPr lang="de-DE" sz="9600" dirty="0"/>
              <a:t> </a:t>
            </a:r>
            <a:r>
              <a:rPr lang="de-DE" sz="9600" dirty="0" err="1"/>
              <a:t>zkoušení</a:t>
            </a:r>
            <a:endParaRPr lang="cs-CZ" sz="9600" dirty="0"/>
          </a:p>
          <a:p>
            <a:pPr marL="0" indent="0">
              <a:buNone/>
            </a:pPr>
            <a:r>
              <a:rPr lang="cs-CZ" sz="9600" dirty="0" smtClean="0">
                <a:solidFill>
                  <a:prstClr val="black"/>
                </a:solidFill>
              </a:rPr>
              <a:t> </a:t>
            </a:r>
            <a:r>
              <a:rPr lang="cs-CZ" sz="9600" dirty="0"/>
              <a:t>II. pololetí – </a:t>
            </a:r>
            <a:r>
              <a:rPr lang="de-DE" sz="9600" dirty="0" smtClean="0"/>
              <a:t>2 </a:t>
            </a:r>
            <a:r>
              <a:rPr lang="de-DE" sz="9600" dirty="0"/>
              <a:t>– 3 </a:t>
            </a:r>
            <a:r>
              <a:rPr lang="de-DE" sz="9600" dirty="0" err="1"/>
              <a:t>písemné</a:t>
            </a:r>
            <a:r>
              <a:rPr lang="de-DE" sz="9600" dirty="0"/>
              <a:t> </a:t>
            </a:r>
            <a:r>
              <a:rPr lang="de-DE" sz="9600" dirty="0" err="1"/>
              <a:t>zkoušení</a:t>
            </a:r>
            <a:endParaRPr lang="cs-CZ" sz="9600" dirty="0"/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cs-CZ" sz="9600" dirty="0"/>
              <a:t>                   </a:t>
            </a:r>
            <a:r>
              <a:rPr lang="cs-CZ" sz="9600" dirty="0" smtClean="0"/>
              <a:t>  </a:t>
            </a:r>
            <a:r>
              <a:rPr lang="de-DE" sz="9600" dirty="0" smtClean="0"/>
              <a:t>1 </a:t>
            </a:r>
            <a:r>
              <a:rPr lang="de-DE" sz="9600" dirty="0"/>
              <a:t>– 2 </a:t>
            </a:r>
            <a:r>
              <a:rPr lang="de-DE" sz="9600" dirty="0" err="1"/>
              <a:t>ústní</a:t>
            </a:r>
            <a:r>
              <a:rPr lang="de-DE" sz="9600" dirty="0"/>
              <a:t> </a:t>
            </a:r>
            <a:r>
              <a:rPr lang="de-DE" sz="9600" dirty="0" err="1"/>
              <a:t>zkoušení</a:t>
            </a:r>
            <a:endParaRPr lang="cs-CZ" sz="9600" dirty="0"/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cs-CZ" sz="9600" dirty="0" smtClean="0">
                <a:solidFill>
                  <a:prstClr val="black"/>
                </a:solidFill>
              </a:rPr>
              <a:t>                </a:t>
            </a:r>
            <a:endParaRPr lang="cs-CZ" sz="2600" dirty="0" smtClean="0"/>
          </a:p>
          <a:p>
            <a:pPr marL="0" indent="0">
              <a:buNone/>
            </a:pPr>
            <a:r>
              <a:rPr lang="cs-CZ" sz="8000" b="1" dirty="0" smtClean="0"/>
              <a:t>Hodnocení testů:</a:t>
            </a:r>
          </a:p>
          <a:p>
            <a:pPr marL="0" indent="0">
              <a:buNone/>
            </a:pPr>
            <a:r>
              <a:rPr lang="cs-CZ" sz="8000" dirty="0" smtClean="0"/>
              <a:t>1 </a:t>
            </a:r>
            <a:r>
              <a:rPr lang="cs-CZ" sz="8000" dirty="0"/>
              <a:t>=&gt; 90</a:t>
            </a:r>
            <a:r>
              <a:rPr lang="cs-CZ" sz="8000" dirty="0" smtClean="0"/>
              <a:t>%	4 </a:t>
            </a:r>
            <a:r>
              <a:rPr lang="cs-CZ" sz="8000" dirty="0"/>
              <a:t>=&gt; 40</a:t>
            </a:r>
            <a:r>
              <a:rPr lang="cs-CZ" sz="8000" dirty="0" smtClean="0"/>
              <a:t>%</a:t>
            </a:r>
          </a:p>
          <a:p>
            <a:pPr marL="0" indent="0">
              <a:buNone/>
            </a:pPr>
            <a:r>
              <a:rPr lang="cs-CZ" sz="8000" dirty="0" smtClean="0"/>
              <a:t>2 </a:t>
            </a:r>
            <a:r>
              <a:rPr lang="cs-CZ" sz="8000" dirty="0"/>
              <a:t>=&gt; 80</a:t>
            </a:r>
            <a:r>
              <a:rPr lang="cs-CZ" sz="8000" dirty="0" smtClean="0"/>
              <a:t>%	5 </a:t>
            </a:r>
            <a:r>
              <a:rPr lang="cs-CZ" sz="8000" dirty="0"/>
              <a:t>=&gt; 0</a:t>
            </a:r>
            <a:r>
              <a:rPr lang="cs-CZ" sz="8000" dirty="0" smtClean="0"/>
              <a:t>%</a:t>
            </a:r>
          </a:p>
          <a:p>
            <a:pPr marL="0" indent="0">
              <a:buNone/>
            </a:pPr>
            <a:r>
              <a:rPr lang="cs-CZ" sz="8000" dirty="0" smtClean="0"/>
              <a:t>3 =&gt; 60%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51274" y="4399470"/>
            <a:ext cx="47819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Do příští hodiny: </a:t>
            </a:r>
          </a:p>
          <a:p>
            <a:pPr algn="ctr"/>
            <a:r>
              <a:rPr lang="cs-CZ" sz="3600" dirty="0" smtClean="0">
                <a:solidFill>
                  <a:srgbClr val="FF0000"/>
                </a:solidFill>
              </a:rPr>
              <a:t>SEŠIT A4 – POVINNĚ!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61" y="1945329"/>
            <a:ext cx="2199736" cy="21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rgbClr val="002060"/>
                </a:solidFill>
              </a:rPr>
              <a:t>Učebnice – doporučené:</a:t>
            </a:r>
            <a:endParaRPr lang="cs-CZ" sz="4000" b="1" u="sng" dirty="0">
              <a:solidFill>
                <a:srgbClr val="00206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4020846"/>
          </a:xfrm>
        </p:spPr>
        <p:txBody>
          <a:bodyPr>
            <a:normAutofit/>
          </a:bodyPr>
          <a:lstStyle/>
          <a:p>
            <a:endParaRPr lang="cs-CZ" sz="2800" b="1" dirty="0" smtClean="0"/>
          </a:p>
          <a:p>
            <a:r>
              <a:rPr lang="cs-CZ" sz="2800" b="1" dirty="0" smtClean="0"/>
              <a:t>L. Doležalová, M. Vlková – Občanský </a:t>
            </a:r>
          </a:p>
          <a:p>
            <a:pPr marL="0" indent="0">
              <a:buNone/>
            </a:pPr>
            <a:r>
              <a:rPr lang="cs-CZ" sz="2800" b="1" dirty="0" smtClean="0"/>
              <a:t>  a </a:t>
            </a:r>
            <a:r>
              <a:rPr lang="cs-CZ" sz="2800" b="1" dirty="0"/>
              <a:t>společenskovědní </a:t>
            </a:r>
            <a:r>
              <a:rPr lang="cs-CZ" sz="2800" b="1" dirty="0" smtClean="0"/>
              <a:t>základ </a:t>
            </a:r>
            <a:r>
              <a:rPr lang="cs-CZ" sz="2800" b="1" dirty="0"/>
              <a:t>Psychologie</a:t>
            </a:r>
          </a:p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3" y="642594"/>
            <a:ext cx="3881058" cy="549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861" y="642593"/>
            <a:ext cx="10852030" cy="5533919"/>
          </a:xfrm>
        </p:spPr>
        <p:txBody>
          <a:bodyPr>
            <a:normAutofit/>
          </a:bodyPr>
          <a:lstStyle/>
          <a:p>
            <a:pPr lvl="0"/>
            <a:r>
              <a:rPr lang="cs-CZ" sz="4000" dirty="0"/>
              <a:t>Psychologie - předmět, psychologické </a:t>
            </a:r>
            <a:r>
              <a:rPr lang="cs-CZ" sz="4000" dirty="0" smtClean="0"/>
              <a:t>disciplíny 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dirty="0"/>
              <a:t>Biologická determinace psychiky - </a:t>
            </a:r>
            <a:r>
              <a:rPr lang="cs-CZ" sz="4000" b="1" dirty="0" smtClean="0"/>
              <a:t>úvod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Nervová soustava - </a:t>
            </a:r>
            <a:r>
              <a:rPr lang="cs-CZ" sz="4000" dirty="0" smtClean="0"/>
              <a:t>druhy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dirty="0"/>
              <a:t>Nervová soustava a její činnost - </a:t>
            </a:r>
            <a:r>
              <a:rPr lang="cs-CZ" sz="4000" b="1" dirty="0" smtClean="0"/>
              <a:t>neuron</a:t>
            </a: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dirty="0"/>
              <a:t>Části nervové </a:t>
            </a:r>
            <a:r>
              <a:rPr lang="cs-CZ" sz="4000" dirty="0" smtClean="0"/>
              <a:t>soustavy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dirty="0"/>
              <a:t>Základní prvek činnosti nervové soustavy - </a:t>
            </a:r>
            <a:r>
              <a:rPr lang="cs-CZ" sz="4000" b="1" dirty="0" smtClean="0"/>
              <a:t>reflex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Sociální determinace lidské </a:t>
            </a:r>
            <a:r>
              <a:rPr lang="cs-CZ" sz="4000" dirty="0" smtClean="0"/>
              <a:t>psychiky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7226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5992" y="642594"/>
            <a:ext cx="10826150" cy="5715074"/>
          </a:xfrm>
        </p:spPr>
        <p:txBody>
          <a:bodyPr>
            <a:noAutofit/>
          </a:bodyPr>
          <a:lstStyle/>
          <a:p>
            <a:pPr lvl="0"/>
            <a:r>
              <a:rPr lang="cs-CZ" sz="4000" b="1" dirty="0"/>
              <a:t>Struktura osobnosti - úvod, stavy, procesy, </a:t>
            </a:r>
            <a:r>
              <a:rPr lang="cs-CZ" sz="4000" b="1" dirty="0" smtClean="0"/>
              <a:t>vlastnosti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Vlastnosti osobnosti - aktivačně - motivační </a:t>
            </a:r>
            <a:r>
              <a:rPr lang="cs-CZ" sz="4000" dirty="0" smtClean="0"/>
              <a:t>vlastnosti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dirty="0"/>
              <a:t>Vztahově - postojové vlastnosti - </a:t>
            </a:r>
            <a:r>
              <a:rPr lang="cs-CZ" sz="4000" b="1" dirty="0" smtClean="0"/>
              <a:t>charakter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smtClean="0"/>
              <a:t>Volné </a:t>
            </a:r>
            <a:r>
              <a:rPr lang="cs-CZ" sz="4000" dirty="0"/>
              <a:t>vlastnosti - </a:t>
            </a:r>
            <a:r>
              <a:rPr lang="cs-CZ" sz="4000" dirty="0" smtClean="0"/>
              <a:t>vůle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dirty="0"/>
              <a:t>Seberegulační vlastnosti </a:t>
            </a:r>
            <a:r>
              <a:rPr lang="cs-CZ" sz="4000" b="1" dirty="0" smtClean="0"/>
              <a:t>osobnosti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Dynamické vlastnosti </a:t>
            </a:r>
            <a:r>
              <a:rPr lang="cs-CZ" sz="4000" dirty="0" smtClean="0"/>
              <a:t>osobnosti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dirty="0"/>
              <a:t>Testy </a:t>
            </a:r>
            <a:r>
              <a:rPr lang="cs-CZ" sz="4000" b="1" dirty="0" smtClean="0"/>
              <a:t>temperamentu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err="1"/>
              <a:t>Johari</a:t>
            </a:r>
            <a:r>
              <a:rPr lang="cs-CZ" sz="4000" dirty="0"/>
              <a:t> </a:t>
            </a:r>
            <a:r>
              <a:rPr lang="cs-CZ" sz="4000" dirty="0" smtClean="0"/>
              <a:t>okénko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9241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257" y="1009291"/>
            <a:ext cx="10322943" cy="5149969"/>
          </a:xfrm>
        </p:spPr>
        <p:txBody>
          <a:bodyPr>
            <a:noAutofit/>
          </a:bodyPr>
          <a:lstStyle/>
          <a:p>
            <a:pPr lvl="0"/>
            <a:r>
              <a:rPr lang="cs-CZ" b="1" dirty="0"/>
              <a:t>Poznávací procesy a stavy - </a:t>
            </a:r>
            <a:r>
              <a:rPr lang="cs-CZ" b="1" dirty="0" smtClean="0"/>
              <a:t>úvod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Cítění </a:t>
            </a:r>
            <a:r>
              <a:rPr lang="cs-CZ" dirty="0"/>
              <a:t>a vnímání, představy a </a:t>
            </a:r>
            <a:r>
              <a:rPr lang="cs-CZ" dirty="0" smtClean="0"/>
              <a:t>fantazie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Paměť a </a:t>
            </a:r>
            <a:r>
              <a:rPr lang="cs-CZ" b="1" dirty="0" smtClean="0"/>
              <a:t>pozornost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Myšlení a </a:t>
            </a:r>
            <a:r>
              <a:rPr lang="cs-CZ" dirty="0" smtClean="0"/>
              <a:t>řeč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City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Učení - fáze </a:t>
            </a:r>
            <a:r>
              <a:rPr lang="cs-CZ" dirty="0" smtClean="0"/>
              <a:t>učení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Učení - druhy </a:t>
            </a:r>
            <a:r>
              <a:rPr lang="cs-CZ" b="1" dirty="0" smtClean="0"/>
              <a:t>učení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Učení - </a:t>
            </a:r>
            <a:r>
              <a:rPr lang="cs-CZ" dirty="0" smtClean="0"/>
              <a:t>efektivní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40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36762"/>
            <a:ext cx="10058400" cy="5408762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/>
              <a:t>Sociální psychologie - </a:t>
            </a:r>
            <a:r>
              <a:rPr lang="cs-CZ" b="1" dirty="0" smtClean="0"/>
              <a:t>úvod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Socializace - </a:t>
            </a:r>
            <a:r>
              <a:rPr lang="cs-CZ" dirty="0" smtClean="0"/>
              <a:t>druhy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Sociální </a:t>
            </a:r>
            <a:r>
              <a:rPr lang="cs-CZ" b="1" dirty="0" smtClean="0"/>
              <a:t>skupiny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Sociální status a </a:t>
            </a:r>
            <a:r>
              <a:rPr lang="cs-CZ" dirty="0" smtClean="0"/>
              <a:t>role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Typy členů ve </a:t>
            </a:r>
            <a:r>
              <a:rPr lang="cs-CZ" b="1" dirty="0" smtClean="0"/>
              <a:t>skupině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Typy </a:t>
            </a:r>
            <a:r>
              <a:rPr lang="cs-CZ" dirty="0" smtClean="0"/>
              <a:t>vedení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Osobnost řídícího </a:t>
            </a:r>
            <a:r>
              <a:rPr lang="cs-CZ" b="1" dirty="0" smtClean="0"/>
              <a:t>pracovníka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Získávání autority, vytváření pozitivního klimatu na </a:t>
            </a:r>
            <a:r>
              <a:rPr lang="cs-CZ" dirty="0" smtClean="0"/>
              <a:t>pracovišti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74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762" y="642593"/>
            <a:ext cx="10041147" cy="5775459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/>
              <a:t>Chyby v hodnocení druhých </a:t>
            </a:r>
            <a:r>
              <a:rPr lang="cs-CZ" b="1" dirty="0" smtClean="0"/>
              <a:t>lidí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Jak hodnotit druhé a minimalizovat chyby v </a:t>
            </a:r>
            <a:r>
              <a:rPr lang="cs-CZ" dirty="0" smtClean="0"/>
              <a:t>hodnocení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Typologie </a:t>
            </a:r>
            <a:r>
              <a:rPr lang="cs-CZ" b="1" dirty="0" smtClean="0"/>
              <a:t>zákazníka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Konflikty - </a:t>
            </a:r>
            <a:r>
              <a:rPr lang="cs-CZ" dirty="0" smtClean="0"/>
              <a:t>úvod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Řešení </a:t>
            </a:r>
            <a:r>
              <a:rPr lang="cs-CZ" b="1" dirty="0" smtClean="0"/>
              <a:t>konfliktů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Asertivní jednání - </a:t>
            </a:r>
            <a:r>
              <a:rPr lang="cs-CZ" dirty="0" smtClean="0"/>
              <a:t>úvod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Asertivní </a:t>
            </a:r>
            <a:r>
              <a:rPr lang="cs-CZ" b="1" dirty="0" smtClean="0"/>
              <a:t>techniky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Asertivní </a:t>
            </a:r>
            <a:r>
              <a:rPr lang="cs-CZ" dirty="0" smtClean="0"/>
              <a:t>desatero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463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ýdlo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ýdlo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ýd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1424</TotalTime>
  <Words>149</Words>
  <Application>Microsoft Office PowerPoint</Application>
  <PresentationFormat>Širokoúhlá obrazovka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Garamond</vt:lpstr>
      <vt:lpstr>Mýdlo</vt:lpstr>
      <vt:lpstr>PSYCHOLOGIE</vt:lpstr>
      <vt:lpstr>Úvodní hodina</vt:lpstr>
      <vt:lpstr>Informace o předmětu</vt:lpstr>
      <vt:lpstr>Učebnice – doporučené:</vt:lpstr>
      <vt:lpstr>Psychologie - předmět, psychologické disciplíny  Biologická determinace psychiky - úvod Nervová soustava - druhy Nervová soustava a její činnost - neuron Části nervové soustavy Základní prvek činnosti nervové soustavy - reflex Sociální determinace lidské psychiky </vt:lpstr>
      <vt:lpstr>Struktura osobnosti - úvod, stavy, procesy, vlastnosti Vlastnosti osobnosti - aktivačně - motivační vlastnosti Vztahově - postojové vlastnosti - charakter Volné vlastnosti - vůle Seberegulační vlastnosti osobnosti Dynamické vlastnosti osobnosti Testy temperamentu Johari okénko </vt:lpstr>
      <vt:lpstr>Poznávací procesy a stavy - úvod Cítění a vnímání, představy a fantazie  Paměť a pozornost Myšlení a řeč City Učení - fáze učení Učení - druhy učení Učení - efektivní </vt:lpstr>
      <vt:lpstr>Sociální psychologie - úvod  Socializace - druhy Sociální skupiny Sociální status a role Typy členů ve skupině Typy vedení Osobnost řídícího pracovníka Získávání autority, vytváření pozitivního klimatu na pracovišti </vt:lpstr>
      <vt:lpstr>Chyby v hodnocení druhých lidí Jak hodnotit druhé a minimalizovat chyby v hodnocení Typologie zákazníka Konflikty - úvod Řešení konfliktů Asertivní jednání - úvod Asertivní techniky Asertivní desatero </vt:lpstr>
      <vt:lpstr>Zátěžové životní situace - úvod Deprivace, frustrace, stres a jejich dopad na lidské zdraví Poruchy duševního života a psychohygiena Relaxace - relaxační techniky Společenské chování Práce s informacemi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 ac2a</dc:title>
  <dc:creator>Ing. Adéla Čiháková</dc:creator>
  <cp:lastModifiedBy>Ing. Adéla Čiháková</cp:lastModifiedBy>
  <cp:revision>42</cp:revision>
  <dcterms:created xsi:type="dcterms:W3CDTF">2019-08-31T17:14:28Z</dcterms:created>
  <dcterms:modified xsi:type="dcterms:W3CDTF">2019-09-23T11:19:20Z</dcterms:modified>
</cp:coreProperties>
</file>