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3" r:id="rId9"/>
    <p:sldId id="264" r:id="rId10"/>
    <p:sldId id="262" r:id="rId11"/>
    <p:sldId id="265" r:id="rId12"/>
    <p:sldId id="272" r:id="rId13"/>
    <p:sldId id="266" r:id="rId14"/>
    <p:sldId id="267" r:id="rId15"/>
    <p:sldId id="268" r:id="rId16"/>
    <p:sldId id="269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55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7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2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1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74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5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255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26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02195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dirty="0" smtClean="0"/>
              <a:t>Psychologie</a:t>
            </a:r>
            <a:endParaRPr lang="cs-CZ" sz="8000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7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1. Základní psychologické disciplíny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/>
              <a:t>1.Obecná psychologie</a:t>
            </a:r>
          </a:p>
          <a:p>
            <a:pPr marL="0" indent="0">
              <a:buNone/>
            </a:pPr>
            <a:r>
              <a:rPr lang="cs-CZ" sz="2400" dirty="0" smtClean="0"/>
              <a:t>= řeší otázky předmětu psychologie</a:t>
            </a:r>
          </a:p>
          <a:p>
            <a:pPr marL="0" indent="0">
              <a:buNone/>
            </a:pPr>
            <a:r>
              <a:rPr lang="cs-CZ" sz="2400" dirty="0" smtClean="0"/>
              <a:t>= zabývá se poznávacími procesy (vnímání, pozornost, paměť, představy, myšlenky, city, řeč, potřeby člověka, analýza činností)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u="sng" dirty="0" smtClean="0"/>
              <a:t>2.Sociální psychologie</a:t>
            </a:r>
          </a:p>
          <a:p>
            <a:pPr marL="0" indent="0">
              <a:buNone/>
            </a:pPr>
            <a:r>
              <a:rPr lang="cs-CZ" sz="2400" dirty="0" smtClean="0"/>
              <a:t>=zabývá se otázkami forem a mechanismů začleňování lidí do mezilidských vztahů, rozborem sociálních skupin a vztahy v těchto skupinách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989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681487"/>
            <a:ext cx="10058400" cy="5353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3</a:t>
            </a:r>
            <a:r>
              <a:rPr lang="cs-CZ" sz="2400" b="1" dirty="0" smtClean="0"/>
              <a:t>.Vývojová psychologie (</a:t>
            </a:r>
            <a:r>
              <a:rPr lang="cs-CZ" sz="2400" b="1" dirty="0" err="1" smtClean="0"/>
              <a:t>ontogenická</a:t>
            </a:r>
            <a:r>
              <a:rPr lang="cs-CZ" sz="2400" b="1" dirty="0" smtClean="0"/>
              <a:t>)</a:t>
            </a:r>
          </a:p>
          <a:p>
            <a:pPr marL="0" indent="0">
              <a:buNone/>
            </a:pPr>
            <a:r>
              <a:rPr lang="cs-CZ" sz="2400" dirty="0" smtClean="0"/>
              <a:t>=řeší psychické zákonitosti ve vývoji člověka od prenatálního období přes dětství, mládí a dospělost až do stáří, podrobně se zabývá jednotlivými věkovými stádii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4</a:t>
            </a:r>
            <a:r>
              <a:rPr lang="cs-CZ" sz="2400" b="1" dirty="0" smtClean="0"/>
              <a:t>.Psychologie osobnosti</a:t>
            </a:r>
          </a:p>
          <a:p>
            <a:pPr marL="0" indent="0">
              <a:buNone/>
            </a:pPr>
            <a:r>
              <a:rPr lang="cs-CZ" sz="2400" dirty="0" smtClean="0"/>
              <a:t>= zabývá se strukturou osobnosti, jejím poznáváním a formováním, popisuje a vysvětluje podobnosti a odlišnosti mezi jednotlivci; nadání, temperament, myšlení,…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5</a:t>
            </a:r>
            <a:r>
              <a:rPr lang="cs-CZ" sz="2400" b="1" dirty="0" smtClean="0"/>
              <a:t>.Psychopatologie </a:t>
            </a:r>
          </a:p>
          <a:p>
            <a:pPr marL="0" indent="0">
              <a:buNone/>
            </a:pPr>
            <a:r>
              <a:rPr lang="cs-CZ" sz="2400" dirty="0" smtClean="0"/>
              <a:t>=řeší otázky pojetí psychických poruch a potíží, zabývá se jejich popisem a také problematikou činitelů, které je vyvolávají; stanovuje léčeb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99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681487"/>
            <a:ext cx="10058400" cy="5353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/>
              <a:t>6.Dějiny psychologie</a:t>
            </a:r>
          </a:p>
          <a:p>
            <a:pPr marL="0" indent="0">
              <a:buNone/>
            </a:pPr>
            <a:r>
              <a:rPr lang="cs-CZ" sz="4000" dirty="0" smtClean="0"/>
              <a:t>= zkoumají vývoj psychického myšlení od nejstarších dob</a:t>
            </a:r>
          </a:p>
          <a:p>
            <a:pPr marL="0" indent="0">
              <a:buNone/>
            </a:pPr>
            <a:endParaRPr lang="cs-CZ" sz="4000" b="1" dirty="0"/>
          </a:p>
          <a:p>
            <a:pPr marL="0" indent="0">
              <a:buNone/>
            </a:pPr>
            <a:r>
              <a:rPr lang="cs-CZ" sz="4000" b="1" dirty="0" smtClean="0"/>
              <a:t>7.Psychologická metodologie</a:t>
            </a:r>
          </a:p>
          <a:p>
            <a:pPr marL="0" indent="0">
              <a:buNone/>
            </a:pPr>
            <a:r>
              <a:rPr lang="cs-CZ" sz="4000" dirty="0" smtClean="0"/>
              <a:t>=postupy, výzkum projektů teorií a užití v psychologii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0972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2. Speciální psychologické disciplíny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u="sng" dirty="0" smtClean="0"/>
              <a:t>=zaměřují </a:t>
            </a:r>
            <a:r>
              <a:rPr lang="cs-CZ" sz="3200" u="sng" dirty="0"/>
              <a:t>se na konkrétní obory lidské činnosti: </a:t>
            </a:r>
            <a:endParaRPr lang="cs-CZ" sz="3200" u="sng" dirty="0" smtClean="0"/>
          </a:p>
          <a:p>
            <a:r>
              <a:rPr lang="cs-CZ" sz="3200" b="1" dirty="0" err="1"/>
              <a:t>b</a:t>
            </a:r>
            <a:r>
              <a:rPr lang="cs-CZ" sz="3200" b="1" dirty="0" err="1" smtClean="0"/>
              <a:t>iopsychologie</a:t>
            </a:r>
            <a:r>
              <a:rPr lang="cs-CZ" sz="3200" dirty="0" smtClean="0"/>
              <a:t> – vychází se studie biologických základů psych. Procesů (reflexe, instinkty)</a:t>
            </a:r>
          </a:p>
          <a:p>
            <a:r>
              <a:rPr lang="cs-CZ" sz="3200" b="1" dirty="0" smtClean="0"/>
              <a:t>psycholingvistika</a:t>
            </a:r>
            <a:r>
              <a:rPr lang="cs-CZ" sz="3200" dirty="0" smtClean="0"/>
              <a:t> </a:t>
            </a:r>
            <a:r>
              <a:rPr lang="cs-CZ" sz="3200" dirty="0"/>
              <a:t>– </a:t>
            </a:r>
            <a:r>
              <a:rPr lang="cs-CZ" sz="3200" dirty="0" smtClean="0"/>
              <a:t>vztahy </a:t>
            </a:r>
            <a:r>
              <a:rPr lang="cs-CZ" sz="3200" dirty="0"/>
              <a:t>mezi myšlením a </a:t>
            </a:r>
            <a:r>
              <a:rPr lang="cs-CZ" sz="3200" dirty="0" smtClean="0"/>
              <a:t>řečí (mentální slovník, produkce řeč, vnitřní řeč, porozumění řeči, slovní asociace)</a:t>
            </a:r>
          </a:p>
          <a:p>
            <a:r>
              <a:rPr lang="cs-CZ" sz="3200" b="1" dirty="0" smtClean="0"/>
              <a:t>zoopsychologie </a:t>
            </a:r>
            <a:r>
              <a:rPr lang="cs-CZ" sz="3200" dirty="0"/>
              <a:t>– srovnává psychiku zvířat a lidí </a:t>
            </a:r>
            <a:endParaRPr lang="cs-CZ" sz="3200" dirty="0" smtClean="0"/>
          </a:p>
          <a:p>
            <a:r>
              <a:rPr lang="cs-CZ" sz="3200" b="1" dirty="0" smtClean="0"/>
              <a:t>patopsychologie </a:t>
            </a:r>
            <a:r>
              <a:rPr lang="cs-CZ" sz="3200" dirty="0"/>
              <a:t>– zabývá se psychikou nemocných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2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621102"/>
            <a:ext cx="10058400" cy="5413938"/>
          </a:xfrm>
        </p:spPr>
        <p:txBody>
          <a:bodyPr>
            <a:normAutofit fontScale="92500" lnSpcReduction="10000"/>
          </a:bodyPr>
          <a:lstStyle/>
          <a:p>
            <a:r>
              <a:rPr lang="cs-CZ" sz="4000" b="1" dirty="0" err="1" smtClean="0"/>
              <a:t>farmakopsychologie</a:t>
            </a:r>
            <a:r>
              <a:rPr lang="cs-CZ" sz="4000" b="1" dirty="0" smtClean="0"/>
              <a:t> </a:t>
            </a:r>
            <a:r>
              <a:rPr lang="cs-CZ" sz="4000" dirty="0"/>
              <a:t>– sleduje účinky </a:t>
            </a:r>
            <a:r>
              <a:rPr lang="cs-CZ" sz="4000" dirty="0" smtClean="0"/>
              <a:t>léků </a:t>
            </a:r>
            <a:r>
              <a:rPr lang="cs-CZ" sz="4000" dirty="0"/>
              <a:t>a drog na psychiku jedinců </a:t>
            </a:r>
            <a:endParaRPr lang="cs-CZ" sz="4000" dirty="0" smtClean="0"/>
          </a:p>
          <a:p>
            <a:r>
              <a:rPr lang="cs-CZ" sz="4000" b="1" dirty="0" smtClean="0"/>
              <a:t>psychometrie </a:t>
            </a:r>
            <a:r>
              <a:rPr lang="cs-CZ" sz="4000" dirty="0" smtClean="0"/>
              <a:t>–konstrukce </a:t>
            </a:r>
            <a:r>
              <a:rPr lang="cs-CZ" sz="4000" dirty="0"/>
              <a:t>psychotestů </a:t>
            </a:r>
            <a:endParaRPr lang="cs-CZ" sz="4000" dirty="0" smtClean="0"/>
          </a:p>
          <a:p>
            <a:r>
              <a:rPr lang="cs-CZ" sz="4000" b="1" dirty="0" smtClean="0"/>
              <a:t>psychohygiena</a:t>
            </a:r>
            <a:r>
              <a:rPr lang="cs-CZ" sz="4000" dirty="0" smtClean="0"/>
              <a:t> </a:t>
            </a:r>
            <a:r>
              <a:rPr lang="cs-CZ" sz="4000" dirty="0"/>
              <a:t>– věda o duševním zdraví člověka, zabývá se zdravým životním stylem, pracovním prostředím, </a:t>
            </a:r>
            <a:r>
              <a:rPr lang="cs-CZ" sz="4000" dirty="0" smtClean="0"/>
              <a:t>odpočinkem</a:t>
            </a:r>
          </a:p>
          <a:p>
            <a:r>
              <a:rPr lang="cs-CZ" sz="4000" b="1" dirty="0"/>
              <a:t>d</a:t>
            </a:r>
            <a:r>
              <a:rPr lang="cs-CZ" sz="4000" b="1" dirty="0" smtClean="0"/>
              <a:t>iferenciální psychologie </a:t>
            </a:r>
            <a:r>
              <a:rPr lang="cs-CZ" sz="4000" dirty="0" smtClean="0"/>
              <a:t>– rozdíly mezi měřitelnými psych. Jevy (rozdíly mezi pohlavími, </a:t>
            </a:r>
            <a:r>
              <a:rPr lang="cs-CZ" sz="4000" dirty="0" err="1" smtClean="0"/>
              <a:t>spol.skupinami</a:t>
            </a:r>
            <a:r>
              <a:rPr lang="cs-CZ" sz="4000" dirty="0" smtClean="0"/>
              <a:t>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668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3.Aplikované psychologické vědy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 tvoří </a:t>
            </a:r>
            <a:r>
              <a:rPr lang="cs-CZ" sz="4800" b="1" dirty="0"/>
              <a:t>nejrozsáhlejší</a:t>
            </a:r>
            <a:r>
              <a:rPr lang="cs-CZ" sz="4800" dirty="0"/>
              <a:t> okruh samostatných vědních disciplín </a:t>
            </a:r>
            <a:endParaRPr lang="cs-CZ" sz="4800" dirty="0" smtClean="0"/>
          </a:p>
          <a:p>
            <a:r>
              <a:rPr lang="cs-CZ" sz="4800" dirty="0" smtClean="0"/>
              <a:t>týkají </a:t>
            </a:r>
            <a:r>
              <a:rPr lang="cs-CZ" sz="4800" dirty="0"/>
              <a:t>se rozličných lidských oborů </a:t>
            </a:r>
            <a:endParaRPr lang="cs-CZ" sz="4800" dirty="0" smtClean="0"/>
          </a:p>
          <a:p>
            <a:r>
              <a:rPr lang="cs-CZ" sz="4800" b="1" dirty="0" smtClean="0"/>
              <a:t>psychologie </a:t>
            </a:r>
            <a:r>
              <a:rPr lang="cs-CZ" sz="4800" b="1" dirty="0"/>
              <a:t>použitá v praxi</a:t>
            </a:r>
          </a:p>
        </p:txBody>
      </p:sp>
    </p:spTree>
    <p:extLst>
      <p:ext uri="{BB962C8B-B14F-4D97-AF65-F5344CB8AC3E}">
        <p14:creationId xmlns:p14="http://schemas.microsoft.com/office/powerpoint/2010/main" val="32281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Členění aplikovaných  psychologických disciplín: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cs-CZ" sz="3200" dirty="0" smtClean="0"/>
              <a:t>psychologie </a:t>
            </a:r>
            <a:r>
              <a:rPr lang="cs-CZ" sz="3200" dirty="0"/>
              <a:t>práce </a:t>
            </a:r>
            <a:endParaRPr lang="cs-CZ" sz="3200" dirty="0" smtClean="0"/>
          </a:p>
          <a:p>
            <a:r>
              <a:rPr lang="cs-CZ" sz="3200" dirty="0" smtClean="0"/>
              <a:t>psychologie </a:t>
            </a:r>
            <a:r>
              <a:rPr lang="cs-CZ" sz="3200" dirty="0"/>
              <a:t>řízení </a:t>
            </a:r>
            <a:endParaRPr lang="cs-CZ" sz="3200" dirty="0" smtClean="0"/>
          </a:p>
          <a:p>
            <a:r>
              <a:rPr lang="cs-CZ" sz="3200" dirty="0" smtClean="0"/>
              <a:t>pedagogická </a:t>
            </a:r>
            <a:r>
              <a:rPr lang="cs-CZ" sz="3200" dirty="0"/>
              <a:t>psychologie </a:t>
            </a:r>
            <a:endParaRPr lang="cs-CZ" sz="3200" dirty="0" smtClean="0"/>
          </a:p>
          <a:p>
            <a:r>
              <a:rPr lang="cs-CZ" sz="3200" dirty="0" smtClean="0"/>
              <a:t>klinická </a:t>
            </a:r>
            <a:r>
              <a:rPr lang="cs-CZ" sz="3200" dirty="0"/>
              <a:t>psychologie </a:t>
            </a:r>
            <a:endParaRPr lang="cs-CZ" sz="3200" dirty="0" smtClean="0"/>
          </a:p>
          <a:p>
            <a:r>
              <a:rPr lang="cs-CZ" sz="3200" dirty="0" smtClean="0"/>
              <a:t>psychologie </a:t>
            </a:r>
            <a:r>
              <a:rPr lang="cs-CZ" sz="3200" dirty="0"/>
              <a:t>sportu </a:t>
            </a:r>
            <a:endParaRPr lang="cs-CZ" sz="3200" dirty="0" smtClean="0"/>
          </a:p>
          <a:p>
            <a:r>
              <a:rPr lang="cs-CZ" sz="3200" dirty="0" smtClean="0"/>
              <a:t>psychologie </a:t>
            </a:r>
            <a:r>
              <a:rPr lang="cs-CZ" sz="3200" dirty="0"/>
              <a:t>trhu </a:t>
            </a:r>
            <a:endParaRPr lang="cs-CZ" sz="3200" dirty="0" smtClean="0"/>
          </a:p>
          <a:p>
            <a:r>
              <a:rPr lang="cs-CZ" sz="3200" dirty="0" smtClean="0"/>
              <a:t>psychologie </a:t>
            </a:r>
            <a:r>
              <a:rPr lang="cs-CZ" sz="3200" dirty="0"/>
              <a:t>umění</a:t>
            </a:r>
          </a:p>
          <a:p>
            <a:r>
              <a:rPr lang="cs-CZ" sz="3200" dirty="0" smtClean="0"/>
              <a:t>forenzní </a:t>
            </a:r>
            <a:r>
              <a:rPr lang="cs-CZ" sz="3200" dirty="0"/>
              <a:t>= soudní psychologie </a:t>
            </a:r>
            <a:endParaRPr lang="cs-CZ" sz="3200" dirty="0" smtClean="0"/>
          </a:p>
          <a:p>
            <a:r>
              <a:rPr lang="cs-CZ" sz="3200" dirty="0" smtClean="0"/>
              <a:t>vojenská </a:t>
            </a:r>
            <a:r>
              <a:rPr lang="cs-CZ" sz="3200" dirty="0"/>
              <a:t>psychologie </a:t>
            </a:r>
            <a:endParaRPr lang="cs-CZ" sz="3200" dirty="0" smtClean="0"/>
          </a:p>
          <a:p>
            <a:r>
              <a:rPr lang="cs-CZ" sz="3200" dirty="0" smtClean="0"/>
              <a:t>psychoterapie</a:t>
            </a:r>
          </a:p>
          <a:p>
            <a:r>
              <a:rPr lang="cs-CZ" sz="3200" dirty="0" smtClean="0"/>
              <a:t> psychodiagnostika </a:t>
            </a:r>
          </a:p>
          <a:p>
            <a:r>
              <a:rPr lang="cs-CZ" sz="3200" dirty="0" smtClean="0"/>
              <a:t>poradenská </a:t>
            </a:r>
            <a:r>
              <a:rPr lang="cs-CZ" sz="3200" dirty="0"/>
              <a:t>psychologie</a:t>
            </a:r>
          </a:p>
        </p:txBody>
      </p:sp>
    </p:spTree>
    <p:extLst>
      <p:ext uri="{BB962C8B-B14F-4D97-AF65-F5344CB8AC3E}">
        <p14:creationId xmlns:p14="http://schemas.microsoft.com/office/powerpoint/2010/main" val="17958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425937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0066"/>
                </a:solidFill>
              </a:rPr>
              <a:t>Cvičení – Pracovní list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34" y="1828801"/>
            <a:ext cx="4484331" cy="440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4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425937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0066"/>
                </a:solidFill>
              </a:rPr>
              <a:t>Cvičení </a:t>
            </a:r>
            <a:r>
              <a:rPr lang="cs-CZ" b="1">
                <a:solidFill>
                  <a:srgbClr val="FF0066"/>
                </a:solidFill>
              </a:rPr>
              <a:t>– </a:t>
            </a:r>
            <a:r>
              <a:rPr lang="cs-CZ" b="1" smtClean="0">
                <a:solidFill>
                  <a:srgbClr val="FF0066"/>
                </a:solidFill>
              </a:rPr>
              <a:t>Myšlenková mapa</a:t>
            </a:r>
            <a:endParaRPr lang="cs-CZ" b="1" dirty="0">
              <a:solidFill>
                <a:srgbClr val="FF0066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34" y="1828801"/>
            <a:ext cx="4484331" cy="440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dirty="0" smtClean="0"/>
              <a:t>Předmět, psychologické disciplíny</a:t>
            </a:r>
            <a:endParaRPr lang="cs-CZ" sz="54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4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8800" b="1" u="sng" dirty="0"/>
              <a:t>Psychologie</a:t>
            </a:r>
            <a:r>
              <a:rPr lang="cs-CZ" sz="8800" b="1" dirty="0"/>
              <a:t> = </a:t>
            </a:r>
            <a:r>
              <a:rPr lang="el-GR" sz="9600" b="1" dirty="0"/>
              <a:t>Ψ</a:t>
            </a:r>
            <a:endParaRPr lang="cs-CZ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314933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cs-CZ" sz="5100" b="1" dirty="0" smtClean="0"/>
              <a:t>= věda </a:t>
            </a:r>
            <a:r>
              <a:rPr lang="cs-CZ" sz="5100" b="1" dirty="0"/>
              <a:t>o </a:t>
            </a:r>
            <a:r>
              <a:rPr lang="cs-CZ" sz="5100" b="1" dirty="0" smtClean="0"/>
              <a:t>člověku</a:t>
            </a:r>
            <a:endParaRPr lang="cs-CZ" sz="5100" dirty="0"/>
          </a:p>
          <a:p>
            <a:pPr marL="331470" indent="-285750"/>
            <a:r>
              <a:rPr lang="cs-CZ" sz="5100" b="1" dirty="0"/>
              <a:t>Zkoumá jeho osobnost a vývoj, chování, prožívání, emoce, postoje, vlastnosti a potřeby</a:t>
            </a:r>
          </a:p>
          <a:p>
            <a:pPr marL="45720" indent="0">
              <a:buNone/>
            </a:pPr>
            <a:endParaRPr lang="cs-CZ" sz="4400" b="1" dirty="0" smtClean="0"/>
          </a:p>
          <a:p>
            <a:pPr marL="45720" indent="0">
              <a:buNone/>
            </a:pPr>
            <a:r>
              <a:rPr lang="cs-CZ" sz="4000" dirty="0"/>
              <a:t>• První část pochází z řeckého slova </a:t>
            </a:r>
            <a:r>
              <a:rPr lang="cs-CZ" sz="4000" dirty="0" smtClean="0"/>
              <a:t>-psyché </a:t>
            </a:r>
            <a:r>
              <a:rPr lang="cs-CZ" sz="4000" dirty="0"/>
              <a:t>češtině znamená „</a:t>
            </a:r>
            <a:r>
              <a:rPr lang="cs-CZ" sz="4000" b="1" dirty="0"/>
              <a:t>duše</a:t>
            </a:r>
            <a:r>
              <a:rPr lang="cs-CZ" sz="4000" dirty="0"/>
              <a:t>“. </a:t>
            </a:r>
            <a:endParaRPr lang="cs-CZ" sz="4000" dirty="0" smtClean="0"/>
          </a:p>
          <a:p>
            <a:pPr marL="45720" indent="0">
              <a:buNone/>
            </a:pPr>
            <a:r>
              <a:rPr lang="cs-CZ" sz="4000" dirty="0" smtClean="0"/>
              <a:t>• </a:t>
            </a:r>
            <a:r>
              <a:rPr lang="cs-CZ" sz="4000" dirty="0"/>
              <a:t>Druhou část slova -</a:t>
            </a:r>
            <a:r>
              <a:rPr lang="cs-CZ" sz="4000" dirty="0" err="1"/>
              <a:t>logie</a:t>
            </a:r>
            <a:r>
              <a:rPr lang="cs-CZ" sz="4000" dirty="0"/>
              <a:t> můžeme přeložit jako </a:t>
            </a:r>
            <a:r>
              <a:rPr lang="cs-CZ" sz="4000" b="1" dirty="0"/>
              <a:t>„věda“ </a:t>
            </a:r>
            <a:r>
              <a:rPr lang="cs-CZ" sz="4000" dirty="0"/>
              <a:t>nebo „slovo“. </a:t>
            </a:r>
            <a:endParaRPr lang="cs-CZ" sz="4000" dirty="0" smtClean="0"/>
          </a:p>
          <a:p>
            <a:pPr marL="45720" indent="0">
              <a:buNone/>
            </a:pPr>
            <a:r>
              <a:rPr lang="cs-CZ" sz="4000" dirty="0" smtClean="0"/>
              <a:t>• </a:t>
            </a:r>
            <a:r>
              <a:rPr lang="cs-CZ" sz="4000" dirty="0"/>
              <a:t>Psychologie vychází z poznatků o člověku, k nimž dospěly přírodní a společenské vědy. </a:t>
            </a:r>
            <a:endParaRPr lang="cs-CZ" sz="4000" dirty="0" smtClean="0"/>
          </a:p>
          <a:p>
            <a:pPr marL="45720" indent="0">
              <a:buNone/>
            </a:pPr>
            <a:r>
              <a:rPr lang="cs-CZ" sz="4000" dirty="0"/>
              <a:t>• </a:t>
            </a:r>
            <a:r>
              <a:rPr lang="cs-CZ" sz="4000" dirty="0" smtClean="0"/>
              <a:t>Ve </a:t>
            </a:r>
            <a:r>
              <a:rPr lang="cs-CZ" sz="4000" dirty="0"/>
              <a:t>2. pol. 19.století v souvislosti s rozvojem přírodních věd, zvláště biologických se psychologie postupně formovala jako věda.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Význam psychologie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223" y="2103120"/>
            <a:ext cx="11076317" cy="4176910"/>
          </a:xfrm>
        </p:spPr>
        <p:txBody>
          <a:bodyPr>
            <a:normAutofit/>
          </a:bodyPr>
          <a:lstStyle/>
          <a:p>
            <a:pPr marL="331470" indent="-285750"/>
            <a:r>
              <a:rPr lang="cs-CZ" sz="4000" b="1" dirty="0"/>
              <a:t>Poznat sám sebe </a:t>
            </a:r>
            <a:r>
              <a:rPr lang="cs-CZ" sz="4000" dirty="0"/>
              <a:t>(např. vlastnosti, vlohy atd.)</a:t>
            </a:r>
          </a:p>
          <a:p>
            <a:pPr marL="331470" indent="-285750"/>
            <a:r>
              <a:rPr lang="cs-CZ" sz="4000" b="1" dirty="0"/>
              <a:t>Rozvíjet sebe </a:t>
            </a:r>
            <a:r>
              <a:rPr lang="cs-CZ" sz="4000" dirty="0"/>
              <a:t>(např. rozvíjet kladné vlastnosti)</a:t>
            </a:r>
          </a:p>
          <a:p>
            <a:pPr marL="331470" indent="-285750"/>
            <a:r>
              <a:rPr lang="cs-CZ" sz="4000" b="1" dirty="0"/>
              <a:t>Poznávat druhé </a:t>
            </a:r>
            <a:r>
              <a:rPr lang="cs-CZ" sz="4000" dirty="0"/>
              <a:t>(např. rozumět projevům chování)</a:t>
            </a:r>
          </a:p>
          <a:p>
            <a:pPr marL="331470" indent="-285750"/>
            <a:r>
              <a:rPr lang="cs-CZ" sz="4000" b="1" dirty="0"/>
              <a:t>Působit na druhé </a:t>
            </a:r>
            <a:r>
              <a:rPr lang="cs-CZ" sz="4000" dirty="0"/>
              <a:t>(např. asertivní techniky</a:t>
            </a:r>
            <a:r>
              <a:rPr lang="cs-CZ" sz="4000" dirty="0" smtClean="0"/>
              <a:t>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646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Postavení psychologie v systému věd</a:t>
            </a:r>
            <a:endParaRPr lang="cs-CZ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6000" dirty="0"/>
              <a:t> Stojí na rozhraní přírodních a společenských věd</a:t>
            </a:r>
          </a:p>
          <a:p>
            <a:r>
              <a:rPr lang="cs-CZ" sz="6000" dirty="0"/>
              <a:t> Úzce spjata s pedagogikou, filozofií, sociologií, medicínou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51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09681"/>
            <a:ext cx="10058400" cy="651368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/>
              <a:t>Hlavní směry psychologie</a:t>
            </a:r>
            <a:endParaRPr lang="cs-CZ" sz="36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000665"/>
            <a:ext cx="10058400" cy="503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 smtClean="0"/>
              <a:t>1. Hlubinná psychologie </a:t>
            </a:r>
          </a:p>
          <a:p>
            <a:pPr marL="0" indent="0">
              <a:buNone/>
            </a:pPr>
            <a:r>
              <a:rPr lang="cs-CZ" sz="3600" dirty="0" smtClean="0"/>
              <a:t>– </a:t>
            </a:r>
            <a:r>
              <a:rPr lang="cs-CZ" sz="3600" i="1" dirty="0" smtClean="0"/>
              <a:t>Sigmund Freud</a:t>
            </a:r>
            <a:r>
              <a:rPr lang="cs-CZ" sz="3600" i="1" dirty="0"/>
              <a:t> </a:t>
            </a:r>
            <a:r>
              <a:rPr lang="cs-CZ" sz="3600" dirty="0" smtClean="0"/>
              <a:t>, zakladatel psychoanalýzy - </a:t>
            </a:r>
            <a:r>
              <a:rPr lang="cs-CZ" sz="3600" i="1" dirty="0" smtClean="0"/>
              <a:t>Výklad snů </a:t>
            </a:r>
            <a:r>
              <a:rPr lang="cs-CZ" sz="3600" dirty="0" smtClean="0"/>
              <a:t>(vědomí a nevědomí)</a:t>
            </a:r>
          </a:p>
          <a:p>
            <a:pPr>
              <a:buFontTx/>
              <a:buChar char="-"/>
            </a:pPr>
            <a:r>
              <a:rPr lang="cs-CZ" sz="3600" i="1" dirty="0" smtClean="0"/>
              <a:t>Carl Gustav Jung  </a:t>
            </a:r>
            <a:r>
              <a:rPr lang="cs-CZ" sz="3600" dirty="0" smtClean="0"/>
              <a:t>- Archetypy (prožitkové obsahy vzniklé v dějinách lidstva)</a:t>
            </a:r>
          </a:p>
          <a:p>
            <a:pPr marL="0" indent="0">
              <a:buNone/>
            </a:pPr>
            <a:r>
              <a:rPr lang="cs-CZ" sz="3600" b="1" dirty="0" smtClean="0"/>
              <a:t>2.Neobehaviorismus</a:t>
            </a:r>
          </a:p>
          <a:p>
            <a:pPr>
              <a:buFontTx/>
              <a:buChar char="-"/>
            </a:pPr>
            <a:r>
              <a:rPr lang="cs-CZ" sz="3600" dirty="0" smtClean="0"/>
              <a:t>USA; základ výzkumu psychických procesů chování a zaměřuje se na objektivní záznam mezi podněty a reakcemi;</a:t>
            </a:r>
          </a:p>
        </p:txBody>
      </p:sp>
    </p:spTree>
    <p:extLst>
      <p:ext uri="{BB962C8B-B14F-4D97-AF65-F5344CB8AC3E}">
        <p14:creationId xmlns:p14="http://schemas.microsoft.com/office/powerpoint/2010/main" val="1031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697821"/>
          </a:xfrm>
        </p:spPr>
        <p:txBody>
          <a:bodyPr>
            <a:noAutofit/>
          </a:bodyPr>
          <a:lstStyle/>
          <a:p>
            <a:pPr marL="0" indent="0"/>
            <a:r>
              <a:rPr lang="cs-CZ" sz="3200" b="1" dirty="0"/>
              <a:t>3.Kognitivní psychologie – </a:t>
            </a:r>
            <a:r>
              <a:rPr lang="cs-CZ" sz="3200" dirty="0"/>
              <a:t>Teorie kognitivních map = chování organismu je sice ovlivňováno jeho předchozí úspěšností či neúspěšností, ale také závisí na poznávacím zájmu – směrování organismu k orientaci v prostředí; </a:t>
            </a:r>
            <a:r>
              <a:rPr lang="cs-CZ" sz="3200" i="1" dirty="0"/>
              <a:t>Edward C. </a:t>
            </a:r>
            <a:r>
              <a:rPr lang="cs-CZ" sz="3200" i="1" dirty="0" err="1"/>
              <a:t>Tolman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b="1" dirty="0"/>
              <a:t>4.Humanistická psychologie </a:t>
            </a:r>
            <a:r>
              <a:rPr lang="cs-CZ" sz="3200" dirty="0"/>
              <a:t>– hlavní předmět zájmu: autentické vyjádření člověka, kým je (jeho identita) a </a:t>
            </a:r>
            <a:r>
              <a:rPr lang="cs-CZ" sz="3200" dirty="0" smtClean="0"/>
              <a:t>seberealizace; </a:t>
            </a:r>
            <a:r>
              <a:rPr lang="cs-CZ" sz="3200" i="1" dirty="0" smtClean="0"/>
              <a:t>Carl </a:t>
            </a:r>
            <a:r>
              <a:rPr lang="cs-CZ" sz="3200" i="1" dirty="0" err="1" smtClean="0"/>
              <a:t>Rogers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b="1" dirty="0"/>
              <a:t>5.Transpersonální psychologie </a:t>
            </a:r>
            <a:r>
              <a:rPr lang="cs-CZ" sz="3200" dirty="0"/>
              <a:t>– zabývá se mimořádnými stavy vědomí, které přesahují hranice času a prostoru, života a smrti (mystické praktiky, meditace, hypnóza, drogy)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i="1" dirty="0"/>
              <a:t>Stanislav Grof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629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Systém psychologických věd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dirty="0" smtClean="0"/>
              <a:t>= Jednotlivá psychologická témata se podle daných kritérií zpracovávají do uspořádaných celků. Ti pak tvoří soustavu hlavních psychologických disciplín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b="1" dirty="0" smtClean="0"/>
              <a:t>Soustavu psychologických disciplín tvoří: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1574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524" y="685725"/>
            <a:ext cx="8379125" cy="5413149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b="1" dirty="0" smtClean="0">
                <a:solidFill>
                  <a:srgbClr val="FF0000"/>
                </a:solidFill>
              </a:rPr>
              <a:t>Základní psychologické vědy </a:t>
            </a:r>
            <a:r>
              <a:rPr lang="cs-CZ" dirty="0" smtClean="0"/>
              <a:t>– teoretický charakter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b="1" dirty="0" smtClean="0">
                <a:solidFill>
                  <a:srgbClr val="FF0000"/>
                </a:solidFill>
              </a:rPr>
              <a:t>Speciální psychologické </a:t>
            </a:r>
            <a:r>
              <a:rPr lang="cs-CZ" b="1" smtClean="0">
                <a:solidFill>
                  <a:srgbClr val="FF0000"/>
                </a:solidFill>
              </a:rPr>
              <a:t>vědy </a:t>
            </a:r>
            <a:r>
              <a:rPr lang="cs-CZ" smtClean="0"/>
              <a:t>–konkrétní </a:t>
            </a:r>
            <a:r>
              <a:rPr lang="cs-CZ" dirty="0" smtClean="0"/>
              <a:t>obory lidské činnosti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b="1" dirty="0" smtClean="0">
                <a:solidFill>
                  <a:srgbClr val="FF0000"/>
                </a:solidFill>
              </a:rPr>
              <a:t>Aplikované psychologické vědy </a:t>
            </a:r>
            <a:r>
              <a:rPr lang="cs-CZ" dirty="0" smtClean="0">
                <a:solidFill>
                  <a:srgbClr val="FF0000"/>
                </a:solidFill>
              </a:rPr>
              <a:t>– </a:t>
            </a:r>
            <a:r>
              <a:rPr lang="cs-CZ" dirty="0" smtClean="0">
                <a:solidFill>
                  <a:schemeClr val="tx1"/>
                </a:solidFill>
              </a:rPr>
              <a:t>psychologie v praxi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0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Mýdlo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2021</TotalTime>
  <Words>624</Words>
  <Application>Microsoft Office PowerPoint</Application>
  <PresentationFormat>Širokoúhlá obrazovka</PresentationFormat>
  <Paragraphs>79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Garamond</vt:lpstr>
      <vt:lpstr>Mýdlo</vt:lpstr>
      <vt:lpstr>Psychologie</vt:lpstr>
      <vt:lpstr>Předmět, psychologické disciplíny</vt:lpstr>
      <vt:lpstr>Psychologie = Ψ</vt:lpstr>
      <vt:lpstr>Význam psychologie</vt:lpstr>
      <vt:lpstr>Postavení psychologie v systému věd</vt:lpstr>
      <vt:lpstr>Hlavní směry psychologie</vt:lpstr>
      <vt:lpstr>3.Kognitivní psychologie – Teorie kognitivních map = chování organismu je sice ovlivňováno jeho předchozí úspěšností či neúspěšností, ale také závisí na poznávacím zájmu – směrování organismu k orientaci v prostředí; Edward C. Tolman 4.Humanistická psychologie – hlavní předmět zájmu: autentické vyjádření člověka, kým je (jeho identita) a seberealizace; Carl Rogers 5.Transpersonální psychologie – zabývá se mimořádnými stavy vědomí, které přesahují hranice času a prostoru, života a smrti (mystické praktiky, meditace, hypnóza, drogy) - Stanislav Grof </vt:lpstr>
      <vt:lpstr>Systém psychologických věd</vt:lpstr>
      <vt:lpstr>1. Základní psychologické vědy – teoretický charakter 2. Speciální psychologické vědy –konkrétní obory lidské činnosti 3. Aplikované psychologické vědy – psychologie v praxi</vt:lpstr>
      <vt:lpstr>1. Základní psychologické disciplíny</vt:lpstr>
      <vt:lpstr>Prezentace aplikace PowerPoint</vt:lpstr>
      <vt:lpstr>Prezentace aplikace PowerPoint</vt:lpstr>
      <vt:lpstr>2. Speciální psychologické disciplíny</vt:lpstr>
      <vt:lpstr>Prezentace aplikace PowerPoint</vt:lpstr>
      <vt:lpstr>3.Aplikované psychologické vědy</vt:lpstr>
      <vt:lpstr>Členění aplikovaných  psychologických disciplín: </vt:lpstr>
      <vt:lpstr>Cvičení – Pracovní list</vt:lpstr>
      <vt:lpstr>Cvičení – Myšlenková mapa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 ac2a</dc:title>
  <dc:creator>Ing. Adéla Čiháková</dc:creator>
  <cp:lastModifiedBy>Ing. Adéla Čiháková</cp:lastModifiedBy>
  <cp:revision>80</cp:revision>
  <dcterms:created xsi:type="dcterms:W3CDTF">2019-08-31T17:14:28Z</dcterms:created>
  <dcterms:modified xsi:type="dcterms:W3CDTF">2019-10-15T06:31:28Z</dcterms:modified>
</cp:coreProperties>
</file>