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notesMasterIdLst>
    <p:notesMasterId r:id="rId18"/>
  </p:notesMasterIdLst>
  <p:sldIdLst>
    <p:sldId id="256" r:id="rId2"/>
    <p:sldId id="267" r:id="rId3"/>
    <p:sldId id="268" r:id="rId4"/>
    <p:sldId id="259" r:id="rId5"/>
    <p:sldId id="275" r:id="rId6"/>
    <p:sldId id="260" r:id="rId7"/>
    <p:sldId id="286" r:id="rId8"/>
    <p:sldId id="281" r:id="rId9"/>
    <p:sldId id="261" r:id="rId10"/>
    <p:sldId id="263" r:id="rId11"/>
    <p:sldId id="277" r:id="rId12"/>
    <p:sldId id="278" r:id="rId13"/>
    <p:sldId id="280" r:id="rId14"/>
    <p:sldId id="26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64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B83CF6BC-FD82-4E12-85DA-F93D58C4A4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A079B8B-04C6-40E8-968F-93004572852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6D8E55-02F5-432B-B590-B17E640D1B53}" type="datetimeFigureOut">
              <a:rPr lang="cs-CZ"/>
              <a:pPr>
                <a:defRPr/>
              </a:pPr>
              <a:t>15.05.2019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FD78C387-E8FF-49F8-9C59-0D47851B77F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5C1B29A6-16D3-412F-9CC1-06E9E76EB6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B0F8E98-057B-4FEB-BDF0-2E5E7AADB5D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54505BA-5216-41F1-8200-EA9397218C2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12BA976-9F64-460E-924A-B6F83C5B346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>
            <a:extLst>
              <a:ext uri="{FF2B5EF4-FFF2-40B4-BE49-F238E27FC236}">
                <a16:creationId xmlns:a16="http://schemas.microsoft.com/office/drawing/2014/main" id="{22BCA512-57CE-44B3-B1D7-C65714169F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>
            <a:extLst>
              <a:ext uri="{FF2B5EF4-FFF2-40B4-BE49-F238E27FC236}">
                <a16:creationId xmlns:a16="http://schemas.microsoft.com/office/drawing/2014/main" id="{7F6728B5-1601-41E4-90FC-6AB40B8CABE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2532" name="Zástupný symbol pro číslo snímku 3">
            <a:extLst>
              <a:ext uri="{FF2B5EF4-FFF2-40B4-BE49-F238E27FC236}">
                <a16:creationId xmlns:a16="http://schemas.microsoft.com/office/drawing/2014/main" id="{80EA2526-C8B4-44FB-9FDF-EB8D5DBA7A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fld id="{69AE87DD-75EF-4DB9-8214-4421841C0C40}" type="slidenum">
              <a:rPr lang="cs-CZ" altLang="cs-CZ">
                <a:latin typeface="Calibri" panose="020F0502020204030204" pitchFamily="34" charset="0"/>
              </a:rPr>
              <a:pPr/>
              <a:t>3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BBCA55-8BE6-4359-8DBD-9A94853A6320}" type="datetimeFigureOut">
              <a:rPr lang="cs-CZ" smtClean="0"/>
              <a:pPr>
                <a:defRPr/>
              </a:pPr>
              <a:t>15.05.2019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DF0D9-9878-4451-A6BD-5639C947CACC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6DE1BC44-3626-4783-A80A-B3F573D6FDDF}"/>
              </a:ext>
            </a:extLst>
          </p:cNvPr>
          <p:cNvSpPr txBox="1">
            <a:spLocks/>
          </p:cNvSpPr>
          <p:nvPr userDrawn="1"/>
        </p:nvSpPr>
        <p:spPr bwMode="auto">
          <a:xfrm>
            <a:off x="3995936" y="6381328"/>
            <a:ext cx="5104656" cy="5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228600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2400" dirty="0">
                <a:solidFill>
                  <a:schemeClr val="tx1"/>
                </a:solidFill>
              </a:rPr>
              <a:t>Vytvořila: Mgr. Bc. Daniella Havlová</a:t>
            </a:r>
          </a:p>
        </p:txBody>
      </p:sp>
    </p:spTree>
    <p:extLst>
      <p:ext uri="{BB962C8B-B14F-4D97-AF65-F5344CB8AC3E}">
        <p14:creationId xmlns:p14="http://schemas.microsoft.com/office/powerpoint/2010/main" val="4244144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EDFD66-BDCE-41D8-9625-334C7C24C691}" type="datetimeFigureOut">
              <a:rPr lang="cs-CZ" smtClean="0"/>
              <a:pPr>
                <a:defRPr/>
              </a:pPr>
              <a:t>15.05.2019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2903-7C65-4221-9888-D9039565722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101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EDFD66-BDCE-41D8-9625-334C7C24C691}" type="datetimeFigureOut">
              <a:rPr lang="cs-CZ" smtClean="0"/>
              <a:pPr>
                <a:defRPr/>
              </a:pPr>
              <a:t>15.05.2019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2903-7C65-4221-9888-D9039565722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5899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8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46115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EDFD66-BDCE-41D8-9625-334C7C24C691}" type="datetimeFigureOut">
              <a:rPr lang="cs-CZ" smtClean="0"/>
              <a:pPr>
                <a:defRPr/>
              </a:pPr>
              <a:t>15.05.2019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2903-7C65-4221-9888-D90395657227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9221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EDFD66-BDCE-41D8-9625-334C7C24C691}" type="datetimeFigureOut">
              <a:rPr lang="cs-CZ" smtClean="0"/>
              <a:pPr>
                <a:defRPr/>
              </a:pPr>
              <a:t>15.05.2019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2903-7C65-4221-9888-D9039565722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3341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EDFD66-BDCE-41D8-9625-334C7C24C691}" type="datetimeFigureOut">
              <a:rPr lang="cs-CZ" smtClean="0"/>
              <a:pPr>
                <a:defRPr/>
              </a:pPr>
              <a:t>15.05.2019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2903-7C65-4221-9888-D9039565722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944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EDFD66-BDCE-41D8-9625-334C7C24C691}" type="datetimeFigureOut">
              <a:rPr lang="cs-CZ" smtClean="0"/>
              <a:pPr>
                <a:defRPr/>
              </a:pPr>
              <a:t>15.05.2019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2903-7C65-4221-9888-D9039565722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807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168073-9BF3-4727-85F4-077CC59774BD}" type="datetimeFigureOut">
              <a:rPr lang="cs-CZ" smtClean="0"/>
              <a:pPr>
                <a:defRPr/>
              </a:pPr>
              <a:t>15.05.2019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B872-4066-40C1-A240-1F4D21181B2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1456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CD321B-B538-4D2D-AE35-3F603CB56AC4}" type="datetimeFigureOut">
              <a:rPr lang="cs-CZ" smtClean="0"/>
              <a:pPr>
                <a:defRPr/>
              </a:pPr>
              <a:t>15.05.2019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228FE-A442-4973-ABFF-6D33D1B8E79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72655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A281D-9DA2-4ECF-AF28-3CFA21E5E27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55051-E922-4EF1-987D-403A4F02BA12}" type="datetimeFigureOut">
              <a:rPr lang="cs-CZ"/>
              <a:pPr>
                <a:defRPr/>
              </a:pPr>
              <a:t>15.05.2019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04B69-1805-4215-937F-81BE905D1CB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A590B-EBFF-4D00-A98C-9D389EAF835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1EE846F-52DD-4C98-9825-42948F3CCD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20665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566E9B8-5479-4E6E-BDC6-68C825607235}"/>
              </a:ext>
            </a:extLst>
          </p:cNvPr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F41B0EEA-9A81-4407-BB16-71AE5CB0776A}"/>
              </a:ext>
            </a:extLst>
          </p:cNvPr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6FF9E5F4-F29A-4D8B-84C5-9D04ACFBF9A3}"/>
              </a:ext>
            </a:extLst>
          </p:cNvPr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>
            <a:extLst>
              <a:ext uri="{FF2B5EF4-FFF2-40B4-BE49-F238E27FC236}">
                <a16:creationId xmlns:a16="http://schemas.microsoft.com/office/drawing/2014/main" id="{99CA7BD9-FE84-4B5E-851B-EF75A240AB3C}"/>
              </a:ext>
            </a:extLst>
          </p:cNvPr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B77DAD46-F510-4817-8E87-AB23CD0D7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F6289-AC1F-49C0-B887-F30393491E51}" type="datetimeFigureOut">
              <a:rPr lang="cs-CZ"/>
              <a:pPr>
                <a:defRPr/>
              </a:pPr>
              <a:t>15.05.2019</a:t>
            </a:fld>
            <a:endParaRPr lang="cs-CZ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A62CF73E-9F1B-427F-B1A8-E639BDCD6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6DA36DD5-1525-4CB1-BD6F-BE90BDED5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B3B1B-ED1F-4A54-B527-AA09B23B6EF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2" name="Podnadpis 6">
            <a:extLst>
              <a:ext uri="{FF2B5EF4-FFF2-40B4-BE49-F238E27FC236}">
                <a16:creationId xmlns:a16="http://schemas.microsoft.com/office/drawing/2014/main" id="{E866860A-3612-4B85-B556-08B8FD8DD6C8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3059832" y="6381328"/>
            <a:ext cx="6040760" cy="550912"/>
          </a:xfrm>
        </p:spPr>
        <p:txBody>
          <a:bodyPr>
            <a:normAutofit/>
          </a:bodyPr>
          <a:lstStyle/>
          <a:p>
            <a:pPr algn="r"/>
            <a:r>
              <a:rPr lang="cs-CZ" sz="2400" dirty="0"/>
              <a:t>Vytvořila: Mgr. Bc. Daniella Havlová</a:t>
            </a:r>
          </a:p>
        </p:txBody>
      </p:sp>
    </p:spTree>
    <p:extLst>
      <p:ext uri="{BB962C8B-B14F-4D97-AF65-F5344CB8AC3E}">
        <p14:creationId xmlns:p14="http://schemas.microsoft.com/office/powerpoint/2010/main" val="1148665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EDFD66-BDCE-41D8-9625-334C7C24C691}" type="datetimeFigureOut">
              <a:rPr lang="cs-CZ" smtClean="0"/>
              <a:pPr>
                <a:defRPr/>
              </a:pPr>
              <a:t>15.05.2019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2903-7C65-4221-9888-D9039565722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064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EDFD66-BDCE-41D8-9625-334C7C24C691}" type="datetimeFigureOut">
              <a:rPr lang="cs-CZ" smtClean="0"/>
              <a:pPr>
                <a:defRPr/>
              </a:pPr>
              <a:t>15.05.2019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2903-7C65-4221-9888-D9039565722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570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EDFD66-BDCE-41D8-9625-334C7C24C691}" type="datetimeFigureOut">
              <a:rPr lang="cs-CZ" smtClean="0"/>
              <a:pPr>
                <a:defRPr/>
              </a:pPr>
              <a:t>15.05.2019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2903-7C65-4221-9888-D9039565722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72599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19F039-601A-4F03-A736-3AAF3C2D700D}" type="datetimeFigureOut">
              <a:rPr lang="cs-CZ" smtClean="0"/>
              <a:pPr>
                <a:defRPr/>
              </a:pPr>
              <a:t>15.05.2019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5F4F-7A04-46DB-8067-FFF270E8B7F3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1253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EDFD66-BDCE-41D8-9625-334C7C24C691}" type="datetimeFigureOut">
              <a:rPr lang="cs-CZ" smtClean="0"/>
              <a:pPr>
                <a:defRPr/>
              </a:pPr>
              <a:t>15.05.2019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2903-7C65-4221-9888-D9039565722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2099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6AF203-1FA5-4C6D-BFB7-C0FEB07F4AD9}" type="datetimeFigureOut">
              <a:rPr lang="cs-CZ" smtClean="0"/>
              <a:pPr>
                <a:defRPr/>
              </a:pPr>
              <a:t>15.05.2019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257DC-1BBC-4AE2-BB21-B8FD18F6F30F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4739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129281"/>
            <a:ext cx="2551461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937466-8FEB-40FF-B919-5F3A52D6AF1A}" type="datetimeFigureOut">
              <a:rPr lang="cs-CZ" smtClean="0"/>
              <a:pPr>
                <a:defRPr/>
              </a:pPr>
              <a:t>15.05.2019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11A8F-5969-4372-9A8D-F2EED107B40C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36166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EDFD66-BDCE-41D8-9625-334C7C24C691}" type="datetimeFigureOut">
              <a:rPr lang="cs-CZ" smtClean="0"/>
              <a:pPr>
                <a:defRPr/>
              </a:pPr>
              <a:t>15.05.2019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D2903-7C65-4221-9888-D9039565722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1608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3CEDFD66-BDCE-41D8-9625-334C7C24C691}" type="datetimeFigureOut">
              <a:rPr lang="cs-CZ" smtClean="0"/>
              <a:pPr>
                <a:defRPr/>
              </a:pPr>
              <a:t>15.05.2019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D2903-7C65-4221-9888-D90395657227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3" name="Podnadpis 6">
            <a:extLst>
              <a:ext uri="{FF2B5EF4-FFF2-40B4-BE49-F238E27FC236}">
                <a16:creationId xmlns:a16="http://schemas.microsoft.com/office/drawing/2014/main" id="{5E4D77EE-7F7A-4BB4-BB6C-8A92ABE1AA31}"/>
              </a:ext>
            </a:extLst>
          </p:cNvPr>
          <p:cNvSpPr txBox="1">
            <a:spLocks/>
          </p:cNvSpPr>
          <p:nvPr userDrawn="1"/>
        </p:nvSpPr>
        <p:spPr>
          <a:xfrm>
            <a:off x="3995936" y="6381328"/>
            <a:ext cx="5104656" cy="550912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2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1pPr>
            <a:lvl2pPr marL="547688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20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2pPr>
            <a:lvl3pPr marL="822325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3pPr>
            <a:lvl4pPr marL="1096963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6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4pPr>
            <a:lvl5pPr marL="1389063" indent="-182563" algn="l" rtl="0" eaLnBrk="0" fontAlgn="base" hangingPunct="0"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anose="02040502050405020303" pitchFamily="18" charset="0"/>
              <a:buChar char="*"/>
              <a:defRPr sz="1400" kern="1200">
                <a:solidFill>
                  <a:srgbClr val="404040"/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sz="2400" dirty="0">
                <a:solidFill>
                  <a:schemeClr val="tx1"/>
                </a:solidFill>
              </a:rPr>
              <a:t>Vytvořila: Mgr. Bc. Daniella Havlová</a:t>
            </a:r>
          </a:p>
        </p:txBody>
      </p:sp>
    </p:spTree>
    <p:extLst>
      <p:ext uri="{BB962C8B-B14F-4D97-AF65-F5344CB8AC3E}">
        <p14:creationId xmlns:p14="http://schemas.microsoft.com/office/powerpoint/2010/main" val="4256681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  <p:sldLayoutId id="2147483815" r:id="rId18"/>
    <p:sldLayoutId id="2147483739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http://www.kostel-praha.cz/upload/www.kostel-praha.cz/praha-svatba/_dir/snimek-036.jpg" TargetMode="External"/><Relationship Id="rId5" Type="http://schemas.openxmlformats.org/officeDocument/2006/relationships/image" Target="../media/image4.jpeg"/><Relationship Id="rId4" Type="http://schemas.openxmlformats.org/officeDocument/2006/relationships/image" Target="http://mojecestovka.cz/uploads/fs_images/contentpages/1087/ischia5_7256_l.jp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y.centrum.cz/zakon-o-rodine/cast-1-hlava-1-paragraf-2" TargetMode="External"/><Relationship Id="rId2" Type="http://schemas.openxmlformats.org/officeDocument/2006/relationships/hyperlink" Target="http://zakony.centrum.cz/zakon-o-rodine/cast-1-hlava-1-paragraf-1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y.centrum.cz/zakon-o-rodine/cast-1-hlava-1-paragraf-3" TargetMode="External"/><Relationship Id="rId2" Type="http://schemas.openxmlformats.org/officeDocument/2006/relationships/hyperlink" Target="http://zakony.centrum.cz/zakon-o-rodine/cast-1-hlava-3-paragraf-18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9D6F60-94B7-4CE4-8F05-8DB42DB4CC8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79388" y="0"/>
            <a:ext cx="8964612" cy="6858000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None/>
              <a:defRPr/>
            </a:pPr>
            <a:br>
              <a:rPr lang="cs-CZ" sz="8000" dirty="0"/>
            </a:br>
            <a:r>
              <a:rPr lang="cs-CZ" sz="8000" dirty="0"/>
              <a:t>MANŽELSTVÍ </a:t>
            </a:r>
            <a:br>
              <a:rPr lang="cs-CZ" sz="8000" dirty="0"/>
            </a:br>
            <a:r>
              <a:rPr lang="cs-CZ" sz="8000" dirty="0"/>
              <a:t>A </a:t>
            </a:r>
            <a:br>
              <a:rPr lang="cs-CZ" sz="8000" dirty="0"/>
            </a:br>
            <a:r>
              <a:rPr lang="cs-CZ" sz="8000" dirty="0"/>
              <a:t>RODIČOVSTVÍ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9">
            <a:extLst>
              <a:ext uri="{FF2B5EF4-FFF2-40B4-BE49-F238E27FC236}">
                <a16:creationId xmlns:a16="http://schemas.microsoft.com/office/drawing/2014/main" id="{B0722A8B-A393-478D-A326-F932009A3C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73" r="63927"/>
          <a:stretch>
            <a:fillRect/>
          </a:stretch>
        </p:blipFill>
        <p:spPr bwMode="auto">
          <a:xfrm>
            <a:off x="0" y="1725613"/>
            <a:ext cx="3491880" cy="494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A323C0CB-38CE-43E4-850C-01BCCC5DC90D}"/>
              </a:ext>
            </a:extLst>
          </p:cNvPr>
          <p:cNvSpPr/>
          <p:nvPr/>
        </p:nvSpPr>
        <p:spPr>
          <a:xfrm>
            <a:off x="395536" y="201414"/>
            <a:ext cx="519935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RODIČOVSTVÍ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AF156DA-B477-46B4-A059-94A6A0CA3F1B}"/>
              </a:ext>
            </a:extLst>
          </p:cNvPr>
          <p:cNvSpPr txBox="1"/>
          <p:nvPr/>
        </p:nvSpPr>
        <p:spPr>
          <a:xfrm>
            <a:off x="251521" y="1196975"/>
            <a:ext cx="8568630" cy="646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+mn-lt"/>
                <a:cs typeface="+mn-cs"/>
              </a:rPr>
              <a:t>Co je plánované rodičovství?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BEA5B769-7F9C-4AB5-B6B0-E4644EE63A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1916113"/>
            <a:ext cx="583247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cs-CZ" altLang="cs-CZ" sz="2800" dirty="0"/>
              <a:t>- oba rodiče se dobrovolně rozhodli mít dítě</a:t>
            </a:r>
          </a:p>
          <a:p>
            <a:pPr marL="0" indent="0" eaLnBrk="1" hangingPunct="1"/>
            <a:r>
              <a:rPr lang="cs-CZ" altLang="cs-CZ" sz="2800" dirty="0"/>
              <a:t>- dítě se narodí do zajištěné rodiny</a:t>
            </a:r>
          </a:p>
          <a:p>
            <a:pPr eaLnBrk="1" hangingPunct="1">
              <a:buFont typeface="Wingdings" panose="05000000000000000000" pitchFamily="2" charset="2"/>
              <a:buChar char="q"/>
            </a:pPr>
            <a:endParaRPr lang="cs-CZ" altLang="cs-CZ" sz="2800" dirty="0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1393BCC1-6F6F-4D59-B142-3A0F439CD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5625" y="3735388"/>
            <a:ext cx="6048375" cy="157003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400"/>
              <a:t>Rodiče jsou povinni se o své děti starat.</a:t>
            </a:r>
          </a:p>
          <a:p>
            <a:pPr algn="ctr" eaLnBrk="1" hangingPunct="1"/>
            <a:r>
              <a:rPr lang="cs-CZ" altLang="cs-CZ" sz="2400"/>
              <a:t>Pokud se o své děti starat nemohou (zemřou), nebo se nechtějí, jejich zodpovědnost přebírá stát.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6BF536-29BF-4AB7-A444-0D38EB231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548680"/>
            <a:ext cx="8183880" cy="105156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sz="3200" b="1" dirty="0"/>
              <a:t>Před početím je třeba si  uvědomit: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7AF71F-7BD1-48EC-BD1B-9DC63C1A57B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9425" y="1089025"/>
            <a:ext cx="8185150" cy="46799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cs-CZ" altLang="cs-CZ" sz="2800"/>
              <a:t>že dítě bude součástí každodenního života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sz="2800"/>
              <a:t>že jde o velkou zodpovědnost – výchova dítěte, jeho finanční zajištění, poskytnutí lásky,….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sz="2800"/>
              <a:t>že se početí dítěte nedá vrátit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sz="2800"/>
              <a:t>jestli budoucí rodiče jsou schopni plnit své rodičovské povinnosti.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0C7FAC-B62C-415B-84F2-8B6E2693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33224"/>
            <a:ext cx="8183880" cy="1051560"/>
          </a:xfrm>
        </p:spPr>
        <p:txBody>
          <a:bodyPr/>
          <a:lstStyle/>
          <a:p>
            <a:pPr marL="320040" indent="-32004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b="1" dirty="0"/>
              <a:t>Kdy otěhotnět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BBC703-96A3-42C0-B7CD-6F9B3244D5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95288" y="1052513"/>
            <a:ext cx="8677275" cy="5445125"/>
          </a:xfrm>
        </p:spPr>
        <p:txBody>
          <a:bodyPr/>
          <a:lstStyle/>
          <a:p>
            <a:pPr eaLnBrk="1" hangingPunct="1">
              <a:lnSpc>
                <a:spcPct val="170000"/>
              </a:lnSpc>
            </a:pPr>
            <a:r>
              <a:rPr lang="cs-CZ" altLang="cs-CZ" sz="2400" dirty="0"/>
              <a:t>Je vám dost let?</a:t>
            </a:r>
          </a:p>
          <a:p>
            <a:pPr eaLnBrk="1" hangingPunct="1">
              <a:lnSpc>
                <a:spcPct val="170000"/>
              </a:lnSpc>
            </a:pPr>
            <a:r>
              <a:rPr lang="cs-CZ" altLang="cs-CZ" sz="2400" dirty="0"/>
              <a:t>Jste zdraví?</a:t>
            </a:r>
          </a:p>
          <a:p>
            <a:pPr eaLnBrk="1" hangingPunct="1">
              <a:lnSpc>
                <a:spcPct val="170000"/>
              </a:lnSpc>
            </a:pPr>
            <a:r>
              <a:rPr lang="cs-CZ" altLang="cs-CZ" sz="2400" dirty="0"/>
              <a:t>Máte kde s dítětem bydlet?</a:t>
            </a:r>
          </a:p>
          <a:p>
            <a:pPr eaLnBrk="1" hangingPunct="1">
              <a:lnSpc>
                <a:spcPct val="170000"/>
              </a:lnSpc>
            </a:pPr>
            <a:r>
              <a:rPr lang="cs-CZ" altLang="cs-CZ" sz="2400" dirty="0"/>
              <a:t>Jste finančně zajištění?</a:t>
            </a:r>
          </a:p>
          <a:p>
            <a:pPr eaLnBrk="1" hangingPunct="1">
              <a:lnSpc>
                <a:spcPct val="170000"/>
              </a:lnSpc>
            </a:pPr>
            <a:r>
              <a:rPr lang="cs-CZ" altLang="cs-CZ" sz="2400" dirty="0"/>
              <a:t>Má budoucí otec dítěte stálé pracovní místo?</a:t>
            </a:r>
          </a:p>
          <a:p>
            <a:pPr eaLnBrk="1" hangingPunct="1">
              <a:lnSpc>
                <a:spcPct val="170000"/>
              </a:lnSpc>
            </a:pPr>
            <a:r>
              <a:rPr lang="cs-CZ" altLang="cs-CZ" sz="2400" dirty="0"/>
              <a:t>Máte dostatečnou praxi, aby vám byla vyplácena mateřská dovolená?</a:t>
            </a:r>
          </a:p>
          <a:p>
            <a:pPr eaLnBrk="1" hangingPunct="1"/>
            <a:endParaRPr lang="cs-CZ" altLang="cs-CZ" sz="2400" dirty="0"/>
          </a:p>
        </p:txBody>
      </p:sp>
      <p:pic>
        <p:nvPicPr>
          <p:cNvPr id="16388" name="Picture 3" descr="C:\Users\pokorna\AppData\Local\Microsoft\Windows\Temporary Internet Files\Content.IE5\UXUJOOQK\MP900448303[1].jpg">
            <a:extLst>
              <a:ext uri="{FF2B5EF4-FFF2-40B4-BE49-F238E27FC236}">
                <a16:creationId xmlns:a16="http://schemas.microsoft.com/office/drawing/2014/main" id="{2279A74E-4A4F-494D-9152-20FAC9C145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988" y="1989138"/>
            <a:ext cx="2268537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F21C744-C6A9-40E8-86B5-6B0CDFB5E0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6512511" cy="1143000"/>
          </a:xfrm>
        </p:spPr>
        <p:txBody>
          <a:bodyPr/>
          <a:lstStyle/>
          <a:p>
            <a:pPr marL="320040" indent="-320040" algn="l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b="1" dirty="0"/>
              <a:t>Shrňme si: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52F9CDF-CAC1-4DFD-90E6-9A97E1A0E133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250825" y="1165225"/>
            <a:ext cx="8229600" cy="4525963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Každé dítě by mělo být chtěné a očekávané </a:t>
            </a:r>
            <a:br>
              <a:rPr lang="cs-CZ" altLang="cs-CZ" sz="2800" dirty="0"/>
            </a:br>
            <a:r>
              <a:rPr lang="cs-CZ" altLang="cs-CZ" sz="2800" dirty="0"/>
              <a:t>s láskou a odpovědností.</a:t>
            </a:r>
          </a:p>
          <a:p>
            <a:pPr marL="0" indent="0" eaLnBrk="1" hangingPunct="1">
              <a:buNone/>
            </a:pPr>
            <a:endParaRPr lang="cs-CZ" altLang="cs-CZ" sz="2800" dirty="0"/>
          </a:p>
          <a:p>
            <a:pPr eaLnBrk="1" hangingPunct="1"/>
            <a:r>
              <a:rPr lang="cs-CZ" altLang="cs-CZ" sz="2800" dirty="0"/>
              <a:t>Chtěné těhotenství předpokládá vyhovující zdravotní stav obou partnerů, jejich biologickou a psychickou zralost, ekonomické zabezpečení rodiny.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9DC66C95-34B7-407C-BC27-53A86740DA66}"/>
              </a:ext>
            </a:extLst>
          </p:cNvPr>
          <p:cNvSpPr/>
          <p:nvPr/>
        </p:nvSpPr>
        <p:spPr>
          <a:xfrm>
            <a:off x="3166852" y="2909"/>
            <a:ext cx="306526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+mn-lt"/>
                <a:cs typeface="+mn-cs"/>
              </a:rPr>
              <a:t>ROZVOD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05079B61-AB01-440E-B971-536A582056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75" y="836613"/>
            <a:ext cx="915987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2400" dirty="0"/>
              <a:t>Rozvod či rozloučení představuje právní akt ukončení manželství.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2400" dirty="0"/>
              <a:t>Rozvod je složitý problém, který přesahuje z oblasti práva i do dalších oblastí. 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cs-CZ" altLang="cs-CZ" sz="2400" dirty="0"/>
              <a:t>Dotýká se nejen života manželů a jejich majetkových poměrů, ale též dětí, které manželé mají, a  celé společnosti.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EC82D04D-E658-4A9A-9F95-B4B634DF9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3550364"/>
            <a:ext cx="8964488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dirty="0"/>
              <a:t>Některé náboženské společnosti a církve rozvod zcela zakazují (římskokatolická církev), </a:t>
            </a:r>
          </a:p>
          <a:p>
            <a:pPr eaLnBrk="1" hangingPunct="1"/>
            <a:r>
              <a:rPr lang="cs-CZ" altLang="cs-CZ" sz="2400" dirty="0"/>
              <a:t>jiné je připouští jen za výjimečných okolností (pravoslaví), další se k nim staví velmi shovívavě. </a:t>
            </a:r>
          </a:p>
          <a:p>
            <a:pPr eaLnBrk="1" hangingPunct="1"/>
            <a:r>
              <a:rPr lang="cs-CZ" altLang="cs-CZ" sz="2400" dirty="0"/>
              <a:t>Někdy nejsou možnosti k rozvodu rovné - některé větve islámu umožňují muslimovi rozvést se formou SMS oznamující manželce, že je konec, zatímco pro ženy je rozvod prakticky nedostupný.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bdélník 1">
            <a:extLst>
              <a:ext uri="{FF2B5EF4-FFF2-40B4-BE49-F238E27FC236}">
                <a16:creationId xmlns:a16="http://schemas.microsoft.com/office/drawing/2014/main" id="{B80FB2F4-555F-4759-AFC6-B6CCA14ED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528" y="1412776"/>
            <a:ext cx="914400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cs-CZ" altLang="cs-CZ" sz="2800" dirty="0"/>
              <a:t>Pokud se bývalí partneři rozcházejí ve zlém a nedohodnou se na pravidlech rozchodu, mohou být výsledkem rozsáhlé a oboustranně zničující soudní spory, týkající se zejména tří bodů: 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cs-CZ" altLang="cs-CZ" sz="2800" dirty="0"/>
              <a:t>rozdělení společného majetku, 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cs-CZ" altLang="cs-CZ" sz="2800" dirty="0"/>
              <a:t>otázky, který z rodičů bude dál vychovávat děti a zda bude mít druhý (a v jakém rozsahu) k dětem přístup,</a:t>
            </a:r>
          </a:p>
          <a:p>
            <a:pPr lvl="1" eaLnBrk="1" hangingPunct="1">
              <a:buFont typeface="Wingdings" panose="05000000000000000000" pitchFamily="2" charset="2"/>
              <a:buChar char="§"/>
            </a:pPr>
            <a:r>
              <a:rPr lang="cs-CZ" altLang="cs-CZ" sz="2800" dirty="0"/>
              <a:t>a otázky výživného.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ovéPole 3">
            <a:extLst>
              <a:ext uri="{FF2B5EF4-FFF2-40B4-BE49-F238E27FC236}">
                <a16:creationId xmlns:a16="http://schemas.microsoft.com/office/drawing/2014/main" id="{4C6DF16B-0303-4EE9-ABE2-9E5FDDBED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8" y="115888"/>
            <a:ext cx="907415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cs-CZ" altLang="cs-CZ" sz="2800" b="1" dirty="0"/>
          </a:p>
          <a:p>
            <a:pPr algn="ctr" eaLnBrk="1" hangingPunct="1"/>
            <a:r>
              <a:rPr lang="cs-CZ" altLang="cs-CZ" sz="2800" b="1" dirty="0"/>
              <a:t>MANŽELSTVÍ, RODIČOVSTVÍ</a:t>
            </a:r>
          </a:p>
          <a:p>
            <a:pPr eaLnBrk="1" hangingPunct="1"/>
            <a:endParaRPr lang="cs-CZ" altLang="cs-CZ" sz="2800" dirty="0"/>
          </a:p>
          <a:p>
            <a:pPr eaLnBrk="1" hangingPunct="1"/>
            <a:r>
              <a:rPr lang="cs-CZ" altLang="cs-CZ" sz="2800" b="1" dirty="0"/>
              <a:t>Manželství</a:t>
            </a:r>
            <a:r>
              <a:rPr lang="cs-CZ" altLang="cs-CZ" sz="2800" dirty="0"/>
              <a:t> je dobrovolným soužitím muže a ženy, které vzniká občanským nebo církevním </a:t>
            </a:r>
            <a:r>
              <a:rPr lang="cs-CZ" altLang="cs-CZ" sz="2800" b="1" dirty="0"/>
              <a:t>sňatkem</a:t>
            </a:r>
            <a:r>
              <a:rPr lang="cs-CZ" altLang="cs-CZ" sz="2800" dirty="0"/>
              <a:t>. </a:t>
            </a:r>
          </a:p>
          <a:p>
            <a:pPr eaLnBrk="1" hangingPunct="1"/>
            <a:r>
              <a:rPr lang="cs-CZ" altLang="cs-CZ" sz="2800" b="1" dirty="0"/>
              <a:t>Účelem manželství </a:t>
            </a:r>
            <a:r>
              <a:rPr lang="cs-CZ" altLang="cs-CZ" sz="2800" dirty="0"/>
              <a:t>je založení rodiny, vzájemná pomoc a řádná výchova dětí.</a:t>
            </a:r>
          </a:p>
          <a:p>
            <a:pPr eaLnBrk="1" hangingPunct="1"/>
            <a:endParaRPr lang="cs-CZ" altLang="cs-CZ" sz="2800" dirty="0"/>
          </a:p>
          <a:p>
            <a:pPr eaLnBrk="1" hangingPunct="1"/>
            <a:r>
              <a:rPr lang="cs-CZ" altLang="cs-CZ" sz="2800" b="1" dirty="0"/>
              <a:t>Plánované rodičovství </a:t>
            </a:r>
            <a:r>
              <a:rPr lang="cs-CZ" altLang="cs-CZ" sz="2800" dirty="0"/>
              <a:t>– rodiče si početí dítěte dobře promysleli, oba s ním souhlasí a jsou na něj připraveni.</a:t>
            </a:r>
          </a:p>
          <a:p>
            <a:pPr eaLnBrk="1" hangingPunct="1"/>
            <a:endParaRPr lang="cs-CZ" altLang="cs-CZ" sz="2800" dirty="0"/>
          </a:p>
          <a:p>
            <a:pPr eaLnBrk="1" hangingPunct="1"/>
            <a:r>
              <a:rPr lang="cs-CZ" altLang="cs-CZ" sz="2800" dirty="0"/>
              <a:t>K plánovanému rodičovství dopomáhá </a:t>
            </a:r>
            <a:r>
              <a:rPr lang="cs-CZ" altLang="cs-CZ" sz="2800" b="1" dirty="0"/>
              <a:t>antikoncepce</a:t>
            </a:r>
            <a:r>
              <a:rPr lang="cs-CZ" altLang="cs-CZ" sz="2800" dirty="0"/>
              <a:t> (prezervativ, hormonální tablety, nitroděložní tělísko).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22CE98F-D255-4EC3-823F-8DB8DC8982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6512511" cy="1143000"/>
          </a:xfrm>
        </p:spPr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altLang="cs-CZ" b="1" dirty="0">
                <a:solidFill>
                  <a:schemeClr val="tx1"/>
                </a:solidFill>
              </a:rPr>
              <a:t>Znaky zamilovanosti: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6CBB40C-63C9-41C7-A279-488F9AA34E66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sz="2800"/>
              <a:t>změna chování</a:t>
            </a:r>
          </a:p>
          <a:p>
            <a:pPr eaLnBrk="1" hangingPunct="1"/>
            <a:r>
              <a:rPr lang="cs-CZ" altLang="cs-CZ" sz="2800"/>
              <a:t>nekritičnost vůči partnerovi, partnerce</a:t>
            </a:r>
          </a:p>
          <a:p>
            <a:pPr eaLnBrk="1" hangingPunct="1"/>
            <a:r>
              <a:rPr lang="cs-CZ" altLang="cs-CZ" sz="2800"/>
              <a:t>žárlivost</a:t>
            </a:r>
          </a:p>
          <a:p>
            <a:pPr eaLnBrk="1" hangingPunct="1"/>
            <a:r>
              <a:rPr lang="cs-CZ" altLang="cs-CZ" sz="2800"/>
              <a:t>závislost na partnerovi</a:t>
            </a:r>
          </a:p>
          <a:p>
            <a:pPr eaLnBrk="1" hangingPunct="1"/>
            <a:r>
              <a:rPr lang="cs-CZ" altLang="cs-CZ" sz="2800"/>
              <a:t>podceňování překážek</a:t>
            </a:r>
          </a:p>
          <a:p>
            <a:pPr eaLnBrk="1" hangingPunct="1"/>
            <a:r>
              <a:rPr lang="cs-CZ" altLang="cs-CZ" sz="2800"/>
              <a:t>přeceňování vlastních sil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61BA504-2DD7-40A2-82DC-74765389D2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534400" cy="1223963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cs-CZ" sz="4000" b="1" dirty="0"/>
              <a:t>Od zamilovanosti k …….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648787F-0CBA-418B-BA98-77B94B8962F5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cs-CZ" altLang="cs-CZ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zamilovanost</a:t>
            </a: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je </a:t>
            </a: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cs-CZ" altLang="cs-CZ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přechodný cit</a:t>
            </a: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zamilovaný touží po blízkosti svého partnera a zcela přehlíží jeho chyby a nedostatky</a:t>
            </a: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endParaRPr lang="cs-CZ" alt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buClr>
                <a:schemeClr val="accent6">
                  <a:lumMod val="75000"/>
                </a:schemeClr>
              </a:buClr>
              <a:defRPr/>
            </a:pPr>
            <a:r>
              <a:rPr lang="cs-CZ" altLang="cs-CZ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láska</a:t>
            </a: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je </a:t>
            </a:r>
          </a:p>
          <a:p>
            <a:pPr marL="45720" indent="0" eaLnBrk="1" fontAlgn="auto" hangingPunct="1">
              <a:buClr>
                <a:schemeClr val="accent6">
                  <a:lumMod val="75000"/>
                </a:schemeClr>
              </a:buClr>
              <a:buFont typeface="Georgia" panose="02040502050405020303" pitchFamily="18" charset="0"/>
              <a:buNone/>
              <a:defRPr/>
            </a:pPr>
            <a:r>
              <a:rPr lang="cs-CZ" altLang="cs-CZ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dlouhodobý, hluboký cit </a:t>
            </a: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založený na vzájemné znalosti a důvěře, je doprovázený úctou </a:t>
            </a:r>
            <a:b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 partnerovi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3">
            <a:extLst>
              <a:ext uri="{FF2B5EF4-FFF2-40B4-BE49-F238E27FC236}">
                <a16:creationId xmlns:a16="http://schemas.microsoft.com/office/drawing/2014/main" id="{756896D2-4074-4E9C-9E42-F2587D3A2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0"/>
            <a:ext cx="8680450" cy="501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il_fi" descr="http://mojecestovka.cz/uploads/fs_images/contentpages/1087/ischia5_7256_l.jpg">
            <a:extLst>
              <a:ext uri="{FF2B5EF4-FFF2-40B4-BE49-F238E27FC236}">
                <a16:creationId xmlns:a16="http://schemas.microsoft.com/office/drawing/2014/main" id="{8F1D22C8-838F-4CF6-B261-3BC191F693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13" y="4365104"/>
            <a:ext cx="1417637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il_fi" descr="http://www.kostel-praha.cz/upload/www.kostel-praha.cz/praha-svatba/_dir/snimek-036.jpg">
            <a:extLst>
              <a:ext uri="{FF2B5EF4-FFF2-40B4-BE49-F238E27FC236}">
                <a16:creationId xmlns:a16="http://schemas.microsoft.com/office/drawing/2014/main" id="{C272200B-472B-40A8-9FBA-62197406B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365104"/>
            <a:ext cx="2847975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1FF3CEF3-494F-4CF6-9D28-EBF0FF2135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1543224"/>
            <a:ext cx="8136904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 dirty="0"/>
              <a:t>V České republice je manželství </a:t>
            </a:r>
            <a:r>
              <a:rPr lang="cs-CZ" altLang="cs-CZ" sz="2800" b="1" dirty="0"/>
              <a:t>dobrovolným</a:t>
            </a:r>
            <a:r>
              <a:rPr lang="cs-CZ" altLang="cs-CZ" sz="2800" dirty="0"/>
              <a:t>, v zásadě </a:t>
            </a:r>
            <a:r>
              <a:rPr lang="cs-CZ" altLang="cs-CZ" sz="2800" b="1" dirty="0"/>
              <a:t>trvalým soužitím </a:t>
            </a:r>
            <a:r>
              <a:rPr lang="cs-CZ" altLang="cs-CZ" sz="2800" dirty="0"/>
              <a:t>dvou osob různého pohlaví, které je uzavřeno zákonem stanoveným způsobem – </a:t>
            </a:r>
            <a:r>
              <a:rPr lang="cs-CZ" altLang="cs-CZ" sz="2800" b="1" dirty="0"/>
              <a:t>sňatkem</a:t>
            </a:r>
            <a:r>
              <a:rPr lang="cs-CZ" altLang="cs-CZ" sz="2800" dirty="0"/>
              <a:t>.</a:t>
            </a:r>
          </a:p>
          <a:p>
            <a:pPr eaLnBrk="1" hangingPunct="1"/>
            <a:endParaRPr lang="cs-CZ" altLang="cs-CZ" sz="2800" dirty="0"/>
          </a:p>
          <a:p>
            <a:pPr eaLnBrk="1" hangingPunct="1"/>
            <a:r>
              <a:rPr lang="cs-CZ" altLang="cs-CZ" sz="2800" dirty="0"/>
              <a:t>Jeho hlavním účelem je dle zákona </a:t>
            </a:r>
            <a:r>
              <a:rPr lang="cs-CZ" altLang="cs-CZ" sz="2800" b="1" dirty="0"/>
              <a:t>založení rodiny</a:t>
            </a:r>
            <a:r>
              <a:rPr lang="cs-CZ" altLang="cs-CZ" sz="2800" dirty="0"/>
              <a:t>, harmonické soužití obou manželů, jejich </a:t>
            </a:r>
            <a:r>
              <a:rPr lang="cs-CZ" altLang="cs-CZ" sz="2800" b="1" dirty="0"/>
              <a:t>vzájemná podpora a pomoc </a:t>
            </a:r>
            <a:r>
              <a:rPr lang="cs-CZ" altLang="cs-CZ" sz="2800" dirty="0"/>
              <a:t>a především </a:t>
            </a:r>
            <a:r>
              <a:rPr lang="cs-CZ" altLang="cs-CZ" sz="2800" b="1" dirty="0"/>
              <a:t>řádná výchova dětí</a:t>
            </a:r>
            <a:r>
              <a:rPr lang="cs-CZ" altLang="cs-CZ" sz="2800" dirty="0"/>
              <a:t>.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B689ECED-DCBC-49EF-86DB-C21A6FDC58B2}"/>
              </a:ext>
            </a:extLst>
          </p:cNvPr>
          <p:cNvSpPr/>
          <p:nvPr/>
        </p:nvSpPr>
        <p:spPr>
          <a:xfrm>
            <a:off x="2672339" y="655545"/>
            <a:ext cx="416812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MANŽELSTVÍ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6CCE034C-D3DF-47F4-BEF4-945ECCEA4748}"/>
              </a:ext>
            </a:extLst>
          </p:cNvPr>
          <p:cNvSpPr/>
          <p:nvPr/>
        </p:nvSpPr>
        <p:spPr>
          <a:xfrm>
            <a:off x="1547664" y="561454"/>
            <a:ext cx="569739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ZÁKON O RODINĚ</a:t>
            </a:r>
          </a:p>
        </p:txBody>
      </p:sp>
      <p:sp>
        <p:nvSpPr>
          <p:cNvPr id="7" name="Vodorovný svitek 6">
            <a:extLst>
              <a:ext uri="{FF2B5EF4-FFF2-40B4-BE49-F238E27FC236}">
                <a16:creationId xmlns:a16="http://schemas.microsoft.com/office/drawing/2014/main" id="{49A7CEF1-C95D-44E2-832F-01354BB97D48}"/>
              </a:ext>
            </a:extLst>
          </p:cNvPr>
          <p:cNvSpPr/>
          <p:nvPr/>
        </p:nvSpPr>
        <p:spPr>
          <a:xfrm>
            <a:off x="2411761" y="2273126"/>
            <a:ext cx="5616623" cy="4540250"/>
          </a:xfrm>
          <a:prstGeom prst="horizontalScroll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rgbClr val="000000"/>
                </a:solidFill>
                <a:latin typeface="inherit"/>
                <a:cs typeface="+mn-cs"/>
                <a:hlinkClick r:id="rId2"/>
              </a:rPr>
              <a:t>§ 1</a:t>
            </a:r>
            <a:endParaRPr lang="cs-CZ" b="1" dirty="0">
              <a:solidFill>
                <a:srgbClr val="000000"/>
              </a:solidFill>
              <a:latin typeface="Open Sans"/>
              <a:cs typeface="+mn-cs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i="1" dirty="0">
                <a:solidFill>
                  <a:srgbClr val="000000"/>
                </a:solidFill>
                <a:latin typeface="inherit"/>
                <a:cs typeface="+mn-cs"/>
              </a:rPr>
              <a:t>(1)</a:t>
            </a:r>
            <a:r>
              <a:rPr lang="cs-CZ" dirty="0">
                <a:solidFill>
                  <a:srgbClr val="000000"/>
                </a:solidFill>
                <a:latin typeface="Open Sans"/>
                <a:cs typeface="+mn-cs"/>
              </a:rPr>
              <a:t> Manželství je trvalé společenství muže a ženy založené zákonem stanoveným způsobem.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i="1" dirty="0">
                <a:solidFill>
                  <a:srgbClr val="000000"/>
                </a:solidFill>
                <a:latin typeface="inherit"/>
                <a:cs typeface="+mn-cs"/>
              </a:rPr>
              <a:t>(2)</a:t>
            </a:r>
            <a:r>
              <a:rPr lang="cs-CZ" dirty="0">
                <a:solidFill>
                  <a:srgbClr val="000000"/>
                </a:solidFill>
                <a:latin typeface="Open Sans"/>
                <a:cs typeface="+mn-cs"/>
              </a:rPr>
              <a:t> Hlavním účelem manželství je založení rodiny a řádná výchova dětí.</a:t>
            </a:r>
          </a:p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rgbClr val="000000"/>
                </a:solidFill>
                <a:latin typeface="inherit"/>
                <a:cs typeface="+mn-cs"/>
                <a:hlinkClick r:id="rId3"/>
              </a:rPr>
              <a:t>§ 2</a:t>
            </a:r>
            <a:endParaRPr lang="cs-CZ" b="1" dirty="0">
              <a:solidFill>
                <a:srgbClr val="000000"/>
              </a:solidFill>
              <a:latin typeface="Open Sans"/>
              <a:cs typeface="+mn-cs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000000"/>
                </a:solidFill>
                <a:latin typeface="Open Sans"/>
                <a:cs typeface="+mn-cs"/>
              </a:rPr>
              <a:t>Muž a žena, kteří chtějí spolu uzavřít manželství (dále jen "snoubenci"), mají předem poznat navzájem své charakterové vlastnosti a svůj zdravotní stav, aby mohli založit manželství, které splní svůj účel.</a:t>
            </a:r>
          </a:p>
        </p:txBody>
      </p:sp>
      <p:sp>
        <p:nvSpPr>
          <p:cNvPr id="10244" name="TextovéPole 2">
            <a:extLst>
              <a:ext uri="{FF2B5EF4-FFF2-40B4-BE49-F238E27FC236}">
                <a16:creationId xmlns:a16="http://schemas.microsoft.com/office/drawing/2014/main" id="{5E2C31F8-E514-42D1-B9C9-EF0AFE0F2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552" y="1765265"/>
            <a:ext cx="914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b="1" dirty="0"/>
              <a:t>SE ZABÝVÁ MANŽELSTVÍM, ZALOŽENÍM RODINY A VÝCHOVOU DĚTÍ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b="1" dirty="0"/>
              <a:t>UPRAVUJE VZTAHY MEZI DĚTMI A RODIČI NAVZÁJEM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sz="2000" b="1" dirty="0"/>
              <a:t>OBA MANŽELÉ MAJÍ STEJNÉ POVINNOSTI I PRÁVA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dorovný svitek 1">
            <a:extLst>
              <a:ext uri="{FF2B5EF4-FFF2-40B4-BE49-F238E27FC236}">
                <a16:creationId xmlns:a16="http://schemas.microsoft.com/office/drawing/2014/main" id="{DBFE70F6-0B56-48B4-8820-014A54DA7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852936"/>
            <a:ext cx="4572000" cy="3435350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b="1" dirty="0">
                <a:solidFill>
                  <a:srgbClr val="000000"/>
                </a:solidFill>
                <a:latin typeface="inherit"/>
                <a:hlinkClick r:id="rId2"/>
              </a:rPr>
              <a:t>§ 18</a:t>
            </a:r>
            <a:endParaRPr lang="cs-CZ" altLang="cs-CZ" b="1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pPr eaLnBrk="1" hangingPunct="1"/>
            <a:r>
              <a:rPr lang="cs-CZ" altLang="cs-CZ" dirty="0">
                <a:solidFill>
                  <a:srgbClr val="000000"/>
                </a:solidFill>
                <a:latin typeface="Open Sans" panose="020B0606030504020204" pitchFamily="34" charset="0"/>
              </a:rPr>
              <a:t>Muž a žena mají v manželství stejná práva a stejné povinnosti. Jsou povinni žít spolu, být si věrni, vzájemně respektovat svoji důstojnost, pomáhat si, společně pečovat o děti a vytvářet zdravé rodinné prostředí.</a:t>
            </a:r>
          </a:p>
          <a:p>
            <a:pPr eaLnBrk="1" hangingPunct="1"/>
            <a:br>
              <a:rPr lang="cs-CZ" altLang="cs-CZ" dirty="0"/>
            </a:br>
            <a:endParaRPr lang="cs-CZ" altLang="cs-CZ" dirty="0"/>
          </a:p>
        </p:txBody>
      </p:sp>
      <p:sp>
        <p:nvSpPr>
          <p:cNvPr id="4" name="Vodorovný svitek 3">
            <a:extLst>
              <a:ext uri="{FF2B5EF4-FFF2-40B4-BE49-F238E27FC236}">
                <a16:creationId xmlns:a16="http://schemas.microsoft.com/office/drawing/2014/main" id="{4073CCA4-E807-4651-9447-AA7AA1ECA7DE}"/>
              </a:ext>
            </a:extLst>
          </p:cNvPr>
          <p:cNvSpPr/>
          <p:nvPr/>
        </p:nvSpPr>
        <p:spPr>
          <a:xfrm>
            <a:off x="0" y="188913"/>
            <a:ext cx="4499992" cy="4538662"/>
          </a:xfrm>
          <a:prstGeom prst="horizontalScroll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rgbClr val="000000"/>
                </a:solidFill>
                <a:latin typeface="inherit"/>
                <a:cs typeface="+mn-cs"/>
                <a:hlinkClick r:id="rId3"/>
              </a:rPr>
              <a:t>§ 3</a:t>
            </a:r>
            <a:endParaRPr lang="cs-CZ" b="1" dirty="0">
              <a:solidFill>
                <a:srgbClr val="000000"/>
              </a:solidFill>
              <a:latin typeface="Open Sans"/>
              <a:cs typeface="+mn-cs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i="1" dirty="0">
                <a:solidFill>
                  <a:srgbClr val="000000"/>
                </a:solidFill>
                <a:latin typeface="inherit"/>
                <a:cs typeface="+mn-cs"/>
              </a:rPr>
              <a:t>(1)</a:t>
            </a:r>
            <a:r>
              <a:rPr lang="cs-CZ" dirty="0">
                <a:solidFill>
                  <a:srgbClr val="000000"/>
                </a:solidFill>
                <a:latin typeface="Open Sans"/>
                <a:cs typeface="+mn-cs"/>
              </a:rPr>
              <a:t> Manželství se uzavírá svobodným a úplným souhlasným prohlášením muže a ženy o tom, že spolu vstupují do manželství učiněným před obecním úřadem, nebo před orgánem církve, oprávněné k tomu zvláštním předpisem.</a:t>
            </a:r>
          </a:p>
          <a:p>
            <a:pPr ea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i="1" dirty="0">
                <a:solidFill>
                  <a:srgbClr val="000000"/>
                </a:solidFill>
                <a:latin typeface="inherit"/>
                <a:cs typeface="+mn-cs"/>
              </a:rPr>
              <a:t>(2)</a:t>
            </a:r>
            <a:r>
              <a:rPr lang="cs-CZ" dirty="0">
                <a:solidFill>
                  <a:srgbClr val="000000"/>
                </a:solidFill>
                <a:latin typeface="Open Sans"/>
                <a:cs typeface="+mn-cs"/>
              </a:rPr>
              <a:t> Prohlášení se činí veřejně a slavnostním způsobem v přítomnosti dvou svědků.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FBB0EC3C-C22F-4091-AE36-241C41422618}"/>
              </a:ext>
            </a:extLst>
          </p:cNvPr>
          <p:cNvSpPr/>
          <p:nvPr/>
        </p:nvSpPr>
        <p:spPr>
          <a:xfrm>
            <a:off x="4964043" y="692696"/>
            <a:ext cx="378442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ZÁKON </a:t>
            </a:r>
            <a:br>
              <a:rPr lang="cs-C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</a:br>
            <a:r>
              <a:rPr lang="cs-C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  <a:cs typeface="+mn-cs"/>
              </a:rPr>
              <a:t>O RODINĚ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3F24648F-4F3E-4CAB-B66D-45927E161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700"/>
            <a:ext cx="9144000" cy="6432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b="1" dirty="0">
                <a:latin typeface="ArialUnicodeMS-WinCharSetFFFF-H"/>
              </a:rPr>
              <a:t>Manželství v ČR lze uzavřít pouze dle zákonem</a:t>
            </a:r>
          </a:p>
          <a:p>
            <a:pPr eaLnBrk="1" hangingPunct="1"/>
            <a:r>
              <a:rPr lang="cs-CZ" altLang="cs-CZ" sz="2400" b="1" dirty="0">
                <a:latin typeface="ArialUnicodeMS-WinCharSetFFFF-H"/>
              </a:rPr>
              <a:t>stanovených podmínek. Víš, které z nich to jsou?  </a:t>
            </a:r>
          </a:p>
          <a:p>
            <a:pPr eaLnBrk="1" hangingPunct="1"/>
            <a:endParaRPr lang="cs-CZ" altLang="cs-CZ" sz="600" b="1" dirty="0">
              <a:latin typeface="ArialUnicodeMS-WinCharSetFFFF-H"/>
            </a:endParaRPr>
          </a:p>
          <a:p>
            <a:pPr eaLnBrk="1" hangingPunct="1"/>
            <a:r>
              <a:rPr lang="cs-CZ" altLang="cs-CZ" sz="2400" dirty="0">
                <a:latin typeface="ArialUnicodeMS-WinCharSetFFFF-H"/>
              </a:rPr>
              <a:t>plnoletost				stejné pohlaví</a:t>
            </a:r>
          </a:p>
          <a:p>
            <a:pPr eaLnBrk="1" hangingPunct="1"/>
            <a:r>
              <a:rPr lang="cs-CZ" altLang="cs-CZ" sz="2400" dirty="0">
                <a:latin typeface="ArialUnicodeMS-WinCharSetFFFF-H"/>
              </a:rPr>
              <a:t>duševní zdraví			svatební hostina</a:t>
            </a:r>
          </a:p>
          <a:p>
            <a:pPr eaLnBrk="1" hangingPunct="1"/>
            <a:r>
              <a:rPr lang="cs-CZ" altLang="cs-CZ" sz="2400" dirty="0">
                <a:latin typeface="ArialUnicodeMS-WinCharSetFFFF-H"/>
              </a:rPr>
              <a:t>svatební obřad 			přítomnost rodičů</a:t>
            </a:r>
          </a:p>
          <a:p>
            <a:pPr eaLnBrk="1" hangingPunct="1"/>
            <a:r>
              <a:rPr lang="cs-CZ" altLang="cs-CZ" sz="2400" dirty="0">
                <a:latin typeface="ArialUnicodeMS-WinCharSetFFFF-H"/>
              </a:rPr>
              <a:t>dobrovolný souhlas			tělesné zdraví </a:t>
            </a:r>
          </a:p>
          <a:p>
            <a:pPr eaLnBrk="1" hangingPunct="1"/>
            <a:r>
              <a:rPr lang="cs-CZ" altLang="cs-CZ" sz="2400" dirty="0">
                <a:latin typeface="ArialUnicodeMS-WinCharSetFFFF-H"/>
              </a:rPr>
              <a:t>přítomnost dvou svědků		blízká příbuznost</a:t>
            </a:r>
          </a:p>
          <a:p>
            <a:pPr eaLnBrk="1" hangingPunct="1"/>
            <a:endParaRPr lang="cs-CZ" altLang="cs-CZ" sz="2400" dirty="0">
              <a:latin typeface="ArialUnicodeMS-WinCharSetFFFF-H"/>
            </a:endParaRPr>
          </a:p>
          <a:p>
            <a:pPr eaLnBrk="1" hangingPunct="1"/>
            <a:endParaRPr lang="cs-CZ" altLang="cs-CZ" sz="2400" dirty="0">
              <a:latin typeface="ArialUnicodeMS-WinCharSetFFFF-H"/>
            </a:endParaRPr>
          </a:p>
          <a:p>
            <a:pPr eaLnBrk="1" hangingPunct="1"/>
            <a:r>
              <a:rPr lang="cs-CZ" altLang="cs-CZ" sz="2400" b="1" dirty="0">
                <a:latin typeface="ArialUnicodeMS-WinCharSetFFFF-H"/>
              </a:rPr>
              <a:t>Dokážeš vybrat osoby, kterým náš právní řád uzavřít sňatek </a:t>
            </a:r>
            <a:r>
              <a:rPr lang="cs-CZ" altLang="cs-CZ" sz="2400" b="1" u="sng" dirty="0">
                <a:latin typeface="ArialUnicodeMS-WinCharSetFFFF-H"/>
              </a:rPr>
              <a:t>ne</a:t>
            </a:r>
            <a:r>
              <a:rPr lang="cs-CZ" altLang="cs-CZ" sz="2400" b="1" dirty="0">
                <a:latin typeface="ArialUnicodeMS-WinCharSetFFFF-H"/>
              </a:rPr>
              <a:t>umožňuje? </a:t>
            </a:r>
          </a:p>
          <a:p>
            <a:pPr eaLnBrk="1" hangingPunct="1"/>
            <a:endParaRPr lang="cs-CZ" altLang="cs-CZ" sz="800" b="1" dirty="0">
              <a:latin typeface="ArialUnicodeMS-WinCharSetFFFF-H"/>
            </a:endParaRPr>
          </a:p>
          <a:p>
            <a:pPr eaLnBrk="1" hangingPunct="1"/>
            <a:r>
              <a:rPr lang="cs-CZ" altLang="cs-CZ" sz="2400" dirty="0">
                <a:latin typeface="ArialUnicodeMS-WinCharSetFFFF-H"/>
              </a:rPr>
              <a:t>blízcí příbuzní 		plnoletí</a:t>
            </a:r>
          </a:p>
          <a:p>
            <a:pPr eaLnBrk="1" hangingPunct="1"/>
            <a:r>
              <a:rPr lang="cs-CZ" altLang="cs-CZ" sz="2400" dirty="0">
                <a:latin typeface="ArialUnicodeMS-WinCharSetFFFF-H"/>
              </a:rPr>
              <a:t>ženatí muži 			duševně nemocní</a:t>
            </a:r>
          </a:p>
          <a:p>
            <a:pPr eaLnBrk="1" hangingPunct="1"/>
            <a:r>
              <a:rPr lang="cs-CZ" altLang="cs-CZ" sz="2400" dirty="0">
                <a:latin typeface="ArialUnicodeMS-WinCharSetFFFF-H"/>
              </a:rPr>
              <a:t>tělesně postižení 		muž + muž</a:t>
            </a:r>
          </a:p>
          <a:p>
            <a:pPr eaLnBrk="1" hangingPunct="1"/>
            <a:r>
              <a:rPr lang="cs-CZ" altLang="cs-CZ" sz="2400" dirty="0">
                <a:latin typeface="ArialUnicodeMS-WinCharSetFFFF-H"/>
              </a:rPr>
              <a:t>svobodný muž a žena 	vdaná žena</a:t>
            </a:r>
          </a:p>
          <a:p>
            <a:pPr eaLnBrk="1" hangingPunct="1"/>
            <a:r>
              <a:rPr lang="cs-CZ" altLang="cs-CZ" sz="2400" dirty="0">
                <a:latin typeface="ArialUnicodeMS-WinCharSetFFFF-H"/>
              </a:rPr>
              <a:t>rozvedený muž 		děti</a:t>
            </a:r>
            <a:endParaRPr lang="cs-CZ" altLang="cs-CZ" sz="2400" dirty="0"/>
          </a:p>
        </p:txBody>
      </p:sp>
      <p:sp>
        <p:nvSpPr>
          <p:cNvPr id="4" name="Zaoblený obdélník 3">
            <a:extLst>
              <a:ext uri="{FF2B5EF4-FFF2-40B4-BE49-F238E27FC236}">
                <a16:creationId xmlns:a16="http://schemas.microsoft.com/office/drawing/2014/main" id="{36254872-997C-401A-AF5F-5F6298015519}"/>
              </a:ext>
            </a:extLst>
          </p:cNvPr>
          <p:cNvSpPr/>
          <p:nvPr/>
        </p:nvSpPr>
        <p:spPr>
          <a:xfrm>
            <a:off x="0" y="908050"/>
            <a:ext cx="1476375" cy="360363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Zaoblený obdélník 4">
            <a:extLst>
              <a:ext uri="{FF2B5EF4-FFF2-40B4-BE49-F238E27FC236}">
                <a16:creationId xmlns:a16="http://schemas.microsoft.com/office/drawing/2014/main" id="{96701654-9645-4A34-851B-689D0D3228B3}"/>
              </a:ext>
            </a:extLst>
          </p:cNvPr>
          <p:cNvSpPr/>
          <p:nvPr/>
        </p:nvSpPr>
        <p:spPr>
          <a:xfrm>
            <a:off x="0" y="1335088"/>
            <a:ext cx="2195513" cy="32385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Zaoblený obdélník 5">
            <a:extLst>
              <a:ext uri="{FF2B5EF4-FFF2-40B4-BE49-F238E27FC236}">
                <a16:creationId xmlns:a16="http://schemas.microsoft.com/office/drawing/2014/main" id="{AC913220-227B-4E87-B1F5-B604BB83FCBD}"/>
              </a:ext>
            </a:extLst>
          </p:cNvPr>
          <p:cNvSpPr/>
          <p:nvPr/>
        </p:nvSpPr>
        <p:spPr>
          <a:xfrm>
            <a:off x="0" y="1989138"/>
            <a:ext cx="2916238" cy="360362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7" name="Zaoblený obdélník 6">
            <a:extLst>
              <a:ext uri="{FF2B5EF4-FFF2-40B4-BE49-F238E27FC236}">
                <a16:creationId xmlns:a16="http://schemas.microsoft.com/office/drawing/2014/main" id="{A394B574-4CCF-4269-87C5-EEABFC79B381}"/>
              </a:ext>
            </a:extLst>
          </p:cNvPr>
          <p:cNvSpPr/>
          <p:nvPr/>
        </p:nvSpPr>
        <p:spPr>
          <a:xfrm>
            <a:off x="17463" y="2349500"/>
            <a:ext cx="3529012" cy="358775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9" name="Zaoblený obdélník 8">
            <a:extLst>
              <a:ext uri="{FF2B5EF4-FFF2-40B4-BE49-F238E27FC236}">
                <a16:creationId xmlns:a16="http://schemas.microsoft.com/office/drawing/2014/main" id="{BDDFE541-C6F2-4762-811E-DEC42C4EF78C}"/>
              </a:ext>
            </a:extLst>
          </p:cNvPr>
          <p:cNvSpPr/>
          <p:nvPr/>
        </p:nvSpPr>
        <p:spPr>
          <a:xfrm>
            <a:off x="17463" y="4365625"/>
            <a:ext cx="2195512" cy="32385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Zaoblený obdélník 9">
            <a:extLst>
              <a:ext uri="{FF2B5EF4-FFF2-40B4-BE49-F238E27FC236}">
                <a16:creationId xmlns:a16="http://schemas.microsoft.com/office/drawing/2014/main" id="{236E4DB2-5F7F-4782-A50C-5D6D34D6D04B}"/>
              </a:ext>
            </a:extLst>
          </p:cNvPr>
          <p:cNvSpPr/>
          <p:nvPr/>
        </p:nvSpPr>
        <p:spPr>
          <a:xfrm>
            <a:off x="12700" y="4724400"/>
            <a:ext cx="2195513" cy="32385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Zaoblený obdélník 10">
            <a:extLst>
              <a:ext uri="{FF2B5EF4-FFF2-40B4-BE49-F238E27FC236}">
                <a16:creationId xmlns:a16="http://schemas.microsoft.com/office/drawing/2014/main" id="{D2202500-3D72-4621-9DE9-64953FF4051C}"/>
              </a:ext>
            </a:extLst>
          </p:cNvPr>
          <p:cNvSpPr/>
          <p:nvPr/>
        </p:nvSpPr>
        <p:spPr>
          <a:xfrm>
            <a:off x="2771800" y="4689475"/>
            <a:ext cx="2555875" cy="32385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2" name="Zaoblený obdélník 11">
            <a:extLst>
              <a:ext uri="{FF2B5EF4-FFF2-40B4-BE49-F238E27FC236}">
                <a16:creationId xmlns:a16="http://schemas.microsoft.com/office/drawing/2014/main" id="{A83DEB78-DFD2-4A73-A4AC-E6E607861A78}"/>
              </a:ext>
            </a:extLst>
          </p:cNvPr>
          <p:cNvSpPr/>
          <p:nvPr/>
        </p:nvSpPr>
        <p:spPr>
          <a:xfrm>
            <a:off x="3131840" y="5078413"/>
            <a:ext cx="2195513" cy="32385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3" name="Zaoblený obdélník 12">
            <a:extLst>
              <a:ext uri="{FF2B5EF4-FFF2-40B4-BE49-F238E27FC236}">
                <a16:creationId xmlns:a16="http://schemas.microsoft.com/office/drawing/2014/main" id="{C67765BF-7E25-4A41-8793-F6F22071DCD3}"/>
              </a:ext>
            </a:extLst>
          </p:cNvPr>
          <p:cNvSpPr/>
          <p:nvPr/>
        </p:nvSpPr>
        <p:spPr>
          <a:xfrm>
            <a:off x="3168575" y="5456238"/>
            <a:ext cx="2195513" cy="32385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4" name="Zaoblený obdélník 13">
            <a:extLst>
              <a:ext uri="{FF2B5EF4-FFF2-40B4-BE49-F238E27FC236}">
                <a16:creationId xmlns:a16="http://schemas.microsoft.com/office/drawing/2014/main" id="{EB8D0146-5A28-4DB0-AE14-43DFE5358DDB}"/>
              </a:ext>
            </a:extLst>
          </p:cNvPr>
          <p:cNvSpPr/>
          <p:nvPr/>
        </p:nvSpPr>
        <p:spPr>
          <a:xfrm>
            <a:off x="2555776" y="5805488"/>
            <a:ext cx="2195513" cy="32385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5" name="Zaoblený obdélník 14">
            <a:extLst>
              <a:ext uri="{FF2B5EF4-FFF2-40B4-BE49-F238E27FC236}">
                <a16:creationId xmlns:a16="http://schemas.microsoft.com/office/drawing/2014/main" id="{4496A6E5-E9A6-47EC-A018-D870EAAAF708}"/>
              </a:ext>
            </a:extLst>
          </p:cNvPr>
          <p:cNvSpPr/>
          <p:nvPr/>
        </p:nvSpPr>
        <p:spPr>
          <a:xfrm>
            <a:off x="12700" y="1658938"/>
            <a:ext cx="2195513" cy="323850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id="{AD7DC354-3EBE-4EBB-AADE-FE63C03BB159}"/>
              </a:ext>
            </a:extLst>
          </p:cNvPr>
          <p:cNvSpPr/>
          <p:nvPr/>
        </p:nvSpPr>
        <p:spPr>
          <a:xfrm>
            <a:off x="323528" y="567839"/>
            <a:ext cx="882047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b="1" dirty="0">
                <a:latin typeface="Arial" panose="020B0604020202020204" pitchFamily="34" charset="0"/>
                <a:cs typeface="Arial" panose="020B0604020202020204" pitchFamily="34" charset="0"/>
              </a:rPr>
              <a:t>Sňatek v ČR nesmí uzavřít: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blízcí příbuzní (sourozenci, rodiče a děti)</a:t>
            </a:r>
          </a:p>
          <a:p>
            <a:pPr marL="571500" indent="-5715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lidé zbaveni svéprávnost</a:t>
            </a:r>
          </a:p>
          <a:p>
            <a:pPr marL="571500" indent="-5715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neplnoletí občané (výjimečně soud povolí) </a:t>
            </a:r>
          </a:p>
          <a:p>
            <a:pPr marL="571500" indent="-5715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již ženatí muži nebo vdané ženy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Oranžová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317</TotalTime>
  <Words>617</Words>
  <Application>Microsoft Office PowerPoint</Application>
  <PresentationFormat>Předvádění na obrazovce (4:3)</PresentationFormat>
  <Paragraphs>100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7" baseType="lpstr">
      <vt:lpstr>Arial</vt:lpstr>
      <vt:lpstr>ArialUnicodeMS-WinCharSetFFFF-H</vt:lpstr>
      <vt:lpstr>Calibri</vt:lpstr>
      <vt:lpstr>Century Gothic</vt:lpstr>
      <vt:lpstr>Georgia</vt:lpstr>
      <vt:lpstr>inherit</vt:lpstr>
      <vt:lpstr>Open Sans</vt:lpstr>
      <vt:lpstr>Trebuchet MS</vt:lpstr>
      <vt:lpstr>Wingdings</vt:lpstr>
      <vt:lpstr>Wingdings 3</vt:lpstr>
      <vt:lpstr>Ion</vt:lpstr>
      <vt:lpstr> MANŽELSTVÍ  A  RODIČOVSTVÍ</vt:lpstr>
      <vt:lpstr>Znaky zamilovanosti:</vt:lpstr>
      <vt:lpstr>Od zamilovanosti k …….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Před početím je třeba si  uvědomit:</vt:lpstr>
      <vt:lpstr>Kdy otěhotnět</vt:lpstr>
      <vt:lpstr>Shrňme si: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MANŽELSTVÍ A  RODIČOVSTVÍ</dc:title>
  <dc:creator>Daniella Havlová</dc:creator>
  <cp:revision>106</cp:revision>
  <dcterms:created xsi:type="dcterms:W3CDTF">2014-11-28T16:59:58Z</dcterms:created>
  <dcterms:modified xsi:type="dcterms:W3CDTF">2019-05-15T18:21:43Z</dcterms:modified>
</cp:coreProperties>
</file>