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Praktická maturitní práce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Stručné pokyny pro psaní PMZ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434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Kritéria hodnocení maturitní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-	Obsahově odpovídá zadanému tématu, respektování tématu, respektování zásad stanovených pro zpracování, dodržování určené osnovy, </a:t>
            </a:r>
          </a:p>
          <a:p>
            <a:r>
              <a:rPr lang="cs-CZ" dirty="0"/>
              <a:t>-	Rozsahem odpovídá požadavkům, </a:t>
            </a:r>
          </a:p>
          <a:p>
            <a:r>
              <a:rPr lang="cs-CZ" dirty="0"/>
              <a:t>-	Samostatnost a nápaditost při řešení (použití vlastního názoru, originalita), </a:t>
            </a:r>
          </a:p>
          <a:p>
            <a:r>
              <a:rPr lang="cs-CZ" dirty="0"/>
              <a:t>-	Problém je řešen věcně správně </a:t>
            </a:r>
          </a:p>
          <a:p>
            <a:r>
              <a:rPr lang="cs-CZ" dirty="0"/>
              <a:t>-	Dodržování kontrolních termínů, využívání konzultací a aktivní reakce na ně, </a:t>
            </a:r>
          </a:p>
          <a:p>
            <a:r>
              <a:rPr lang="cs-CZ" dirty="0"/>
              <a:t>-	Práce na základech teorie získané ve výuce a uvedení ve zdrojích práce </a:t>
            </a:r>
          </a:p>
          <a:p>
            <a:r>
              <a:rPr lang="cs-CZ" dirty="0"/>
              <a:t>-	Připravenost celé práce ke skutečné realizaci, </a:t>
            </a:r>
          </a:p>
          <a:p>
            <a:r>
              <a:rPr lang="cs-CZ" dirty="0"/>
              <a:t>-	Administrativní správnost, </a:t>
            </a:r>
          </a:p>
          <a:p>
            <a:r>
              <a:rPr lang="cs-CZ" dirty="0"/>
              <a:t>-	Pravopisná bezchybnost.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45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Hodnocení obhajoby maturitní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u="sng" dirty="0"/>
              <a:t>Ústní projev </a:t>
            </a:r>
            <a:r>
              <a:rPr lang="cs-CZ" sz="2800" b="1" u="sng" dirty="0" smtClean="0"/>
              <a:t>studenta:</a:t>
            </a:r>
          </a:p>
          <a:p>
            <a:r>
              <a:rPr lang="cs-CZ" sz="2800" b="1" dirty="0"/>
              <a:t>•	</a:t>
            </a:r>
            <a:r>
              <a:rPr lang="cs-CZ" sz="2800" dirty="0"/>
              <a:t>Ústní projev je plynulý a souvislý</a:t>
            </a:r>
          </a:p>
          <a:p>
            <a:r>
              <a:rPr lang="cs-CZ" sz="2800" dirty="0"/>
              <a:t>•	Srozumitelně a jasně popisuje obsah práce a dané téma</a:t>
            </a:r>
          </a:p>
          <a:p>
            <a:r>
              <a:rPr lang="cs-CZ" sz="2800" dirty="0"/>
              <a:t>•	Žák správně užívá odborné termíny a vyjadřuje se spisovně</a:t>
            </a:r>
          </a:p>
          <a:p>
            <a:r>
              <a:rPr lang="cs-CZ" sz="2800" dirty="0"/>
              <a:t>•	Hovoří bez písemné přípravy, text vizuální prezentace využívá pouze jako podporu slovního projevu 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09387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Hodnocení obhajoby maturitní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u="sng" dirty="0"/>
              <a:t>Úroveň </a:t>
            </a:r>
            <a:r>
              <a:rPr lang="cs-CZ" sz="2800" b="1" u="sng" dirty="0" smtClean="0"/>
              <a:t>prezentace:</a:t>
            </a:r>
          </a:p>
          <a:p>
            <a:r>
              <a:rPr lang="cs-CZ" sz="2800" dirty="0"/>
              <a:t>•	Prezentace je sestavena podle doporučení (pravidel) pro tvorbu prezentací v MS PowerPoint</a:t>
            </a:r>
          </a:p>
          <a:p>
            <a:r>
              <a:rPr lang="cs-CZ" sz="2800" dirty="0"/>
              <a:t>•	Prezentace obsahuje grafy, obrázky a další grafické prvky</a:t>
            </a:r>
          </a:p>
          <a:p>
            <a:r>
              <a:rPr lang="cs-CZ" sz="2800" dirty="0"/>
              <a:t>•	Počet snímků odpovídá časovému rozsahu obhajoby práce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28576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Hodnocení obhajoby maturitní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u="sng" dirty="0"/>
              <a:t>Odpovědi žáka na doplňující </a:t>
            </a:r>
            <a:r>
              <a:rPr lang="cs-CZ" sz="2800" b="1" u="sng" dirty="0" smtClean="0"/>
              <a:t>otázky komise:</a:t>
            </a:r>
          </a:p>
          <a:p>
            <a:r>
              <a:rPr lang="cs-CZ" sz="2800" b="1" dirty="0"/>
              <a:t>•	</a:t>
            </a:r>
            <a:r>
              <a:rPr lang="cs-CZ" sz="2800" dirty="0"/>
              <a:t>Žák reaguje na dotazy komise věcně správně</a:t>
            </a:r>
          </a:p>
          <a:p>
            <a:r>
              <a:rPr lang="cs-CZ" sz="2800" dirty="0"/>
              <a:t>•	Odpovědi žáka svědčí o jeho orientaci v problematice a schopnosti argumentovat a obhájit si své stanovisko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8228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Důležité termíny: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Zahájení </a:t>
            </a:r>
            <a:r>
              <a:rPr lang="cs-CZ" sz="3200" dirty="0"/>
              <a:t>výběru témat maturitní práce</a:t>
            </a:r>
            <a:r>
              <a:rPr lang="cs-CZ" sz="3200" dirty="0" smtClean="0"/>
              <a:t>: </a:t>
            </a:r>
            <a:r>
              <a:rPr lang="cs-CZ" sz="3200" b="1" dirty="0"/>
              <a:t>7</a:t>
            </a:r>
            <a:r>
              <a:rPr lang="cs-CZ" sz="3200" b="1" dirty="0" smtClean="0"/>
              <a:t>. </a:t>
            </a:r>
            <a:r>
              <a:rPr lang="cs-CZ" sz="3200" b="1" dirty="0" smtClean="0"/>
              <a:t>10. </a:t>
            </a:r>
            <a:r>
              <a:rPr lang="cs-CZ" sz="3200" b="1" dirty="0" smtClean="0"/>
              <a:t>2014 </a:t>
            </a:r>
            <a:endParaRPr lang="cs-CZ" sz="3200" b="1" dirty="0"/>
          </a:p>
          <a:p>
            <a:r>
              <a:rPr lang="cs-CZ" sz="3200" dirty="0" smtClean="0"/>
              <a:t>Ukončení </a:t>
            </a:r>
            <a:r>
              <a:rPr lang="cs-CZ" sz="3200" dirty="0"/>
              <a:t>výběru témat maturitní práce: </a:t>
            </a:r>
            <a:r>
              <a:rPr lang="cs-CZ" sz="3200" b="1" dirty="0" smtClean="0"/>
              <a:t>10</a:t>
            </a:r>
            <a:r>
              <a:rPr lang="cs-CZ" sz="3200" b="1" dirty="0" smtClean="0"/>
              <a:t>. </a:t>
            </a:r>
            <a:r>
              <a:rPr lang="cs-CZ" sz="3200" b="1" dirty="0" smtClean="0"/>
              <a:t>10. </a:t>
            </a:r>
            <a:r>
              <a:rPr lang="cs-CZ" sz="3200" b="1" dirty="0" smtClean="0"/>
              <a:t>2014 </a:t>
            </a:r>
            <a:r>
              <a:rPr lang="cs-CZ" sz="3200" b="1" dirty="0" smtClean="0"/>
              <a:t>14:00</a:t>
            </a:r>
          </a:p>
          <a:p>
            <a:r>
              <a:rPr lang="cs-CZ" sz="3200" b="1" dirty="0" smtClean="0"/>
              <a:t>Termín </a:t>
            </a:r>
            <a:r>
              <a:rPr lang="cs-CZ" sz="3200" b="1" dirty="0"/>
              <a:t>odevzdání maturitní </a:t>
            </a:r>
            <a:r>
              <a:rPr lang="cs-CZ" sz="3200" b="1" dirty="0" smtClean="0"/>
              <a:t>práce: </a:t>
            </a:r>
            <a:r>
              <a:rPr lang="cs-CZ" sz="3200" b="1" dirty="0"/>
              <a:t>6</a:t>
            </a:r>
            <a:r>
              <a:rPr lang="cs-CZ" sz="3200" b="1" dirty="0" smtClean="0"/>
              <a:t>. </a:t>
            </a:r>
            <a:r>
              <a:rPr lang="cs-CZ" sz="3200" b="1" dirty="0" smtClean="0"/>
              <a:t>3. </a:t>
            </a:r>
            <a:r>
              <a:rPr lang="cs-CZ" sz="3200" b="1" dirty="0" smtClean="0"/>
              <a:t>2015 </a:t>
            </a:r>
            <a:r>
              <a:rPr lang="cs-CZ" sz="3200" b="1" dirty="0" smtClean="0"/>
              <a:t>14:00</a:t>
            </a:r>
          </a:p>
          <a:p>
            <a:r>
              <a:rPr lang="cs-CZ" sz="3200" dirty="0" smtClean="0"/>
              <a:t>Datum </a:t>
            </a:r>
            <a:r>
              <a:rPr lang="cs-CZ" sz="3200" dirty="0"/>
              <a:t>předání posudku práce žákovi - 1 týden před obhajobou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22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Důležité vědět: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200" dirty="0"/>
              <a:t>Stanovení </a:t>
            </a:r>
            <a:r>
              <a:rPr lang="cs-CZ" sz="3200" b="1" dirty="0"/>
              <a:t>vedoucích maturitních prací </a:t>
            </a:r>
            <a:r>
              <a:rPr lang="cs-CZ" sz="3200" dirty="0" smtClean="0"/>
              <a:t>– </a:t>
            </a:r>
            <a:r>
              <a:rPr lang="cs-CZ" sz="3200" dirty="0" smtClean="0"/>
              <a:t>20. 10. 2014</a:t>
            </a:r>
            <a:endParaRPr lang="cs-CZ" sz="3200" dirty="0"/>
          </a:p>
          <a:p>
            <a:r>
              <a:rPr lang="cs-CZ" sz="3200" dirty="0" smtClean="0"/>
              <a:t>Stanovení </a:t>
            </a:r>
            <a:r>
              <a:rPr lang="cs-CZ" sz="3200" dirty="0"/>
              <a:t>oponentů maturitních prací </a:t>
            </a:r>
            <a:r>
              <a:rPr lang="cs-CZ" sz="3200" dirty="0" smtClean="0"/>
              <a:t>– </a:t>
            </a:r>
            <a:r>
              <a:rPr lang="cs-CZ" sz="3200" dirty="0" smtClean="0"/>
              <a:t>20. 12. 2014</a:t>
            </a:r>
            <a:endParaRPr lang="cs-CZ" sz="3200" dirty="0"/>
          </a:p>
          <a:p>
            <a:r>
              <a:rPr lang="cs-CZ" sz="3200" b="1" dirty="0" smtClean="0"/>
              <a:t>Stanovení </a:t>
            </a:r>
            <a:r>
              <a:rPr lang="cs-CZ" sz="3200" b="1" dirty="0"/>
              <a:t>termínů povinných konzultací (provedou vedoucí jednotlivých prací)</a:t>
            </a:r>
          </a:p>
          <a:p>
            <a:r>
              <a:rPr lang="cs-CZ" sz="3200" b="1" dirty="0" smtClean="0"/>
              <a:t>Žáci </a:t>
            </a:r>
            <a:r>
              <a:rPr lang="cs-CZ" sz="3200" b="1" dirty="0"/>
              <a:t>předloží do konce listopadu vedoucímu práce osnovu své maturitní práce.</a:t>
            </a:r>
          </a:p>
          <a:p>
            <a:r>
              <a:rPr lang="cs-CZ" sz="3200" b="1" u="sng" dirty="0" smtClean="0"/>
              <a:t>Využívejte konzultací vedoucího MP+ vyučujících IKT!!!</a:t>
            </a:r>
          </a:p>
          <a:p>
            <a:r>
              <a:rPr lang="cs-CZ" sz="3200" b="1" u="sng" dirty="0" smtClean="0"/>
              <a:t>Povinný počet konzultací je </a:t>
            </a:r>
            <a:r>
              <a:rPr lang="cs-CZ" sz="3200" b="1" u="sng" dirty="0" smtClean="0"/>
              <a:t>4 </a:t>
            </a:r>
            <a:r>
              <a:rPr lang="cs-CZ" sz="3200" b="1" u="sng" dirty="0" smtClean="0"/>
              <a:t>(2 s vedoucí MP </a:t>
            </a:r>
            <a:r>
              <a:rPr lang="cs-CZ" sz="3200" b="1" u="sng" dirty="0" smtClean="0"/>
              <a:t>2 </a:t>
            </a:r>
            <a:r>
              <a:rPr lang="cs-CZ" sz="3200" b="1" u="sng" dirty="0" smtClean="0"/>
              <a:t>s vyučujícím IKT).</a:t>
            </a:r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353551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Požadavek </a:t>
            </a:r>
            <a:r>
              <a:rPr lang="cs-CZ" dirty="0"/>
              <a:t>na počet vyhotovení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Maturitní práce se předává ve </a:t>
            </a:r>
            <a:r>
              <a:rPr lang="cs-CZ" sz="2800" b="1" u="sng" dirty="0"/>
              <a:t>dvou vyhotoveních, která jsou v kroužkové </a:t>
            </a:r>
            <a:r>
              <a:rPr lang="cs-CZ" sz="2800" b="1" u="sng" dirty="0" smtClean="0"/>
              <a:t>vazbě</a:t>
            </a:r>
            <a:r>
              <a:rPr lang="cs-CZ" sz="2800" b="1" u="sng" dirty="0"/>
              <a:t>. </a:t>
            </a:r>
            <a:endParaRPr lang="cs-CZ" sz="2800" b="1" u="sng" dirty="0" smtClean="0"/>
          </a:p>
          <a:p>
            <a:r>
              <a:rPr lang="cs-CZ" sz="2800" b="1" dirty="0"/>
              <a:t>Současně student odevzdá </a:t>
            </a:r>
            <a:r>
              <a:rPr lang="cs-CZ" sz="2800" b="1" u="sng" dirty="0"/>
              <a:t>CD-ROM s prací ve formátu </a:t>
            </a:r>
            <a:r>
              <a:rPr lang="cs-CZ" sz="2800" b="1" u="sng" dirty="0" smtClean="0"/>
              <a:t>PDF </a:t>
            </a:r>
            <a:r>
              <a:rPr lang="cs-CZ" sz="2800" b="1" dirty="0" smtClean="0"/>
              <a:t>a WORD.</a:t>
            </a:r>
            <a:endParaRPr lang="cs-CZ" sz="2800" b="1" dirty="0"/>
          </a:p>
          <a:p>
            <a:r>
              <a:rPr lang="cs-CZ" sz="2800" b="1" dirty="0"/>
              <a:t>CR-ROM musí být popsané </a:t>
            </a:r>
            <a:r>
              <a:rPr lang="cs-CZ" sz="2800" b="1" dirty="0" smtClean="0"/>
              <a:t>těmito </a:t>
            </a:r>
            <a:r>
              <a:rPr lang="cs-CZ" sz="2800" b="1" dirty="0"/>
              <a:t>údaji:</a:t>
            </a:r>
          </a:p>
          <a:p>
            <a:r>
              <a:rPr lang="cs-CZ" sz="2800" b="1" dirty="0"/>
              <a:t>1.	řádek: zkratka oboru vzdělání, školní rok: HT 2013/2014</a:t>
            </a:r>
          </a:p>
          <a:p>
            <a:r>
              <a:rPr lang="cs-CZ" sz="2800" b="1" dirty="0"/>
              <a:t>2.	řádek: název práce</a:t>
            </a:r>
          </a:p>
          <a:p>
            <a:r>
              <a:rPr lang="cs-CZ" sz="2800" b="1" dirty="0"/>
              <a:t>3.	řádek: autor 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29608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</a:t>
            </a:r>
            <a:r>
              <a:rPr lang="cs-CZ" b="1" dirty="0" smtClean="0"/>
              <a:t>ozsah </a:t>
            </a:r>
            <a:r>
              <a:rPr lang="cs-CZ" b="1" dirty="0"/>
              <a:t>maturitní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Maturitní práce </a:t>
            </a:r>
            <a:r>
              <a:rPr lang="cs-CZ" sz="3200" b="1" dirty="0" smtClean="0"/>
              <a:t>musí </a:t>
            </a:r>
            <a:r>
              <a:rPr lang="cs-CZ" sz="3200" b="1" dirty="0"/>
              <a:t>mít rozsah 12 normovaných stránek</a:t>
            </a:r>
            <a:r>
              <a:rPr lang="cs-CZ" sz="3200" dirty="0"/>
              <a:t>. Jedna normovaná stránka má 1800 znaků, bez mezer</a:t>
            </a:r>
            <a:r>
              <a:rPr lang="cs-CZ" sz="3200" dirty="0" smtClean="0"/>
              <a:t>.</a:t>
            </a:r>
          </a:p>
          <a:p>
            <a:r>
              <a:rPr lang="cs-CZ" sz="3200" b="1" dirty="0"/>
              <a:t>Maturitní práce nesmí </a:t>
            </a:r>
            <a:r>
              <a:rPr lang="cs-CZ" sz="3200" b="1" dirty="0" smtClean="0"/>
              <a:t>být </a:t>
            </a:r>
            <a:r>
              <a:rPr lang="cs-CZ" sz="3200" b="1" dirty="0"/>
              <a:t>plagiát a kompilát</a:t>
            </a:r>
            <a:r>
              <a:rPr lang="cs-CZ" sz="3200" b="1" dirty="0" smtClean="0"/>
              <a:t>.</a:t>
            </a:r>
          </a:p>
          <a:p>
            <a:r>
              <a:rPr lang="cs-CZ" sz="3200" dirty="0"/>
              <a:t>Maturitní práce nesmí být plagiátem. </a:t>
            </a:r>
            <a:r>
              <a:rPr lang="cs-CZ" sz="3200" b="1" dirty="0"/>
              <a:t>Každý převzatý text, obrázek či tabulka musí být uvedena formou bibliografické citace. </a:t>
            </a:r>
            <a:r>
              <a:rPr lang="cs-CZ" sz="3200" dirty="0"/>
              <a:t>Práci si lze na plagiátorství zkontrolovat na webovém serveru: http://odevzdej.cz</a:t>
            </a:r>
          </a:p>
        </p:txBody>
      </p:sp>
    </p:spTree>
    <p:extLst>
      <p:ext uri="{BB962C8B-B14F-4D97-AF65-F5344CB8AC3E}">
        <p14:creationId xmlns:p14="http://schemas.microsoft.com/office/powerpoint/2010/main" val="30551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Dokumenty pro správné uvádění zdrojů: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•</a:t>
            </a:r>
            <a:r>
              <a:rPr lang="cs-CZ" dirty="0"/>
              <a:t>	</a:t>
            </a:r>
            <a:r>
              <a:rPr lang="cs-CZ" sz="2800" dirty="0"/>
              <a:t>ČSN ISO 690:2011</a:t>
            </a:r>
          </a:p>
          <a:p>
            <a:r>
              <a:rPr lang="cs-CZ" sz="2800" dirty="0"/>
              <a:t>•	Zákon č. 121/2000Sb., o právu autorském, o právech souvisejících s právem autorským a o změně některých zákonů (Autorský zákon)</a:t>
            </a:r>
          </a:p>
          <a:p>
            <a:r>
              <a:rPr lang="cs-CZ" sz="2800" b="1" dirty="0"/>
              <a:t>Pakliže MP bude obsahovat prvky plagiátorství/kompilátorství, taková MP nebude žákovi uznána a žák tedy nesplní podmínky pro vykonání MZ.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823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Citace monografické publikace (knihy) obsahuje tyto povinné prvky</a:t>
            </a:r>
            <a:r>
              <a:rPr lang="cs-CZ" sz="4400" b="1" dirty="0" smtClean="0"/>
              <a:t>: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-</a:t>
            </a:r>
            <a:r>
              <a:rPr lang="cs-CZ" sz="2800" dirty="0"/>
              <a:t>	příjmení a jméno nebo iniciály křestního jména autora (autorů)</a:t>
            </a:r>
          </a:p>
          <a:p>
            <a:r>
              <a:rPr lang="cs-CZ" sz="2800" dirty="0"/>
              <a:t>-	název publikace</a:t>
            </a:r>
          </a:p>
          <a:p>
            <a:r>
              <a:rPr lang="cs-CZ" sz="2800" dirty="0"/>
              <a:t>-	pořadí vydání (má smysl uvádět pokud je vydání jiné než první)</a:t>
            </a:r>
          </a:p>
          <a:p>
            <a:r>
              <a:rPr lang="cs-CZ" sz="2800" dirty="0"/>
              <a:t>-	místo vydání</a:t>
            </a:r>
          </a:p>
          <a:p>
            <a:r>
              <a:rPr lang="cs-CZ" sz="2800" dirty="0"/>
              <a:t>-	název nakladatelství</a:t>
            </a:r>
          </a:p>
          <a:p>
            <a:r>
              <a:rPr lang="cs-CZ" sz="2800" dirty="0"/>
              <a:t>-	rok vydání</a:t>
            </a:r>
          </a:p>
          <a:p>
            <a:r>
              <a:rPr lang="cs-CZ" sz="2800" dirty="0"/>
              <a:t>-	standardní číslo.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68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Citace monografické publikace (</a:t>
            </a:r>
            <a:r>
              <a:rPr lang="cs-CZ" b="1" dirty="0" smtClean="0"/>
              <a:t>knihy) obsahuje tyto povinné prvky: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200" dirty="0" smtClean="0"/>
          </a:p>
          <a:p>
            <a:r>
              <a:rPr lang="cs-CZ" sz="3200" b="1" dirty="0" smtClean="0"/>
              <a:t>PŘÍJMENÍ</a:t>
            </a:r>
            <a:r>
              <a:rPr lang="cs-CZ" sz="3200" b="1" dirty="0"/>
              <a:t>, Jméno. Název knihy: podnázev. Vydání. Místo vydání: Název nakladatelství, rok vydání. ISBN</a:t>
            </a:r>
            <a:r>
              <a:rPr lang="cs-CZ" sz="3200" b="1" dirty="0" smtClean="0"/>
              <a:t>.</a:t>
            </a:r>
          </a:p>
          <a:p>
            <a:endParaRPr lang="cs-CZ" sz="3200" b="1" dirty="0"/>
          </a:p>
          <a:p>
            <a:r>
              <a:rPr lang="cs-CZ" sz="3200" dirty="0"/>
              <a:t>ISBN = Mezinárodní standardní číslování knih, je specifické pro každou knihu</a:t>
            </a:r>
            <a:r>
              <a:rPr lang="cs-CZ" sz="3200" dirty="0" smtClean="0"/>
              <a:t>.</a:t>
            </a:r>
          </a:p>
          <a:p>
            <a:r>
              <a:rPr lang="cs-CZ" sz="3200" dirty="0" smtClean="0"/>
              <a:t>Pro bližší informace: www.citace.com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20369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Citace elektronické monografie, www stránky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-</a:t>
            </a:r>
            <a:r>
              <a:rPr lang="cs-CZ" sz="3200" dirty="0"/>
              <a:t>	údaj o dostupnosti – tato informace se označuje slovem „dostupný z“</a:t>
            </a:r>
          </a:p>
          <a:p>
            <a:r>
              <a:rPr lang="cs-CZ" sz="3200" dirty="0"/>
              <a:t>-	např.: </a:t>
            </a:r>
            <a:r>
              <a:rPr lang="cs-CZ" sz="3200" b="1" dirty="0"/>
              <a:t>Dostupný z ‹http://czechtourism.cz› datum citace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10950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1030</TotalTime>
  <Words>337</Words>
  <Application>Microsoft Office PowerPoint</Application>
  <PresentationFormat>Širokoúhlá obrazovka</PresentationFormat>
  <Paragraphs>72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Retrospektiva</vt:lpstr>
      <vt:lpstr>Praktická maturitní práce</vt:lpstr>
      <vt:lpstr>Důležité termíny:</vt:lpstr>
      <vt:lpstr>Důležité vědět:</vt:lpstr>
      <vt:lpstr>Požadavek na počet vyhotovení </vt:lpstr>
      <vt:lpstr>Rozsah maturitní práce</vt:lpstr>
      <vt:lpstr>Dokumenty pro správné uvádění zdrojů:</vt:lpstr>
      <vt:lpstr>Citace monografické publikace (knihy) obsahuje tyto povinné prvky:</vt:lpstr>
      <vt:lpstr>Citace monografické publikace (knihy) obsahuje tyto povinné prvky:</vt:lpstr>
      <vt:lpstr>Citace elektronické monografie, www stránky:</vt:lpstr>
      <vt:lpstr>Kritéria hodnocení maturitní práce</vt:lpstr>
      <vt:lpstr>Hodnocení obhajoby maturitní práce</vt:lpstr>
      <vt:lpstr>Hodnocení obhajoby maturitní práce</vt:lpstr>
      <vt:lpstr>Hodnocení obhajoby maturitní práce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Praktická MZ</dc:title>
  <dc:creator>PUCALKAM</dc:creator>
  <cp:lastModifiedBy>PUCALKAM</cp:lastModifiedBy>
  <cp:revision>11</cp:revision>
  <dcterms:created xsi:type="dcterms:W3CDTF">2013-10-20T16:26:35Z</dcterms:created>
  <dcterms:modified xsi:type="dcterms:W3CDTF">2014-10-01T09:33:34Z</dcterms:modified>
</cp:coreProperties>
</file>