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592C6EC-7022-42A2-991D-9BEB37416A26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61050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4160" cy="3700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480" cy="410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633144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cs-CZ" sz="2400" b="0" i="0" u="none" strike="noStrike">
        <a:ln>
          <a:noFill/>
        </a:ln>
        <a:solidFill>
          <a:srgbClr val="000000"/>
        </a:solidFill>
        <a:latin typeface="Thorndale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80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032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643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040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608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328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239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1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1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768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02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085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069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7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590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29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5357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5357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95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7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69111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9895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9895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236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56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52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41167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69482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4640" y="189324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832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DejaVu Sans" pitchFamily="2"/>
              <a:cs typeface="DejaVu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cs-CZ" sz="4400" b="1" i="0" u="none" strike="noStrike">
          <a:ln>
            <a:noFill/>
          </a:ln>
          <a:solidFill>
            <a:srgbClr val="333333"/>
          </a:solidFill>
          <a:latin typeface="Albany" pitchFamily="34"/>
        </a:defRPr>
      </a:lvl1pPr>
    </p:titleStyle>
    <p:bodyStyle>
      <a:lvl1pPr marL="0" marR="0" indent="0" algn="l" rtl="0" hangingPunct="0">
        <a:tabLst/>
        <a:defRPr lang="cs-CZ" sz="3200" b="0" i="0" u="none" strike="noStrike">
          <a:ln>
            <a:noFill/>
          </a:ln>
          <a:solidFill>
            <a:srgbClr val="000000"/>
          </a:solidFill>
          <a:latin typeface="Albany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Právní ochrana občanů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Soudci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501372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bezúhonný občan starší 30 let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VŠ právnické vzdělání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justiční zkouška (!!!)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jsou jmenováni prezidentem doživotně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Ústavní soudci (celkem 15) jsou jmenováni prezidentem na 10 let se souhlasem Senátu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samosoudce = převážně v civilních záležitostech (rozvod) či méně závažných trestných činech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Senát = 3 členi (předseda senátu soudu a přísedící)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Státní zastupitelství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501372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soustava úřadů, která se vedle soudů podílí na právní ochraně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zastupuje veřejnou žalobu v trestním řízení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b="1"/>
              <a:t>Soustava úřadů státního zastupitelství: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nejvyšší státní zastupitelství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vrchní státní zastupitelství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krajské státní zastupitelství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okresní státní zastupitelství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i="1"/>
              <a:t>Sídla a obvody úřadů státního zastupitelství se shodují se sídly a obvody soudů.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Policie ČR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489960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jednotný ozbrojený bezpečnostní sbor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zřízený zákonem č. 273/2008 Sb., o Policii České republiky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úkol = ochrana bezpečnosti osob, majetku a veřejného pořádku a předcházení trestné činnosti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podřízena Ministerstvu vnitra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Další orgány právní ochrany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501372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advokáti, notáři, exekutoři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u="sng"/>
              <a:t>Advokáti</a:t>
            </a:r>
            <a:r>
              <a:rPr lang="cs-CZ"/>
              <a:t> – soukromé osoby poskytující za úplatu právní služby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u="sng"/>
              <a:t>Notáři</a:t>
            </a:r>
            <a:r>
              <a:rPr lang="cs-CZ"/>
              <a:t> – sepisují veřejné listiny o právních jednáních, osvědčování právně významných skutečností a prohlašování, legalizace; vedle toho poskytují běžnou právní pomoc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u="sng"/>
              <a:t>Exekutoři</a:t>
            </a:r>
            <a:r>
              <a:rPr lang="cs-CZ"/>
              <a:t> – zajišťují nucený výkon soudního rozhodnutí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veřejný ochránce práv – nezávislý orgán státní ochrany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 algn="l"/>
            <a:r>
              <a:rPr lang="cs-CZ"/>
              <a:t>Zdroj: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4899600"/>
          </a:xfrm>
        </p:spPr>
        <p:txBody>
          <a:bodyPr/>
          <a:lstStyle/>
          <a:p>
            <a:pPr lvl="0"/>
            <a:r>
              <a:rPr lang="cs-CZ"/>
              <a:t>DVOŘÁK, Jan. </a:t>
            </a:r>
            <a:r>
              <a:rPr lang="cs-CZ" i="1"/>
              <a:t>Odmaturuj! Ze společenských věd. </a:t>
            </a:r>
            <a:r>
              <a:rPr lang="cs-CZ"/>
              <a:t>Druhé, přepracované vydání. Brno: Didaktis, 2015. 288 s. ISBN 978-80-7358-243-2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8320" cy="1262880"/>
          </a:xfrm>
        </p:spPr>
        <p:txBody>
          <a:bodyPr>
            <a:spAutoFit/>
          </a:bodyPr>
          <a:lstStyle/>
          <a:p>
            <a:pPr lvl="0"/>
            <a:r>
              <a:rPr lang="cs-CZ"/>
              <a:t>Právní ochrana v ČR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4989960"/>
          </a:xfrm>
        </p:spPr>
        <p:txBody>
          <a:bodyPr>
            <a:spAutoFit/>
          </a:bodyPr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spolu s uplatňováním práva dochází také k jeho ohrožování a porušování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z toho důvodu stát vytvořil určitý </a:t>
            </a:r>
            <a:r>
              <a:rPr lang="cs-CZ" b="1" i="1"/>
              <a:t>kontrolní systém</a:t>
            </a:r>
            <a:r>
              <a:rPr lang="cs-CZ"/>
              <a:t> orgánů právní ochrany, který v případě porušení zákona usiluje o </a:t>
            </a:r>
            <a:r>
              <a:rPr lang="cs-CZ" b="1" i="1"/>
              <a:t>znovuobnovení právního stavu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Orgány právní ochrany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489960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orgány zřízené státem  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zajišťují dodržování práva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disponují státní mocí v podobě vynucovacích nástrojů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cs-CZ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soudy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státní zastupitelství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Policie ČR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advokáti, notáři, exekutoři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Soudní systém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489960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v demokratických zemích chrání dodržování práva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soudy zřízené státem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nestranné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nezávislé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3200">
              <a:solidFill>
                <a:srgbClr val="000000"/>
              </a:solidFill>
              <a:latin typeface="Albany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Soudní systém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489960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podle povahy věci rozlišujeme 4 základní typy soudů: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i="1" u="sng">
                <a:solidFill>
                  <a:srgbClr val="000000"/>
                </a:solidFill>
                <a:latin typeface="Albany" pitchFamily="34"/>
              </a:rPr>
              <a:t>civilní</a:t>
            </a:r>
            <a:r>
              <a:rPr lang="cs-CZ" sz="3200">
                <a:solidFill>
                  <a:srgbClr val="000000"/>
                </a:solidFill>
                <a:latin typeface="Albany" pitchFamily="34"/>
              </a:rPr>
              <a:t> (občanskoprávní vztahy – např. rozvod manželství)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i="1" u="sng">
                <a:solidFill>
                  <a:srgbClr val="000000"/>
                </a:solidFill>
                <a:latin typeface="Albany" pitchFamily="34"/>
              </a:rPr>
              <a:t>trestní</a:t>
            </a:r>
            <a:r>
              <a:rPr lang="cs-CZ" sz="3200">
                <a:solidFill>
                  <a:srgbClr val="000000"/>
                </a:solidFill>
                <a:latin typeface="Albany" pitchFamily="34"/>
              </a:rPr>
              <a:t> (rozhodují o vině a uložení trestu pachatelům trestných činů – např. loupež, vražda, podvod...)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i="1" u="sng">
                <a:solidFill>
                  <a:srgbClr val="000000"/>
                </a:solidFill>
                <a:latin typeface="Albany" pitchFamily="34"/>
              </a:rPr>
              <a:t>správní</a:t>
            </a:r>
            <a:r>
              <a:rPr lang="cs-CZ" sz="3200">
                <a:solidFill>
                  <a:srgbClr val="000000"/>
                </a:solidFill>
                <a:latin typeface="Albany" pitchFamily="34"/>
              </a:rPr>
              <a:t> (přezkoumávají rozhodnutí správních orgánů)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i="1" u="sng">
                <a:solidFill>
                  <a:srgbClr val="000000"/>
                </a:solidFill>
                <a:latin typeface="Albany" pitchFamily="34"/>
              </a:rPr>
              <a:t>ústavní</a:t>
            </a:r>
            <a:r>
              <a:rPr lang="cs-CZ" sz="3200">
                <a:solidFill>
                  <a:srgbClr val="000000"/>
                </a:solidFill>
                <a:latin typeface="Albany" pitchFamily="34"/>
              </a:rPr>
              <a:t> (rozhodují o dodržování ústavy a ústavnosti právních předpisů)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150775"/>
            <a:ext cx="8608320" cy="1172520"/>
          </a:xfrm>
        </p:spPr>
        <p:txBody>
          <a:bodyPr/>
          <a:lstStyle/>
          <a:p>
            <a:pPr lvl="0"/>
            <a:r>
              <a:rPr lang="cs-CZ" dirty="0"/>
              <a:t>Soustava soudů ČR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1562034"/>
            <a:ext cx="8608320" cy="544572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2400" dirty="0"/>
              <a:t>okresní soudy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nejnižší stupeň soustavy soudů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projednávají </a:t>
            </a:r>
            <a:r>
              <a:rPr lang="cs-CZ" sz="2400" i="1" dirty="0">
                <a:solidFill>
                  <a:srgbClr val="000000"/>
                </a:solidFill>
                <a:latin typeface="Albany" pitchFamily="34"/>
              </a:rPr>
              <a:t>občanskoprávní, pracovní, rodinné</a:t>
            </a: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 vztahy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dále také </a:t>
            </a:r>
            <a:r>
              <a:rPr lang="cs-CZ" sz="2400" i="1" dirty="0">
                <a:solidFill>
                  <a:srgbClr val="000000"/>
                </a:solidFill>
                <a:latin typeface="Albany" pitchFamily="34"/>
              </a:rPr>
              <a:t>méně závažné trestné činy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v každém okresním městě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2400" dirty="0"/>
              <a:t>krajské soudy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druhý stupeň soustavy soudů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rozhodují o </a:t>
            </a:r>
            <a:r>
              <a:rPr lang="cs-CZ" sz="2400" i="1" dirty="0">
                <a:solidFill>
                  <a:srgbClr val="000000"/>
                </a:solidFill>
                <a:latin typeface="Albany" pitchFamily="34"/>
              </a:rPr>
              <a:t>odvolání</a:t>
            </a: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 proti rozsudkům okresních soudů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projednávají věci </a:t>
            </a:r>
            <a:r>
              <a:rPr lang="cs-CZ" sz="2400" i="1" dirty="0">
                <a:solidFill>
                  <a:srgbClr val="000000"/>
                </a:solidFill>
                <a:latin typeface="Albany" pitchFamily="34"/>
              </a:rPr>
              <a:t>právně složitější a společensky významné</a:t>
            </a: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 (ochrana osobnosti, autorská práva)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dále </a:t>
            </a:r>
            <a:r>
              <a:rPr lang="cs-CZ" sz="2400" i="1" dirty="0">
                <a:solidFill>
                  <a:srgbClr val="000000"/>
                </a:solidFill>
                <a:latin typeface="Albany" pitchFamily="34"/>
              </a:rPr>
              <a:t>závažnější trestné činy</a:t>
            </a: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 (min. 5 let odnětí svobody)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je jich 8 a jsou v krajských městech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2400" dirty="0"/>
              <a:t>vrchní soudy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rozhodují o odvolání proti rozsudku krajských soudů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Albany" pitchFamily="34"/>
              </a:rPr>
              <a:t>jsou 2 – v Praze a Olomouc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255706"/>
            <a:ext cx="8608320" cy="916584"/>
          </a:xfrm>
        </p:spPr>
        <p:txBody>
          <a:bodyPr/>
          <a:lstStyle/>
          <a:p>
            <a:pPr lvl="0"/>
            <a:r>
              <a:rPr lang="cs-CZ" dirty="0"/>
              <a:t>Soustava soudů ČR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1172290"/>
            <a:ext cx="8608320" cy="489960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dirty="0"/>
              <a:t>Nejvyšší soud ČR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vrcholný soudní orgán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rozhoduje o </a:t>
            </a:r>
            <a:r>
              <a:rPr lang="cs-CZ" sz="3200" i="1" dirty="0">
                <a:solidFill>
                  <a:srgbClr val="000000"/>
                </a:solidFill>
                <a:latin typeface="Albany" pitchFamily="34"/>
              </a:rPr>
              <a:t>dovoláních</a:t>
            </a: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 (opravné prostředky) proti rozsudkům soudů krajských nebo vrchních ve věcech občanskoprávních i trestních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sídlí v Brně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dirty="0"/>
              <a:t>Nejvyšší správní soud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vrcholný orgán </a:t>
            </a:r>
            <a:r>
              <a:rPr lang="cs-CZ" sz="3200" i="1" dirty="0">
                <a:solidFill>
                  <a:srgbClr val="000000"/>
                </a:solidFill>
                <a:latin typeface="Albany" pitchFamily="34"/>
              </a:rPr>
              <a:t>správního soudnictví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rozhoduje o mimořádných opravných prostředcích (tzv. </a:t>
            </a:r>
            <a:r>
              <a:rPr lang="cs-CZ" sz="3200" i="1" dirty="0">
                <a:solidFill>
                  <a:srgbClr val="000000"/>
                </a:solidFill>
                <a:latin typeface="Albany" pitchFamily="34"/>
              </a:rPr>
              <a:t>kasačních stížnostech</a:t>
            </a: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)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dále ve věcech volebních, rozpuštění či obnovení politických stran a hnutí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 dirty="0">
                <a:solidFill>
                  <a:srgbClr val="000000"/>
                </a:solidFill>
                <a:latin typeface="Albany" pitchFamily="34"/>
              </a:rPr>
              <a:t>sídlí v Brně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8320" cy="1172520"/>
          </a:xfrm>
        </p:spPr>
        <p:txBody>
          <a:bodyPr/>
          <a:lstStyle/>
          <a:p>
            <a:pPr lvl="0"/>
            <a:r>
              <a:rPr lang="cs-CZ"/>
              <a:t>Soustava soudů v ČR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489960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samostatnou součástí soudní organizace je </a:t>
            </a:r>
            <a:r>
              <a:rPr lang="cs-CZ" i="1"/>
              <a:t>Ústavní soud České republiky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dohlíží na dodržování ústavnosti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rozhoduje o ústavních stížnostech (např. porušování zákonů)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sídlí v Brně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8320" cy="1262880"/>
          </a:xfrm>
        </p:spPr>
        <p:txBody>
          <a:bodyPr>
            <a:spAutoFit/>
          </a:bodyPr>
          <a:lstStyle/>
          <a:p>
            <a:pPr lvl="0"/>
            <a:r>
              <a:rPr lang="cs-CZ"/>
              <a:t>Principy fungování soudnictví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489960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základní princip = </a:t>
            </a:r>
            <a:r>
              <a:rPr lang="cs-CZ" b="1"/>
              <a:t>spravedlivý proces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/>
              <a:t>tomuto principu jsou podřazeny: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nezávislost a nestrannost soudů a soudců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princip zákonného soudu a zákonného soudce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princip rovnosti kontradiktornosti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princip veřejnosti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princip ústnosti a přímosti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princip hospodárnosti</a:t>
            </a:r>
          </a:p>
          <a:p>
            <a:pPr marL="0" lvl="2" indent="0" hangingPunct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3200">
                <a:solidFill>
                  <a:srgbClr val="000000"/>
                </a:solidFill>
                <a:latin typeface="Albany" pitchFamily="34"/>
              </a:rPr>
              <a:t>princip předvídatelnosti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lyt-cool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583</Words>
  <Application>Microsoft Office PowerPoint</Application>
  <PresentationFormat>Širokoúhlá obrazovka</PresentationFormat>
  <Paragraphs>95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Albany</vt:lpstr>
      <vt:lpstr>Arial</vt:lpstr>
      <vt:lpstr>Calibri</vt:lpstr>
      <vt:lpstr>DejaVu Sans</vt:lpstr>
      <vt:lpstr>StarSymbol</vt:lpstr>
      <vt:lpstr>Thorndale</vt:lpstr>
      <vt:lpstr>lyt-cool</vt:lpstr>
      <vt:lpstr>Právní ochrana občanů</vt:lpstr>
      <vt:lpstr>Právní ochrana v ČR</vt:lpstr>
      <vt:lpstr>Orgány právní ochrany</vt:lpstr>
      <vt:lpstr>Soudní systém</vt:lpstr>
      <vt:lpstr>Soudní systém</vt:lpstr>
      <vt:lpstr>Soustava soudů ČR</vt:lpstr>
      <vt:lpstr>Soustava soudů ČR</vt:lpstr>
      <vt:lpstr>Soustava soudů v ČR</vt:lpstr>
      <vt:lpstr>Principy fungování soudnictví</vt:lpstr>
      <vt:lpstr>Soudci</vt:lpstr>
      <vt:lpstr>Státní zastupitelství</vt:lpstr>
      <vt:lpstr>Policie ČR</vt:lpstr>
      <vt:lpstr>Další orgány právní ochrany</vt:lpstr>
      <vt:lpstr>Zdroj: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ochrana občanů</dc:title>
  <dc:creator>Bc. Lucie Homolková</dc:creator>
  <cp:lastModifiedBy>Bc. Lucie Homolková</cp:lastModifiedBy>
  <cp:revision>17</cp:revision>
  <dcterms:created xsi:type="dcterms:W3CDTF">2019-10-12T15:47:59Z</dcterms:created>
  <dcterms:modified xsi:type="dcterms:W3CDTF">2019-10-14T05:28:25Z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