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15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96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29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10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24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23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02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45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0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67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93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7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wiki/Bar_(establishment)" TargetMode="External"/><Relationship Id="rId2" Type="http://schemas.openxmlformats.org/officeDocument/2006/relationships/hyperlink" Target="https://en.m.wikipedia.org/wiki/Restaurant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en.m.wikipedia.org/wiki/Tip_(gratuity)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5C573B3-9722-2742-BF06-08C57D6794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Payment, table setting, waiter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FDD58F4-95DC-BD43-8592-CF19271868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373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B156DD2-FAD9-A348-9129-D28888EF2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013" y="667446"/>
            <a:ext cx="6948661" cy="2266532"/>
          </a:xfrm>
        </p:spPr>
        <p:txBody>
          <a:bodyPr/>
          <a:lstStyle/>
          <a:p>
            <a:r>
              <a:rPr lang="cs-CZ"/>
              <a:t>Thanks for attention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84328B3-A7CC-614A-A9DE-D1A4AC4043AC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3009066" y="2762250"/>
            <a:ext cx="3086934" cy="171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>
                <a:sym typeface="Wingdings" pitchFamily="2" charset="2"/>
              </a:rPr>
              <a:t>  </a:t>
            </a:r>
            <a:endParaRPr lang="cs-CZ" sz="4400"/>
          </a:p>
        </p:txBody>
      </p:sp>
    </p:spTree>
    <p:extLst>
      <p:ext uri="{BB962C8B-B14F-4D97-AF65-F5344CB8AC3E}">
        <p14:creationId xmlns:p14="http://schemas.microsoft.com/office/powerpoint/2010/main" val="126915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EA2271B-79D5-9943-919B-1071D3EE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Payment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2B0C73F-87A6-B24B-99AD-8BBC4B8A5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Kredit card </a:t>
            </a:r>
          </a:p>
          <a:p>
            <a:pPr marL="0" indent="0">
              <a:buNone/>
            </a:pPr>
            <a:r>
              <a:rPr lang="cs-CZ"/>
              <a:t>+ no cash, hurtless pay, fast </a:t>
            </a:r>
          </a:p>
          <a:p>
            <a:pPr marL="0" indent="0">
              <a:buNone/>
            </a:pPr>
            <a:r>
              <a:rPr lang="cs-CZ"/>
              <a:t>- sometimes unavailable, missaply</a:t>
            </a:r>
          </a:p>
          <a:p>
            <a:pPr marL="0" indent="0">
              <a:buNone/>
            </a:pPr>
            <a:endParaRPr lang="cs-CZ"/>
          </a:p>
          <a:p>
            <a:r>
              <a:rPr lang="cs-CZ"/>
              <a:t>Cash</a:t>
            </a:r>
          </a:p>
          <a:p>
            <a:pPr marL="0" indent="0">
              <a:buNone/>
            </a:pPr>
            <a:r>
              <a:rPr lang="cs-CZ"/>
              <a:t>+ control, you can give tip, </a:t>
            </a:r>
          </a:p>
          <a:p>
            <a:pPr marL="0" indent="0">
              <a:buNone/>
            </a:pPr>
            <a:endParaRPr lang="cs-CZ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xmlns="" id="{A2B541F0-1908-D547-8269-E46830AF6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738" y="221307"/>
            <a:ext cx="4583906" cy="2938762"/>
          </a:xfrm>
          <a:prstGeom prst="rect">
            <a:avLst/>
          </a:prstGeom>
        </p:spPr>
      </p:pic>
      <p:pic>
        <p:nvPicPr>
          <p:cNvPr id="6" name="Obrázek 6">
            <a:extLst>
              <a:ext uri="{FF2B5EF4-FFF2-40B4-BE49-F238E27FC236}">
                <a16:creationId xmlns:a16="http://schemas.microsoft.com/office/drawing/2014/main" xmlns="" id="{7AD9F39A-3F10-CB48-AD0A-A601DC8E33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356" y="2989402"/>
            <a:ext cx="4861288" cy="364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4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FA1EC7-0ADA-9A4F-A6C4-531D6F383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Table setting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2D30B43-CA7D-FF45-B742-911120A6C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Lots of types (formal, informal, decorative,….)</a:t>
            </a:r>
          </a:p>
          <a:p>
            <a:r>
              <a:rPr lang="cs-CZ"/>
              <a:t>Etic rules </a:t>
            </a:r>
          </a:p>
          <a:p>
            <a:r>
              <a:rPr lang="cs-CZ"/>
              <a:t>Specific cutlery </a:t>
            </a:r>
          </a:p>
          <a:p>
            <a:r>
              <a:rPr lang="cs-CZ"/>
              <a:t>Decoration </a:t>
            </a:r>
          </a:p>
          <a:p>
            <a:r>
              <a:rPr lang="cs-CZ"/>
              <a:t>Napkins, bibs </a:t>
            </a:r>
          </a:p>
        </p:txBody>
      </p:sp>
    </p:spTree>
    <p:extLst>
      <p:ext uri="{BB962C8B-B14F-4D97-AF65-F5344CB8AC3E}">
        <p14:creationId xmlns:p14="http://schemas.microsoft.com/office/powerpoint/2010/main" val="407419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C072A7-7D72-ED4E-B6B9-EE238761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Formal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B29959D-707A-4041-A2CD-9F628D0C1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cs-CZ" b="0" i="0">
                <a:solidFill>
                  <a:srgbClr val="222222"/>
                </a:solidFill>
                <a:effectLst/>
                <a:latin typeface="Helvetica Neue"/>
              </a:rPr>
              <a:t>Utensils are placed inward about 20cm or 8 inches from the edge of the table, with all placed either upon the same invisible baseline or upon the same invisible median line. </a:t>
            </a:r>
            <a:endParaRPr lang="cs-CZ"/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xmlns="" id="{4E7718D1-EAD2-F74E-97AB-630735289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839" y="1226343"/>
            <a:ext cx="5567686" cy="391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9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F490F9-838A-D448-8493-C900C99BB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Informal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1D1CD46-CA70-4C4F-A226-198121F33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07706" cy="4351338"/>
          </a:xfrm>
        </p:spPr>
        <p:txBody>
          <a:bodyPr/>
          <a:lstStyle/>
          <a:p>
            <a:r>
              <a:rPr lang="cs-CZ" b="0" i="0">
                <a:solidFill>
                  <a:srgbClr val="222222"/>
                </a:solidFill>
                <a:effectLst/>
                <a:latin typeface="Helvetica Neue"/>
              </a:rPr>
              <a:t>At an informal setting, fewer utensils are used and serving dishes are placed on the table. </a:t>
            </a:r>
            <a:endParaRPr lang="cs-CZ"/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xmlns="" id="{2E4B0214-F598-DD43-B1CA-673AF54B6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906" y="821705"/>
            <a:ext cx="6215063" cy="521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74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F24B7B8-9FB8-E249-A39E-C6320325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6">
            <a:extLst>
              <a:ext uri="{FF2B5EF4-FFF2-40B4-BE49-F238E27FC236}">
                <a16:creationId xmlns:a16="http://schemas.microsoft.com/office/drawing/2014/main" xmlns="" id="{28C59DEC-34AE-8148-AEDF-94BDA077E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718" y="76561"/>
            <a:ext cx="9834563" cy="670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5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AFEF0B-683D-FB45-9F80-9E43E7891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Waiter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B38484F-7044-334E-A233-A6731A63D4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i="0">
                <a:solidFill>
                  <a:srgbClr val="222222"/>
                </a:solidFill>
                <a:effectLst/>
                <a:latin typeface="Helvetica Neue"/>
              </a:rPr>
              <a:t>Waiting staff</a:t>
            </a:r>
            <a:r>
              <a:rPr lang="cs-CZ" b="0" i="0">
                <a:solidFill>
                  <a:srgbClr val="222222"/>
                </a:solidFill>
                <a:effectLst/>
                <a:latin typeface="Helvetica Neue"/>
              </a:rPr>
              <a:t> are those who work at a </a:t>
            </a:r>
            <a:r>
              <a:rPr lang="cs-CZ" b="0" i="0" strike="noStrike">
                <a:solidFill>
                  <a:srgbClr val="5A3696"/>
                </a:solidFill>
                <a:effectLst/>
                <a:latin typeface="Helvetica Neue"/>
                <a:hlinkClick r:id="rId2" tooltip="Restaurant"/>
              </a:rPr>
              <a:t>restaurant</a:t>
            </a:r>
            <a:r>
              <a:rPr lang="cs-CZ" b="0" i="0">
                <a:solidFill>
                  <a:srgbClr val="222222"/>
                </a:solidFill>
                <a:effectLst/>
                <a:latin typeface="Helvetica Neue"/>
              </a:rPr>
              <a:t> or a </a:t>
            </a:r>
            <a:r>
              <a:rPr lang="cs-CZ" b="0" i="0" u="none" strike="noStrike">
                <a:solidFill>
                  <a:srgbClr val="5A3696"/>
                </a:solidFill>
                <a:effectLst/>
                <a:latin typeface="Helvetica Neue"/>
                <a:hlinkClick r:id="rId3" tooltip="Bar (establishment)"/>
              </a:rPr>
              <a:t>bar</a:t>
            </a:r>
            <a:r>
              <a:rPr lang="cs-CZ" b="0" i="0">
                <a:solidFill>
                  <a:srgbClr val="222222"/>
                </a:solidFill>
                <a:effectLst/>
                <a:latin typeface="Helvetica Neue"/>
              </a:rPr>
              <a:t>, and sometimes in private homes, attending customers- supplying them with food and drink as requested.</a:t>
            </a:r>
            <a:endParaRPr lang="cs-CZ"/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xmlns="" id="{7EBA0F6F-EDFF-444F-A8E1-3173A141A2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374" y="605440"/>
            <a:ext cx="2687198" cy="578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87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E70EF89-0F9B-D442-8731-CEE7E54FC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67114"/>
            <a:ext cx="4940726" cy="5409849"/>
          </a:xfrm>
        </p:spPr>
        <p:txBody>
          <a:bodyPr/>
          <a:lstStyle/>
          <a:p>
            <a:r>
              <a:rPr lang="cs-CZ" b="0" i="0">
                <a:solidFill>
                  <a:srgbClr val="222222"/>
                </a:solidFill>
                <a:effectLst/>
                <a:latin typeface="Helvetica Neue"/>
              </a:rPr>
              <a:t>Many restaurants choose a specific uniform for their wait staff to wear. Waitstaff may receive </a:t>
            </a:r>
            <a:r>
              <a:rPr lang="cs-CZ" b="0" i="0" u="none" strike="noStrike">
                <a:solidFill>
                  <a:srgbClr val="5A3696"/>
                </a:solidFill>
                <a:effectLst/>
                <a:latin typeface="Helvetica Neue"/>
                <a:hlinkClick r:id="rId2" tooltip="Tip (gratuity)"/>
              </a:rPr>
              <a:t>tips</a:t>
            </a:r>
            <a:r>
              <a:rPr lang="cs-CZ" b="0" i="0">
                <a:solidFill>
                  <a:srgbClr val="222222"/>
                </a:solidFill>
                <a:effectLst/>
                <a:latin typeface="Helvetica Neue"/>
              </a:rPr>
              <a:t> as a minor or major part of their earnings, with customs varying widely from country to country.</a:t>
            </a:r>
            <a:endParaRPr lang="cs-CZ"/>
          </a:p>
        </p:txBody>
      </p:sp>
      <p:pic>
        <p:nvPicPr>
          <p:cNvPr id="7" name="Obrázek 7">
            <a:extLst>
              <a:ext uri="{FF2B5EF4-FFF2-40B4-BE49-F238E27FC236}">
                <a16:creationId xmlns:a16="http://schemas.microsoft.com/office/drawing/2014/main" xmlns="" id="{6E2D94A9-F438-1443-9BA3-C582188585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273" y="647433"/>
            <a:ext cx="4660431" cy="575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EE5973-1017-324A-B421-9B47439A1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Tipping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A22562-47F2-1449-B044-F4D44E7F4F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0" i="0">
                <a:solidFill>
                  <a:srgbClr val="222222"/>
                </a:solidFill>
                <a:effectLst/>
                <a:latin typeface="Helvetica Neue"/>
              </a:rPr>
              <a:t>Some restaurants charge an automatic gratuity for larger parties.</a:t>
            </a:r>
          </a:p>
          <a:p>
            <a:r>
              <a:rPr lang="cs-CZ" b="0" i="0">
                <a:solidFill>
                  <a:srgbClr val="222222"/>
                </a:solidFill>
                <a:effectLst/>
                <a:latin typeface="Helvetica Neue"/>
              </a:rPr>
              <a:t>Tips average between 15% and 20% of the bill. </a:t>
            </a:r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F6109B88-E4F5-EC43-85D1-102A7DA123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01536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Širokoúhlá obrazovka</PresentationFormat>
  <Paragraphs>26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Gill Sans MT</vt:lpstr>
      <vt:lpstr>Helvetica Neue</vt:lpstr>
      <vt:lpstr>Wingdings</vt:lpstr>
      <vt:lpstr>Galerie</vt:lpstr>
      <vt:lpstr>Payment, table setting, waiter</vt:lpstr>
      <vt:lpstr>Payment</vt:lpstr>
      <vt:lpstr>Table setting</vt:lpstr>
      <vt:lpstr>Formal</vt:lpstr>
      <vt:lpstr>Informal</vt:lpstr>
      <vt:lpstr>Prezentace aplikace PowerPoint</vt:lpstr>
      <vt:lpstr>Waiter</vt:lpstr>
      <vt:lpstr>Prezentace aplikace PowerPoint</vt:lpstr>
      <vt:lpstr>Tipping</vt:lpstr>
      <vt:lpstr>Thanks for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Payment, table setting, waiter</dc:title>
  <dc:creator>Šíbová Jaroslava Mgr.</dc:creator>
  <cp:lastModifiedBy>Šíbová Jaroslava Mgr.</cp:lastModifiedBy>
  <cp:revision>6</cp:revision>
  <dcterms:modified xsi:type="dcterms:W3CDTF">2018-04-10T06:15:00Z</dcterms:modified>
</cp:coreProperties>
</file>