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38"/>
  </p:handoutMasterIdLst>
  <p:sldIdLst>
    <p:sldId id="256" r:id="rId2"/>
    <p:sldId id="312" r:id="rId3"/>
    <p:sldId id="257" r:id="rId4"/>
    <p:sldId id="302" r:id="rId5"/>
    <p:sldId id="300" r:id="rId6"/>
    <p:sldId id="325" r:id="rId7"/>
    <p:sldId id="323" r:id="rId8"/>
    <p:sldId id="262" r:id="rId9"/>
    <p:sldId id="263" r:id="rId10"/>
    <p:sldId id="328" r:id="rId11"/>
    <p:sldId id="303" r:id="rId12"/>
    <p:sldId id="304" r:id="rId13"/>
    <p:sldId id="305" r:id="rId14"/>
    <p:sldId id="306" r:id="rId15"/>
    <p:sldId id="326" r:id="rId16"/>
    <p:sldId id="327" r:id="rId17"/>
    <p:sldId id="301" r:id="rId18"/>
    <p:sldId id="307" r:id="rId19"/>
    <p:sldId id="316" r:id="rId20"/>
    <p:sldId id="315" r:id="rId21"/>
    <p:sldId id="317" r:id="rId22"/>
    <p:sldId id="318" r:id="rId23"/>
    <p:sldId id="267" r:id="rId24"/>
    <p:sldId id="309" r:id="rId25"/>
    <p:sldId id="308" r:id="rId26"/>
    <p:sldId id="269" r:id="rId27"/>
    <p:sldId id="272" r:id="rId28"/>
    <p:sldId id="290" r:id="rId29"/>
    <p:sldId id="292" r:id="rId30"/>
    <p:sldId id="291" r:id="rId31"/>
    <p:sldId id="294" r:id="rId32"/>
    <p:sldId id="295" r:id="rId33"/>
    <p:sldId id="296" r:id="rId34"/>
    <p:sldId id="310" r:id="rId35"/>
    <p:sldId id="276" r:id="rId36"/>
    <p:sldId id="311" r:id="rId37"/>
  </p:sldIdLst>
  <p:sldSz cx="12192000" cy="6858000"/>
  <p:notesSz cx="6710363" cy="98425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01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07824" cy="493834"/>
          </a:xfrm>
          <a:prstGeom prst="rect">
            <a:avLst/>
          </a:prstGeom>
        </p:spPr>
        <p:txBody>
          <a:bodyPr vert="horz" lIns="94576" tIns="47288" rIns="94576" bIns="47288" rtlCol="0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00986" y="1"/>
            <a:ext cx="2907824" cy="493834"/>
          </a:xfrm>
          <a:prstGeom prst="rect">
            <a:avLst/>
          </a:prstGeom>
        </p:spPr>
        <p:txBody>
          <a:bodyPr vert="horz" lIns="94576" tIns="47288" rIns="94576" bIns="47288" rtlCol="0"/>
          <a:lstStyle>
            <a:lvl1pPr algn="r">
              <a:defRPr sz="1300"/>
            </a:lvl1pPr>
          </a:lstStyle>
          <a:p>
            <a:fld id="{15B61064-8D7C-4F9B-86E9-A6AD9B83F17B}" type="datetimeFigureOut">
              <a:rPr lang="cs-CZ" smtClean="0"/>
              <a:t>27.06.2025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48668"/>
            <a:ext cx="2907824" cy="493833"/>
          </a:xfrm>
          <a:prstGeom prst="rect">
            <a:avLst/>
          </a:prstGeom>
        </p:spPr>
        <p:txBody>
          <a:bodyPr vert="horz" lIns="94576" tIns="47288" rIns="94576" bIns="47288" rtlCol="0" anchor="b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00986" y="9348668"/>
            <a:ext cx="2907824" cy="493833"/>
          </a:xfrm>
          <a:prstGeom prst="rect">
            <a:avLst/>
          </a:prstGeom>
        </p:spPr>
        <p:txBody>
          <a:bodyPr vert="horz" lIns="94576" tIns="47288" rIns="94576" bIns="47288" rtlCol="0" anchor="b"/>
          <a:lstStyle>
            <a:lvl1pPr algn="r">
              <a:defRPr sz="1300"/>
            </a:lvl1pPr>
          </a:lstStyle>
          <a:p>
            <a:fld id="{AC69A37A-81AC-4E6F-9D48-647C9F7597C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10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sspb.cz/studium/obory-vzdelani/s-maturitni-zkouskou/predskolni-a-mimoskolni-pedagogika/ucebnice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dlet.com/isshpospribram/koln-burza-knih-iopq4c0a3wdwttfs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isspb.bakalari.cz:60443/BakaWeb/Login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isspb.bakalari.cz:60443/bakaweb/next/login.aspx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isspb.cz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spcg.cz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isspb.cz/?page_id=2363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isspb.cz/studium/obory-vzdelani/s-maturitni-zkouskou/predskolni-a-mimoskolni-pedagogika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820" y="402024"/>
            <a:ext cx="3237189" cy="323718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35100" y="2249214"/>
            <a:ext cx="9334499" cy="1649686"/>
          </a:xfrm>
        </p:spPr>
        <p:txBody>
          <a:bodyPr/>
          <a:lstStyle/>
          <a:p>
            <a:r>
              <a:rPr lang="cs-CZ" sz="5400" b="1" dirty="0">
                <a:latin typeface="+mn-lt"/>
              </a:rPr>
              <a:t>ÚVODNÍ TŘÍDNÍ SCHŮZKA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998698" y="4038601"/>
            <a:ext cx="7125446" cy="1612900"/>
          </a:xfrm>
        </p:spPr>
        <p:txBody>
          <a:bodyPr>
            <a:noAutofit/>
          </a:bodyPr>
          <a:lstStyle/>
          <a:p>
            <a:r>
              <a:rPr lang="cs-CZ" sz="7200" dirty="0">
                <a:solidFill>
                  <a:srgbClr val="12018D"/>
                </a:solidFill>
              </a:rPr>
              <a:t>Třída PP1</a:t>
            </a:r>
          </a:p>
        </p:txBody>
      </p:sp>
    </p:spTree>
    <p:extLst>
      <p:ext uri="{BB962C8B-B14F-4D97-AF65-F5344CB8AC3E}">
        <p14:creationId xmlns:p14="http://schemas.microsoft.com/office/powerpoint/2010/main" val="3831991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39800"/>
          </a:xfrm>
        </p:spPr>
        <p:txBody>
          <a:bodyPr/>
          <a:lstStyle/>
          <a:p>
            <a:r>
              <a:rPr lang="cs-CZ" dirty="0"/>
              <a:t>Program adaptačního kurzu: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Úterý 2. 9. 2025 </a:t>
            </a:r>
            <a:r>
              <a:rPr lang="cs-CZ" sz="2400" dirty="0"/>
              <a:t>– program v areálu Nový Rybník, zajištěn minigolf, vstup na žáka cca 80 Kč.</a:t>
            </a:r>
          </a:p>
          <a:p>
            <a:r>
              <a:rPr lang="cs-CZ" sz="2400" b="1" dirty="0"/>
              <a:t>Středa  3. 9. 2025 </a:t>
            </a:r>
            <a:r>
              <a:rPr lang="cs-CZ" sz="2400" dirty="0"/>
              <a:t>– doplňující preventivní program Proxima </a:t>
            </a:r>
            <a:r>
              <a:rPr lang="cs-CZ" sz="2400" dirty="0" err="1"/>
              <a:t>Sociale</a:t>
            </a:r>
            <a:r>
              <a:rPr lang="cs-CZ" sz="2400" dirty="0"/>
              <a:t> o.p.s. - 100 Kč/žák </a:t>
            </a:r>
          </a:p>
          <a:p>
            <a:r>
              <a:rPr lang="cs-CZ" sz="2400" b="1" dirty="0"/>
              <a:t>Prosím přinést částku 180 + 100 Kč na čipy (celkem 280 Kč) 1. 9. 2025</a:t>
            </a:r>
          </a:p>
        </p:txBody>
      </p:sp>
    </p:spTree>
    <p:extLst>
      <p:ext uri="{BB962C8B-B14F-4D97-AF65-F5344CB8AC3E}">
        <p14:creationId xmlns:p14="http://schemas.microsoft.com/office/powerpoint/2010/main" val="4082223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cs-CZ" b="1" dirty="0"/>
              <a:t>Co budou vaše děti potřebovat</a:t>
            </a:r>
            <a:br>
              <a:rPr lang="cs-CZ" b="1" dirty="0"/>
            </a:br>
            <a:r>
              <a:rPr lang="cs-CZ" b="1" dirty="0"/>
              <a:t>ke studiu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sz="half" idx="1"/>
          </p:nvPr>
        </p:nvSpPr>
        <p:spPr>
          <a:xfrm>
            <a:off x="1371600" y="2114549"/>
            <a:ext cx="3984171" cy="35814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Nutnost PC a připojení k internetu</a:t>
            </a:r>
          </a:p>
          <a:p>
            <a:pPr>
              <a:lnSpc>
                <a:spcPct val="100000"/>
              </a:lnSpc>
            </a:pPr>
            <a:endParaRPr lang="cs-CZ" sz="15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Bakaláři</a:t>
            </a:r>
          </a:p>
          <a:p>
            <a:pPr>
              <a:lnSpc>
                <a:spcPct val="100000"/>
              </a:lnSpc>
            </a:pPr>
            <a:endParaRPr lang="cs-CZ" sz="15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Bankovní účet</a:t>
            </a:r>
          </a:p>
          <a:p>
            <a:pPr>
              <a:lnSpc>
                <a:spcPct val="100000"/>
              </a:lnSpc>
            </a:pPr>
            <a:endParaRPr lang="cs-CZ" sz="15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MS TEAMS</a:t>
            </a:r>
            <a:r>
              <a:rPr lang="en-US" sz="2800" dirty="0">
                <a:solidFill>
                  <a:srgbClr val="002060"/>
                </a:solidFill>
              </a:rPr>
              <a:t> –</a:t>
            </a:r>
            <a:r>
              <a:rPr lang="cs-CZ" sz="2800" dirty="0">
                <a:solidFill>
                  <a:srgbClr val="002060"/>
                </a:solidFill>
              </a:rPr>
              <a:t> školní emailová adresa na začátku školního roku</a:t>
            </a:r>
          </a:p>
          <a:p>
            <a:endParaRPr lang="cs-CZ" dirty="0">
              <a:solidFill>
                <a:srgbClr val="002060"/>
              </a:solidFill>
              <a:latin typeface="Mistral" panose="03090702030407020403" pitchFamily="66" charset="0"/>
            </a:endParaRPr>
          </a:p>
        </p:txBody>
      </p:sp>
      <p:pic>
        <p:nvPicPr>
          <p:cNvPr id="7" name="Zástupný symbol pro obsa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998" y="2422340"/>
            <a:ext cx="4909802" cy="327361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54" y="5695950"/>
            <a:ext cx="1075718" cy="107571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2" y="3109136"/>
            <a:ext cx="1225781" cy="122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7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04" y="1"/>
            <a:ext cx="11376519" cy="6768662"/>
          </a:xfrm>
        </p:spPr>
      </p:pic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xmlns="" id="{6C84EC5D-A611-A417-85D0-D97C1DB48E04}"/>
              </a:ext>
            </a:extLst>
          </p:cNvPr>
          <p:cNvSpPr/>
          <p:nvPr/>
        </p:nvSpPr>
        <p:spPr>
          <a:xfrm>
            <a:off x="1480457" y="2123091"/>
            <a:ext cx="10225768" cy="4474778"/>
          </a:xfrm>
          <a:prstGeom prst="round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602363" y="2383221"/>
            <a:ext cx="10589637" cy="3352800"/>
          </a:xfrm>
        </p:spPr>
        <p:txBody>
          <a:bodyPr>
            <a:noAutofit/>
          </a:bodyPr>
          <a:lstStyle/>
          <a:p>
            <a:r>
              <a:rPr lang="cs-CZ" sz="2800" b="1" dirty="0">
                <a:solidFill>
                  <a:schemeClr val="accent1"/>
                </a:solidFill>
              </a:rPr>
              <a:t>*</a:t>
            </a:r>
            <a:r>
              <a:rPr lang="cs-CZ" sz="2800" dirty="0">
                <a:solidFill>
                  <a:schemeClr val="accent1"/>
                </a:solidFill>
              </a:rPr>
              <a:t> Vysvědčení za poslední ročník ZŠ – nejpozději první den 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   nástupu do školy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/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b="1" dirty="0">
                <a:solidFill>
                  <a:schemeClr val="accent1"/>
                </a:solidFill>
              </a:rPr>
              <a:t>*</a:t>
            </a:r>
            <a:r>
              <a:rPr lang="cs-CZ" sz="2800" dirty="0">
                <a:solidFill>
                  <a:schemeClr val="accent1"/>
                </a:solidFill>
              </a:rPr>
              <a:t> Potvrzení o studiu – možno vyzvednout nejdříve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   v přípravném týdnu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/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b="1" dirty="0">
                <a:solidFill>
                  <a:schemeClr val="accent1"/>
                </a:solidFill>
              </a:rPr>
              <a:t>*</a:t>
            </a:r>
            <a:r>
              <a:rPr lang="cs-CZ" sz="2800" dirty="0">
                <a:solidFill>
                  <a:schemeClr val="accent1"/>
                </a:solidFill>
              </a:rPr>
              <a:t> Doklad z PPP – žáci s SPU nebo SPCH dodat doklad co  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   nejdříve 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/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* Upřednostňujeme komunikaci mailem</a:t>
            </a:r>
            <a:r>
              <a:rPr lang="cs-CZ" sz="4000" b="1" dirty="0"/>
              <a:t/>
            </a:r>
            <a:br>
              <a:rPr lang="cs-CZ" sz="4000" b="1" dirty="0"/>
            </a:b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1602363" y="260132"/>
            <a:ext cx="6091518" cy="186295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cs-CZ" sz="8000" b="1" dirty="0">
                <a:solidFill>
                  <a:schemeClr val="bg1"/>
                </a:solidFill>
              </a:rPr>
              <a:t>DOKUMENTY</a:t>
            </a:r>
          </a:p>
        </p:txBody>
      </p:sp>
    </p:spTree>
    <p:extLst>
      <p:ext uri="{BB962C8B-B14F-4D97-AF65-F5344CB8AC3E}">
        <p14:creationId xmlns:p14="http://schemas.microsoft.com/office/powerpoint/2010/main" val="3634646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72" y="523701"/>
            <a:ext cx="10178711" cy="5731568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idx="1"/>
          </p:nvPr>
        </p:nvSpPr>
        <p:spPr>
          <a:xfrm>
            <a:off x="5583838" y="885146"/>
            <a:ext cx="6041571" cy="5160053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O</a:t>
            </a:r>
            <a:r>
              <a:rPr lang="cs-CZ" sz="2800" dirty="0" err="1"/>
              <a:t>blečení</a:t>
            </a:r>
            <a:r>
              <a:rPr lang="cs-CZ" sz="2800" dirty="0"/>
              <a:t> a obuv do TEV</a:t>
            </a:r>
            <a:br>
              <a:rPr lang="cs-CZ" sz="2800" dirty="0"/>
            </a:br>
            <a:r>
              <a:rPr lang="cs-CZ" sz="2800" dirty="0"/>
              <a:t>(1x sálová obuv + 1x venkovní)</a:t>
            </a:r>
          </a:p>
          <a:p>
            <a:r>
              <a:rPr lang="cs-CZ" sz="2800" dirty="0"/>
              <a:t>Přezůvky – hned první den nástupu do školy </a:t>
            </a:r>
          </a:p>
          <a:p>
            <a:r>
              <a:rPr lang="cs-CZ" sz="2800" dirty="0"/>
              <a:t>První den žáci dostanou klíčky od šatní skříňky</a:t>
            </a:r>
          </a:p>
          <a:p>
            <a:pPr marL="0" indent="0">
              <a:buNone/>
            </a:pPr>
            <a:r>
              <a:rPr lang="cs-CZ" sz="2800" dirty="0"/>
              <a:t>      (</a:t>
            </a:r>
            <a:r>
              <a:rPr lang="en-US" sz="2800" dirty="0"/>
              <a:t>p</a:t>
            </a:r>
            <a:r>
              <a:rPr lang="cs-CZ" sz="2800" dirty="0" err="1"/>
              <a:t>ři</a:t>
            </a:r>
            <a:r>
              <a:rPr lang="cs-CZ" sz="2800" dirty="0"/>
              <a:t> ztrátě se hradí 60 Kč)</a:t>
            </a:r>
          </a:p>
          <a:p>
            <a:r>
              <a:rPr lang="cs-CZ" sz="2800" dirty="0"/>
              <a:t>Povinné a doporučené učebnice: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12018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https://isspb.cz/studium/obory-vzdelani/s-maturitni-zkouskou/predskolni-a-mimoskolni-pedagogika/ucebnice/</a:t>
            </a:r>
            <a:endParaRPr lang="cs-CZ" sz="2800" dirty="0">
              <a:solidFill>
                <a:srgbClr val="12018D"/>
              </a:solidFill>
            </a:endParaRPr>
          </a:p>
          <a:p>
            <a:r>
              <a:rPr lang="cs-CZ" sz="2800" dirty="0"/>
              <a:t>Burza učebnic a učebních pomůcek</a:t>
            </a:r>
          </a:p>
          <a:p>
            <a:pPr marL="0" indent="0">
              <a:buNone/>
            </a:pPr>
            <a:r>
              <a:rPr lang="cs-CZ" sz="28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https://padlet.com/isshpospribram/koln-burza-knih-iopq4c0a3wdwttfs</a:t>
            </a:r>
            <a:endParaRPr lang="cs-CZ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3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cs-CZ" dirty="0"/>
              <a:t>MOŽNOSTI STRAVOVÁNÍ</a:t>
            </a:r>
          </a:p>
        </p:txBody>
      </p:sp>
      <p:sp>
        <p:nvSpPr>
          <p:cNvPr id="5" name="Zástupný symbol pro text 4"/>
          <p:cNvSpPr txBox="1">
            <a:spLocks/>
          </p:cNvSpPr>
          <p:nvPr/>
        </p:nvSpPr>
        <p:spPr>
          <a:xfrm>
            <a:off x="6277939" y="1916296"/>
            <a:ext cx="5783431" cy="823912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b="1" dirty="0"/>
              <a:t>RESTAURACE NA PLZEŇSKÉ – BUFET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b="1" dirty="0"/>
              <a:t>     (v přízemí)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294967295"/>
          </p:nvPr>
        </p:nvSpPr>
        <p:spPr>
          <a:xfrm>
            <a:off x="6315407" y="3028376"/>
            <a:ext cx="5290457" cy="341811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cs-CZ" sz="2400" dirty="0"/>
              <a:t>50,- Kč</a:t>
            </a:r>
            <a:r>
              <a:rPr lang="cs-CZ" sz="2400"/>
              <a:t>/oběd</a:t>
            </a:r>
            <a:endParaRPr lang="cs-CZ" sz="2400" dirty="0"/>
          </a:p>
          <a:p>
            <a:r>
              <a:rPr lang="cs-CZ" sz="2400" dirty="0"/>
              <a:t>Bezkontaktní karta – 50 Kč, zajistí TU</a:t>
            </a:r>
          </a:p>
          <a:p>
            <a:r>
              <a:rPr lang="cs-CZ" sz="2400" dirty="0"/>
              <a:t>Žákům je v systému SEPTIM zřízeno obědové konto jehož kredit lze dobíjet dle potřeby. Minimální vklad činí 200,- Kč.</a:t>
            </a:r>
          </a:p>
          <a:p>
            <a:r>
              <a:rPr lang="cs-CZ" sz="2400" dirty="0"/>
              <a:t>Nabídka: Polévka + výběr ze 2 hlavních chodů z Restaurace Na Plzeňské</a:t>
            </a: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76" y="1795849"/>
            <a:ext cx="4406519" cy="294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90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33275" y="1524000"/>
            <a:ext cx="9601200" cy="512445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u="sng" dirty="0">
                <a:solidFill>
                  <a:srgbClr val="12018D"/>
                </a:solidFill>
              </a:rPr>
              <a:t>Odborná praxe:</a:t>
            </a:r>
            <a:r>
              <a:rPr lang="cs-CZ" sz="2800" b="1" dirty="0">
                <a:solidFill>
                  <a:srgbClr val="12018D"/>
                </a:solidFill>
              </a:rPr>
              <a:t/>
            </a:r>
            <a:br>
              <a:rPr lang="cs-CZ" sz="2800" b="1" dirty="0">
                <a:solidFill>
                  <a:srgbClr val="12018D"/>
                </a:solidFill>
              </a:rPr>
            </a:br>
            <a:r>
              <a:rPr lang="cs-CZ" sz="2800" b="1" dirty="0">
                <a:solidFill>
                  <a:srgbClr val="12018D"/>
                </a:solidFill>
              </a:rPr>
              <a:t/>
            </a:r>
            <a:br>
              <a:rPr lang="cs-CZ" sz="2800" b="1" dirty="0">
                <a:solidFill>
                  <a:srgbClr val="12018D"/>
                </a:solidFill>
              </a:rPr>
            </a:br>
            <a:r>
              <a:rPr lang="cs-CZ" sz="2800" b="1" dirty="0">
                <a:solidFill>
                  <a:srgbClr val="12018D"/>
                </a:solidFill>
              </a:rPr>
              <a:t>1. ročník </a:t>
            </a:r>
            <a:r>
              <a:rPr lang="cs-CZ" sz="2800" dirty="0">
                <a:solidFill>
                  <a:srgbClr val="12018D"/>
                </a:solidFill>
              </a:rPr>
              <a:t>– 10 dní (30 hodin) na pracovišti smluvních MŠ</a:t>
            </a:r>
            <a:br>
              <a:rPr lang="cs-CZ" sz="2800" dirty="0">
                <a:solidFill>
                  <a:srgbClr val="12018D"/>
                </a:solidFill>
              </a:rPr>
            </a:br>
            <a:r>
              <a:rPr lang="cs-CZ" sz="2800" b="1" dirty="0">
                <a:solidFill>
                  <a:srgbClr val="12018D"/>
                </a:solidFill>
              </a:rPr>
              <a:t>2. ročník </a:t>
            </a:r>
            <a:r>
              <a:rPr lang="cs-CZ" sz="2800" dirty="0">
                <a:solidFill>
                  <a:srgbClr val="12018D"/>
                </a:solidFill>
              </a:rPr>
              <a:t>– 10 dní (70 hodin)</a:t>
            </a:r>
            <a:br>
              <a:rPr lang="cs-CZ" sz="2800" dirty="0">
                <a:solidFill>
                  <a:srgbClr val="12018D"/>
                </a:solidFill>
              </a:rPr>
            </a:br>
            <a:r>
              <a:rPr lang="cs-CZ" sz="2800" b="1" dirty="0">
                <a:solidFill>
                  <a:srgbClr val="12018D"/>
                </a:solidFill>
              </a:rPr>
              <a:t>3. ročník </a:t>
            </a:r>
            <a:r>
              <a:rPr lang="cs-CZ" sz="2800" dirty="0">
                <a:solidFill>
                  <a:srgbClr val="12018D"/>
                </a:solidFill>
              </a:rPr>
              <a:t>– 10 dní (70 hodin) během školního roku</a:t>
            </a:r>
            <a:br>
              <a:rPr lang="cs-CZ" sz="2800" dirty="0">
                <a:solidFill>
                  <a:srgbClr val="12018D"/>
                </a:solidFill>
              </a:rPr>
            </a:br>
            <a:r>
              <a:rPr lang="cs-CZ" sz="2800" dirty="0">
                <a:solidFill>
                  <a:srgbClr val="12018D"/>
                </a:solidFill>
              </a:rPr>
              <a:t>	        10 dní (70 hodin) o prázdninách</a:t>
            </a:r>
            <a:br>
              <a:rPr lang="cs-CZ" sz="2800" dirty="0">
                <a:solidFill>
                  <a:srgbClr val="12018D"/>
                </a:solidFill>
              </a:rPr>
            </a:br>
            <a:r>
              <a:rPr lang="cs-CZ" sz="2800" b="1" dirty="0">
                <a:solidFill>
                  <a:srgbClr val="12018D"/>
                </a:solidFill>
              </a:rPr>
              <a:t>4. ročník </a:t>
            </a:r>
            <a:r>
              <a:rPr lang="cs-CZ" sz="2800" dirty="0">
                <a:solidFill>
                  <a:srgbClr val="12018D"/>
                </a:solidFill>
              </a:rPr>
              <a:t>– 10 dní (70 hodin) v první polovině </a:t>
            </a:r>
            <a:r>
              <a:rPr lang="cs-CZ" sz="2800" dirty="0" err="1">
                <a:solidFill>
                  <a:srgbClr val="12018D"/>
                </a:solidFill>
              </a:rPr>
              <a:t>šk</a:t>
            </a:r>
            <a:r>
              <a:rPr lang="cs-CZ" sz="2800" dirty="0">
                <a:solidFill>
                  <a:srgbClr val="12018D"/>
                </a:solidFill>
              </a:rPr>
              <a:t>. roku</a:t>
            </a:r>
            <a:r>
              <a:rPr lang="cs-CZ" sz="2800" b="1" dirty="0">
                <a:solidFill>
                  <a:srgbClr val="12018D"/>
                </a:solidFill>
              </a:rPr>
              <a:t/>
            </a:r>
            <a:br>
              <a:rPr lang="cs-CZ" sz="2800" b="1" dirty="0">
                <a:solidFill>
                  <a:srgbClr val="12018D"/>
                </a:solidFill>
              </a:rPr>
            </a:br>
            <a:r>
              <a:rPr lang="cs-CZ" sz="2800" b="1" dirty="0">
                <a:solidFill>
                  <a:srgbClr val="12018D"/>
                </a:solidFill>
              </a:rPr>
              <a:t/>
            </a:r>
            <a:br>
              <a:rPr lang="cs-CZ" sz="2800" b="1" dirty="0">
                <a:solidFill>
                  <a:srgbClr val="12018D"/>
                </a:solidFill>
              </a:rPr>
            </a:br>
            <a:r>
              <a:rPr lang="cs-CZ" sz="2800" dirty="0">
                <a:solidFill>
                  <a:srgbClr val="12018D"/>
                </a:solidFill>
                <a:latin typeface="+mj-lt"/>
                <a:ea typeface="+mj-ea"/>
                <a:cs typeface="+mj-cs"/>
              </a:rPr>
              <a:t/>
            </a:r>
            <a:br>
              <a:rPr lang="cs-CZ" sz="2800" dirty="0">
                <a:solidFill>
                  <a:srgbClr val="12018D"/>
                </a:solidFill>
                <a:latin typeface="+mj-lt"/>
                <a:ea typeface="+mj-ea"/>
                <a:cs typeface="+mj-cs"/>
              </a:rPr>
            </a:br>
            <a:r>
              <a:rPr lang="cs-CZ" sz="3100" u="sng" dirty="0">
                <a:solidFill>
                  <a:srgbClr val="FF0000"/>
                </a:solidFill>
              </a:rPr>
              <a:t/>
            </a:r>
            <a:br>
              <a:rPr lang="cs-CZ" sz="3100" u="sng" dirty="0">
                <a:solidFill>
                  <a:srgbClr val="FF0000"/>
                </a:solidFill>
              </a:rPr>
            </a:br>
            <a:r>
              <a:rPr lang="cs-CZ" sz="2000" dirty="0">
                <a:solidFill>
                  <a:srgbClr val="FF0000"/>
                </a:solidFill>
              </a:rPr>
              <a:t/>
            </a:r>
            <a:br>
              <a:rPr lang="cs-CZ" sz="2000" dirty="0">
                <a:solidFill>
                  <a:srgbClr val="FF0000"/>
                </a:solidFill>
              </a:rPr>
            </a:br>
            <a:r>
              <a:rPr lang="cs-CZ" sz="3200" dirty="0">
                <a:solidFill>
                  <a:srgbClr val="FF0000"/>
                </a:solidFill>
              </a:rPr>
              <a:t/>
            </a:r>
            <a:br>
              <a:rPr lang="cs-CZ" sz="3200" dirty="0">
                <a:solidFill>
                  <a:srgbClr val="FF0000"/>
                </a:solidFill>
              </a:rPr>
            </a:br>
            <a:r>
              <a:rPr lang="cs-CZ" b="1" u="sng" dirty="0">
                <a:solidFill>
                  <a:srgbClr val="FF0000"/>
                </a:solidFill>
              </a:rPr>
              <a:t/>
            </a:r>
            <a:br>
              <a:rPr lang="cs-CZ" b="1" u="sng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1033275" y="209550"/>
            <a:ext cx="10458814" cy="16102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cs-CZ" sz="3200" b="1" dirty="0"/>
              <a:t>OBOR VZDĚLÁNÍ </a:t>
            </a:r>
          </a:p>
          <a:p>
            <a:pPr algn="ctr">
              <a:lnSpc>
                <a:spcPct val="100000"/>
              </a:lnSpc>
            </a:pPr>
            <a:r>
              <a:rPr lang="cs-CZ" sz="3200" b="1" dirty="0"/>
              <a:t>PŘEDŠKOLNÍ A MIMOŠKOLNÍ </a:t>
            </a:r>
            <a:r>
              <a:rPr lang="cs-CZ" sz="3200" b="1" dirty="0" smtClean="0"/>
              <a:t>PEDAGOGIKA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094649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83CBA1C-A8D2-D0AE-9770-6B9C00F89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/>
              <a:t>OBOR VZDĚLÁNÍ </a:t>
            </a:r>
            <a:br>
              <a:rPr lang="cs-CZ" b="1" dirty="0"/>
            </a:br>
            <a:r>
              <a:rPr lang="cs-CZ" b="1" dirty="0"/>
              <a:t>PŘEDŠKOLNÍ A MIMOŠKOLNÍ </a:t>
            </a:r>
            <a:r>
              <a:rPr lang="cs-CZ" b="1" dirty="0" smtClean="0"/>
              <a:t>PEDAGOGIKA</a:t>
            </a:r>
            <a:r>
              <a:rPr lang="cs-CZ" b="1" dirty="0"/>
              <a:t/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245DE755-3788-3CFE-43B5-C1F4FEF2E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500" b="1" u="sng" dirty="0">
                <a:solidFill>
                  <a:srgbClr val="12018D"/>
                </a:solidFill>
                <a:latin typeface="+mj-lt"/>
                <a:ea typeface="+mj-ea"/>
                <a:cs typeface="+mj-cs"/>
              </a:rPr>
              <a:t>Učební praxe: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12018D"/>
                </a:solidFill>
                <a:latin typeface="+mj-lt"/>
                <a:ea typeface="+mj-ea"/>
                <a:cs typeface="+mj-cs"/>
              </a:rPr>
              <a:t/>
            </a:r>
            <a:br>
              <a:rPr lang="cs-CZ" sz="2800" dirty="0">
                <a:solidFill>
                  <a:srgbClr val="12018D"/>
                </a:solidFill>
                <a:latin typeface="+mj-lt"/>
                <a:ea typeface="+mj-ea"/>
                <a:cs typeface="+mj-cs"/>
              </a:rPr>
            </a:br>
            <a:r>
              <a:rPr lang="cs-CZ" sz="2500" b="1" dirty="0">
                <a:solidFill>
                  <a:srgbClr val="12018D"/>
                </a:solidFill>
                <a:latin typeface="+mj-lt"/>
                <a:ea typeface="+mj-ea"/>
                <a:cs typeface="+mj-cs"/>
              </a:rPr>
              <a:t>3. ročník </a:t>
            </a:r>
            <a:r>
              <a:rPr lang="cs-CZ" sz="2500" dirty="0">
                <a:solidFill>
                  <a:srgbClr val="12018D"/>
                </a:solidFill>
                <a:latin typeface="+mj-lt"/>
                <a:ea typeface="+mj-ea"/>
                <a:cs typeface="+mj-cs"/>
              </a:rPr>
              <a:t>– 7 hodin týdně</a:t>
            </a:r>
            <a:r>
              <a:rPr lang="cs-CZ" sz="28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/>
            </a:r>
            <a:br>
              <a:rPr lang="cs-CZ" sz="28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6122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4" r="18094"/>
          <a:stretch>
            <a:fillRect/>
          </a:stretch>
        </p:blipFill>
        <p:spPr>
          <a:xfrm>
            <a:off x="5532120" y="0"/>
            <a:ext cx="6659880" cy="6857999"/>
          </a:xfrm>
          <a:prstGeom prst="rect">
            <a:avLst/>
          </a:prstGeom>
        </p:spPr>
      </p:pic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/>
          <a:lstStyle/>
          <a:p>
            <a:r>
              <a:rPr lang="cs-CZ" dirty="0">
                <a:solidFill>
                  <a:schemeClr val="bg2"/>
                </a:solidFill>
              </a:rPr>
              <a:t>FINANCE</a:t>
            </a:r>
          </a:p>
        </p:txBody>
      </p:sp>
      <p:sp>
        <p:nvSpPr>
          <p:cNvPr id="12" name="Zástupný symbol pro text 3"/>
          <p:cNvSpPr txBox="1">
            <a:spLocks/>
          </p:cNvSpPr>
          <p:nvPr/>
        </p:nvSpPr>
        <p:spPr>
          <a:xfrm>
            <a:off x="228599" y="1959429"/>
            <a:ext cx="4746171" cy="439782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800" dirty="0">
              <a:solidFill>
                <a:schemeClr val="bg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Čipy (100 Kč; každá ztráta       100 Kč nový)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Učebnice – povinné, učebnice označené žlutě budou objednány hromadně na začátku školního roku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ISIC karta – 350 Kč</a:t>
            </a:r>
            <a:br>
              <a:rPr lang="cs-CZ" sz="2800" dirty="0">
                <a:solidFill>
                  <a:schemeClr val="bg2"/>
                </a:solidFill>
              </a:rPr>
            </a:br>
            <a:r>
              <a:rPr lang="cs-CZ" sz="2800" dirty="0">
                <a:solidFill>
                  <a:schemeClr val="bg2"/>
                </a:solidFill>
              </a:rPr>
              <a:t>(</a:t>
            </a:r>
            <a:r>
              <a:rPr lang="cs-CZ" sz="2800" dirty="0" smtClean="0">
                <a:solidFill>
                  <a:schemeClr val="bg2"/>
                </a:solidFill>
              </a:rPr>
              <a:t>nepovinná)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bg2"/>
                </a:solidFill>
              </a:rPr>
              <a:t>Nutné zakoupit </a:t>
            </a:r>
            <a:r>
              <a:rPr lang="cs-CZ" sz="2800" dirty="0" err="1" smtClean="0">
                <a:solidFill>
                  <a:schemeClr val="bg2"/>
                </a:solidFill>
              </a:rPr>
              <a:t>keyboard</a:t>
            </a:r>
            <a:endParaRPr lang="cs-CZ" sz="2800" dirty="0">
              <a:solidFill>
                <a:schemeClr val="bg2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4879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548" y="-1"/>
            <a:ext cx="10254343" cy="6858000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87040" y="2472139"/>
            <a:ext cx="10202138" cy="4385860"/>
          </a:xfrm>
        </p:spPr>
        <p:txBody>
          <a:bodyPr>
            <a:noAutofit/>
          </a:bodyPr>
          <a:lstStyle/>
          <a:p>
            <a:r>
              <a:rPr lang="cs-CZ" sz="2600" dirty="0"/>
              <a:t>Předem známou absenci hlaste, prosím, dopředu                                                           </a:t>
            </a:r>
            <a:br>
              <a:rPr lang="cs-CZ" sz="2600" dirty="0"/>
            </a:br>
            <a:r>
              <a:rPr lang="cs-CZ" sz="2600" dirty="0"/>
              <a:t>(max. 7 dnů – žádost schvaluje TU, více dní – žádost schvaluje ŘŠ)</a:t>
            </a:r>
            <a:br>
              <a:rPr lang="cs-CZ" sz="2600" dirty="0"/>
            </a:br>
            <a:r>
              <a:rPr lang="cs-CZ" sz="2600" b="1" dirty="0">
                <a:solidFill>
                  <a:srgbClr val="FF0000"/>
                </a:solidFill>
              </a:rPr>
              <a:t/>
            </a:r>
            <a:br>
              <a:rPr lang="cs-CZ" sz="2600" b="1" dirty="0">
                <a:solidFill>
                  <a:srgbClr val="FF0000"/>
                </a:solidFill>
              </a:rPr>
            </a:br>
            <a:r>
              <a:rPr lang="cs-CZ" sz="2600" b="1" dirty="0">
                <a:solidFill>
                  <a:srgbClr val="FF0000"/>
                </a:solidFill>
              </a:rPr>
              <a:t>Absenci oznámí ZZ 1. den nepřítomnosti žáka TU </a:t>
            </a:r>
            <a:r>
              <a:rPr lang="cs-CZ" sz="2600" dirty="0"/>
              <a:t/>
            </a:r>
            <a:br>
              <a:rPr lang="cs-CZ" sz="2600" dirty="0"/>
            </a:br>
            <a:r>
              <a:rPr lang="cs-CZ" sz="2600" dirty="0"/>
              <a:t/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ZZ omlouvá absenci přes systém Bakaláři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Dřívější odchod žáka ze školy je možný pouze s písemným souhlasem  </a:t>
            </a:r>
            <a:br>
              <a:rPr lang="cs-CZ" sz="2600" dirty="0"/>
            </a:br>
            <a:r>
              <a:rPr lang="cs-CZ" sz="2600" dirty="0"/>
              <a:t>   od ZZ přes systém Bakaláři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Neuvádějte, prosím, rodinné důvody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</a:t>
            </a:r>
            <a:r>
              <a:rPr lang="cs-CZ" sz="2600" b="1" dirty="0"/>
              <a:t>Automatické e-mailové upozornění na nepřítomnost žáka</a:t>
            </a:r>
            <a:br>
              <a:rPr lang="cs-CZ" sz="2600" b="1" dirty="0"/>
            </a:br>
            <a:r>
              <a:rPr lang="cs-CZ" sz="2600" b="1" dirty="0"/>
              <a:t>   (zřizujeme na základě písemné žádosti ZZ)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9075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702D98-38F9-8C23-6E9B-3EBF03F55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D4AF3792-6DE8-84E8-BFA0-3C5E13A28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548" y="-1"/>
            <a:ext cx="10254343" cy="6858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xmlns="" id="{E052734F-E5CB-81E3-C4A1-C7D2E9D6C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472139"/>
            <a:ext cx="11129556" cy="4454872"/>
          </a:xfrm>
        </p:spPr>
        <p:txBody>
          <a:bodyPr>
            <a:noAutofit/>
          </a:bodyPr>
          <a:lstStyle/>
          <a:p>
            <a:r>
              <a:rPr lang="cs-CZ" sz="2600" dirty="0"/>
              <a:t>Stručný návod na používání modulu </a:t>
            </a:r>
            <a:r>
              <a:rPr lang="cs-CZ" sz="2600" dirty="0" err="1"/>
              <a:t>Komens</a:t>
            </a:r>
            <a:r>
              <a:rPr lang="cs-CZ" sz="2600" dirty="0"/>
              <a:t> v aplikaci Bakaláři</a:t>
            </a:r>
            <a:br>
              <a:rPr lang="cs-CZ" sz="2600" dirty="0"/>
            </a:br>
            <a:r>
              <a:rPr lang="cs-CZ" sz="2600" dirty="0"/>
              <a:t>OMLOUVÁNÍ ABSENCE RODIČEM NEBO ZLETILÝM ŽÁKEM</a:t>
            </a:r>
            <a:br>
              <a:rPr lang="cs-CZ" sz="2600" dirty="0"/>
            </a:br>
            <a:r>
              <a:rPr lang="cs-CZ" sz="2600" b="1" dirty="0">
                <a:solidFill>
                  <a:srgbClr val="FF0000"/>
                </a:solidFill>
              </a:rPr>
              <a:t/>
            </a:r>
            <a:br>
              <a:rPr lang="cs-CZ" sz="2600" b="1" dirty="0">
                <a:solidFill>
                  <a:srgbClr val="FF0000"/>
                </a:solidFill>
              </a:rPr>
            </a:br>
            <a:r>
              <a:rPr lang="cs-CZ" sz="2600" b="1" dirty="0">
                <a:solidFill>
                  <a:srgbClr val="FF0000"/>
                </a:solidFill>
              </a:rPr>
              <a:t>Od školního roku 2025/2026 je možné využívat ke komunikaci s vyučujícími  modul </a:t>
            </a:r>
            <a:r>
              <a:rPr lang="cs-CZ" sz="2600" b="1" dirty="0" err="1">
                <a:solidFill>
                  <a:srgbClr val="FF0000"/>
                </a:solidFill>
              </a:rPr>
              <a:t>Komens</a:t>
            </a:r>
            <a:r>
              <a:rPr lang="cs-CZ" sz="2600" b="1" dirty="0">
                <a:solidFill>
                  <a:srgbClr val="FF0000"/>
                </a:solidFill>
              </a:rPr>
              <a:t> webové nebo mobilní aplikace systému Bakaláři.</a:t>
            </a:r>
            <a:br>
              <a:rPr lang="cs-CZ" sz="2600" b="1" dirty="0">
                <a:solidFill>
                  <a:srgbClr val="FF0000"/>
                </a:solidFill>
              </a:rPr>
            </a:br>
            <a:r>
              <a:rPr lang="cs-CZ" sz="2600" dirty="0"/>
              <a:t/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</a:t>
            </a:r>
            <a:r>
              <a:rPr lang="cs-CZ" sz="2600" b="1" dirty="0"/>
              <a:t>Mobilní aplikaci </a:t>
            </a:r>
            <a:r>
              <a:rPr lang="cs-CZ" sz="2600" dirty="0"/>
              <a:t>si můžete stáhnout do svého mobilního zařízení z příslušného obchodu (Obchod Play pro Android, </a:t>
            </a:r>
            <a:r>
              <a:rPr lang="cs-CZ" sz="2600" dirty="0" err="1"/>
              <a:t>App</a:t>
            </a:r>
            <a:r>
              <a:rPr lang="cs-CZ" sz="2600" dirty="0"/>
              <a:t> </a:t>
            </a:r>
            <a:r>
              <a:rPr lang="cs-CZ" sz="2600" dirty="0" err="1"/>
              <a:t>Store</a:t>
            </a:r>
            <a:r>
              <a:rPr lang="cs-CZ" sz="2600" dirty="0"/>
              <a:t> pro </a:t>
            </a:r>
            <a:r>
              <a:rPr lang="cs-CZ" sz="2600" dirty="0" err="1"/>
              <a:t>Iphone</a:t>
            </a:r>
            <a:r>
              <a:rPr lang="cs-CZ" sz="2600" dirty="0"/>
              <a:t>) a dejte vyhledat aplikaci Bakaláři OnLine.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</a:t>
            </a:r>
            <a:r>
              <a:rPr lang="cs-CZ" sz="2600" b="1" dirty="0"/>
              <a:t>Mobilní aplikace </a:t>
            </a:r>
            <a:r>
              <a:rPr lang="cs-CZ" sz="2600" dirty="0"/>
              <a:t>slouží hlavně k rychlému zjištění nových známek, informací na nástěnce apod., pro vyšší komfort a více informací je dobré používat webovou aplikaci, ke které se vztahuje tento návod.</a:t>
            </a:r>
            <a:br>
              <a:rPr lang="cs-CZ" sz="2600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1218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039544C-7A82-869F-F349-272A70D5E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xmlns="" id="{96F8A95A-A2A4-4F67-489B-A39A3955AD8D}"/>
              </a:ext>
            </a:extLst>
          </p:cNvPr>
          <p:cNvSpPr txBox="1">
            <a:spLocks/>
          </p:cNvSpPr>
          <p:nvPr/>
        </p:nvSpPr>
        <p:spPr>
          <a:xfrm>
            <a:off x="6469555" y="1930400"/>
            <a:ext cx="5164243" cy="3614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4000" b="1" cap="none" noProof="0" dirty="0">
                <a:latin typeface="+mn-lt"/>
                <a:ea typeface="+mn-ea"/>
                <a:cs typeface="+mn-cs"/>
              </a:rPr>
              <a:t>Střední</a:t>
            </a:r>
            <a:r>
              <a:rPr lang="cs-CZ" sz="4000" b="1" cap="none" dirty="0">
                <a:latin typeface="+mn-lt"/>
                <a:ea typeface="+mn-ea"/>
                <a:cs typeface="+mn-cs"/>
              </a:rPr>
              <a:t> škola pedagogiky, cestovního ruchu a gastronomie Příbram, příspěvková organizace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BC8FC930-0050-4EA7-ED16-7BF02D11B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195" y="1011009"/>
            <a:ext cx="5239111" cy="557398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6D82525-0CF7-07AF-8930-E1CEFDE97C1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64584" y="130628"/>
            <a:ext cx="10609943" cy="8803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b="1" cap="all" dirty="0"/>
              <a:t>ZMĚNA NÁZVU ŠKOLY od 1. 9. 2025</a:t>
            </a:r>
          </a:p>
        </p:txBody>
      </p:sp>
    </p:spTree>
    <p:extLst>
      <p:ext uri="{BB962C8B-B14F-4D97-AF65-F5344CB8AC3E}">
        <p14:creationId xmlns:p14="http://schemas.microsoft.com/office/powerpoint/2010/main" val="1908413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18C9B2-F60C-91DC-017A-06163D534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67A6C799-EB5E-8FD3-73D7-3C3FB3A8C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428" y="0"/>
            <a:ext cx="9550288" cy="602826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xmlns="" id="{69C6E1AE-9F08-E1A8-00B7-268787D4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472138"/>
            <a:ext cx="11129556" cy="4385861"/>
          </a:xfrm>
        </p:spPr>
        <p:txBody>
          <a:bodyPr>
            <a:noAutofit/>
          </a:bodyPr>
          <a:lstStyle/>
          <a:p>
            <a:r>
              <a:rPr lang="cs-CZ" sz="2000" dirty="0"/>
              <a:t>Mobilní aplikace – postup p</a:t>
            </a:r>
            <a:r>
              <a:rPr lang="cs-CZ" sz="1800" dirty="0"/>
              <a:t>řihlášení do aplikace:</a:t>
            </a:r>
            <a:br>
              <a:rPr lang="cs-CZ" sz="1800" dirty="0"/>
            </a:br>
            <a:r>
              <a:rPr lang="cs-CZ" sz="1800" dirty="0"/>
              <a:t/>
            </a:r>
            <a:br>
              <a:rPr lang="cs-CZ" sz="1800" dirty="0"/>
            </a:br>
            <a:endParaRPr lang="cs-CZ" sz="1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703B3C2E-AB36-895B-54F8-0806D5DD1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39" y="1303580"/>
            <a:ext cx="1256553" cy="116855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B6897C09-6E09-C418-D1CC-7128F1624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865" y="2872596"/>
            <a:ext cx="2518943" cy="398006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432FD402-B38D-9C8F-B404-2D768137E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245" y="2303755"/>
            <a:ext cx="2286664" cy="439034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4090FF4A-9844-F1E1-22FD-3B54C267D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2556" y="2303754"/>
            <a:ext cx="2602404" cy="440026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CED7D250-34D7-00E5-C2A5-2BACA4DDF4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336" y="2872597"/>
            <a:ext cx="2022882" cy="398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47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690DB66-0418-6473-FB8B-D4323560A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7D655B12-E204-48EC-63CA-0248C2633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549" y="-1"/>
            <a:ext cx="9550288" cy="602826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xmlns="" id="{A626EF8C-D008-F353-2FA5-B791E2CF5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472138"/>
            <a:ext cx="11304960" cy="4385861"/>
          </a:xfrm>
        </p:spPr>
        <p:txBody>
          <a:bodyPr>
            <a:noAutofit/>
          </a:bodyPr>
          <a:lstStyle/>
          <a:p>
            <a:r>
              <a:rPr lang="cs-CZ" sz="2000" dirty="0"/>
              <a:t>Mobilní aplikace – omlouvání absence:</a:t>
            </a:r>
            <a:br>
              <a:rPr lang="cs-CZ" sz="2000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253BEC44-87DC-8D8E-A7AD-5E10D5793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39" y="1303580"/>
            <a:ext cx="1256553" cy="116855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0F80E10C-510E-C04E-5DF3-E5953B0E3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39" y="2898475"/>
            <a:ext cx="1812129" cy="388188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484BF5EF-705D-C5C4-54B6-E3280A647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543" y="2944578"/>
            <a:ext cx="2160881" cy="383578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B7FD1FA3-B556-C041-EB86-9148C7BAF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8291" y="3003333"/>
            <a:ext cx="1812129" cy="377702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xmlns="" id="{ADAAE062-2736-005B-897C-F62A984F24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9547" y="2898475"/>
            <a:ext cx="2354810" cy="3835784"/>
          </a:xfrm>
          <a:prstGeom prst="rect">
            <a:avLst/>
          </a:prstGeom>
        </p:spPr>
      </p:pic>
      <p:pic>
        <p:nvPicPr>
          <p:cNvPr id="20" name="Obrázek 19" descr="Obsah obrázku text, snímek obrazovky, Písmo, číslo&#10;&#10;Obsah generovaný pomocí AI může být nesprávný.">
            <a:extLst>
              <a:ext uri="{FF2B5EF4-FFF2-40B4-BE49-F238E27FC236}">
                <a16:creationId xmlns:a16="http://schemas.microsoft.com/office/drawing/2014/main" xmlns="" id="{6C2F481F-401C-C0BC-8B0E-F6FF2D22FA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3480" y="2217884"/>
            <a:ext cx="2673116" cy="46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47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749F74-515A-CD43-0914-C758AB6F8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958B8688-624A-51CE-A0F1-FB21B010E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549" y="-1"/>
            <a:ext cx="9550288" cy="602826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xmlns="" id="{F1BA1A0C-0F4C-0885-1248-012E2329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472138"/>
            <a:ext cx="11129556" cy="4385861"/>
          </a:xfrm>
        </p:spPr>
        <p:txBody>
          <a:bodyPr>
            <a:noAutofit/>
          </a:bodyPr>
          <a:lstStyle/>
          <a:p>
            <a:r>
              <a:rPr lang="cs-CZ" sz="2000" b="1" dirty="0"/>
              <a:t>Webová aplikace – omlouvání absence: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1200" b="1" u="sng" dirty="0">
                <a:solidFill>
                  <a:srgbClr val="FF0000"/>
                </a:solidFill>
              </a:rPr>
              <a:t>Postupujte dle číslovaných obrázků  napravo:</a:t>
            </a:r>
            <a:r>
              <a:rPr lang="cs-CZ" sz="1200" dirty="0">
                <a:solidFill>
                  <a:srgbClr val="FF0000"/>
                </a:solidFill>
              </a:rPr>
              <a:t/>
            </a:r>
            <a:br>
              <a:rPr lang="cs-CZ" sz="1200" dirty="0">
                <a:solidFill>
                  <a:srgbClr val="FF0000"/>
                </a:solidFill>
              </a:rPr>
            </a:br>
            <a:r>
              <a:rPr lang="cs-CZ" sz="1200" dirty="0">
                <a:solidFill>
                  <a:srgbClr val="FF0000"/>
                </a:solidFill>
              </a:rPr>
              <a:t>1. Přihlásíte se na </a:t>
            </a:r>
            <a:r>
              <a:rPr lang="cs-CZ" sz="1200" dirty="0">
                <a:solidFill>
                  <a:schemeClr val="tx2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webových stránkách školy </a:t>
            </a:r>
            <a:r>
              <a:rPr lang="cs-CZ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200" dirty="0">
                <a:solidFill>
                  <a:srgbClr val="FF0000"/>
                </a:solidFill>
              </a:rPr>
              <a:t>zadáním uživatelského jména</a:t>
            </a:r>
            <a:br>
              <a:rPr lang="cs-CZ" sz="1200" dirty="0">
                <a:solidFill>
                  <a:srgbClr val="FF0000"/>
                </a:solidFill>
              </a:rPr>
            </a:br>
            <a:r>
              <a:rPr lang="cs-CZ" sz="1200" dirty="0">
                <a:solidFill>
                  <a:srgbClr val="FF0000"/>
                </a:solidFill>
              </a:rPr>
              <a:t>     a hesla, které obdržíte od příslušného třídního učitele a zvolíte přihlásit.</a:t>
            </a:r>
            <a:br>
              <a:rPr lang="cs-CZ" sz="1200" dirty="0">
                <a:solidFill>
                  <a:srgbClr val="FF0000"/>
                </a:solidFill>
              </a:rPr>
            </a:br>
            <a:r>
              <a:rPr lang="cs-CZ" sz="1200" dirty="0">
                <a:solidFill>
                  <a:srgbClr val="FF0000"/>
                </a:solidFill>
              </a:rPr>
              <a:t>2. V levém menu zvolíte „</a:t>
            </a:r>
            <a:r>
              <a:rPr lang="cs-CZ" sz="1200" dirty="0" err="1">
                <a:solidFill>
                  <a:srgbClr val="FF0000"/>
                </a:solidFill>
              </a:rPr>
              <a:t>Komens</a:t>
            </a:r>
            <a:r>
              <a:rPr lang="cs-CZ" sz="1200" dirty="0">
                <a:solidFill>
                  <a:srgbClr val="FF0000"/>
                </a:solidFill>
              </a:rPr>
              <a:t>“ a „Omluvení absence“</a:t>
            </a:r>
            <a:br>
              <a:rPr lang="cs-CZ" sz="1200" dirty="0">
                <a:solidFill>
                  <a:srgbClr val="FF0000"/>
                </a:solidFill>
              </a:rPr>
            </a:br>
            <a:r>
              <a:rPr lang="cs-CZ" sz="1200" dirty="0">
                <a:solidFill>
                  <a:srgbClr val="FF0000"/>
                </a:solidFill>
              </a:rPr>
              <a:t>3. Postupně vyplníte:</a:t>
            </a:r>
            <a:br>
              <a:rPr lang="cs-CZ" sz="1200" dirty="0">
                <a:solidFill>
                  <a:srgbClr val="FF0000"/>
                </a:solidFill>
              </a:rPr>
            </a:br>
            <a:r>
              <a:rPr lang="cs-CZ" sz="1200" dirty="0">
                <a:solidFill>
                  <a:srgbClr val="FF0000"/>
                </a:solidFill>
              </a:rPr>
              <a:t>    - období absence od - do (můžete zatrhnout „Omluvit celý den“, či zvolit</a:t>
            </a:r>
            <a:br>
              <a:rPr lang="cs-CZ" sz="1200" dirty="0">
                <a:solidFill>
                  <a:srgbClr val="FF0000"/>
                </a:solidFill>
              </a:rPr>
            </a:br>
            <a:r>
              <a:rPr lang="cs-CZ" sz="1200" dirty="0">
                <a:solidFill>
                  <a:srgbClr val="FF0000"/>
                </a:solidFill>
              </a:rPr>
              <a:t>      časové rozmezí v rámci dne).</a:t>
            </a:r>
            <a:br>
              <a:rPr lang="cs-CZ" sz="1200" dirty="0">
                <a:solidFill>
                  <a:srgbClr val="FF0000"/>
                </a:solidFill>
              </a:rPr>
            </a:br>
            <a:r>
              <a:rPr lang="cs-CZ" sz="1200" dirty="0">
                <a:solidFill>
                  <a:srgbClr val="FF0000"/>
                </a:solidFill>
              </a:rPr>
              <a:t>    - příjemce bude již automaticky nastaven (předvyplněn) - třídní učitel</a:t>
            </a:r>
            <a:br>
              <a:rPr lang="cs-CZ" sz="1200" dirty="0">
                <a:solidFill>
                  <a:srgbClr val="FF0000"/>
                </a:solidFill>
              </a:rPr>
            </a:br>
            <a:r>
              <a:rPr lang="cs-CZ" sz="1200" dirty="0">
                <a:solidFill>
                  <a:srgbClr val="FF0000"/>
                </a:solidFill>
              </a:rPr>
              <a:t>    - případně můžete přidat přílohu (např. potvrzení od lékaře)</a:t>
            </a:r>
            <a:br>
              <a:rPr lang="cs-CZ" sz="1200" dirty="0">
                <a:solidFill>
                  <a:srgbClr val="FF0000"/>
                </a:solidFill>
              </a:rPr>
            </a:br>
            <a:r>
              <a:rPr lang="cs-CZ" sz="1200" dirty="0">
                <a:solidFill>
                  <a:srgbClr val="FF0000"/>
                </a:solidFill>
              </a:rPr>
              <a:t>    - odešlete zprávu</a:t>
            </a:r>
            <a:endParaRPr lang="cs-CZ" sz="1400" dirty="0">
              <a:solidFill>
                <a:srgbClr val="FF000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4A2DB565-7FC1-BBBC-0BD2-ACC21EF61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957" y="2812213"/>
            <a:ext cx="4610874" cy="2173856"/>
          </a:xfrm>
          <a:prstGeom prst="rect">
            <a:avLst/>
          </a:prstGeom>
        </p:spPr>
      </p:pic>
      <p:pic>
        <p:nvPicPr>
          <p:cNvPr id="17" name="Obrázek 16" descr="Obsah obrázku text, snímek obrazovky, Písmo, číslo&#10;&#10;Obsah generovaný pomocí AI může být nesprávný.">
            <a:extLst>
              <a:ext uri="{FF2B5EF4-FFF2-40B4-BE49-F238E27FC236}">
                <a16:creationId xmlns:a16="http://schemas.microsoft.com/office/drawing/2014/main" xmlns="" id="{A97EFD32-BB9F-9FD0-CAE7-B145A7A0F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9360" y="2216989"/>
            <a:ext cx="1477034" cy="4546120"/>
          </a:xfrm>
          <a:prstGeom prst="rect">
            <a:avLst/>
          </a:prstGeom>
        </p:spPr>
      </p:pic>
      <p:pic>
        <p:nvPicPr>
          <p:cNvPr id="23" name="Obrázek 22" descr="Obsah obrázku text, elektronika, snímek obrazovky, software&#10;&#10;Obsah generovaný pomocí AI může být nesprávný.">
            <a:extLst>
              <a:ext uri="{FF2B5EF4-FFF2-40B4-BE49-F238E27FC236}">
                <a16:creationId xmlns:a16="http://schemas.microsoft.com/office/drawing/2014/main" xmlns="" id="{E38EADED-34BA-EF9A-C6CC-D2572924A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9634" y="2216989"/>
            <a:ext cx="2746667" cy="4641010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xmlns="" id="{2391DF61-816A-AD45-475D-FB3B772EE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040" y="1835936"/>
            <a:ext cx="1901612" cy="503738"/>
          </a:xfrm>
          <a:prstGeom prst="rect">
            <a:avLst/>
          </a:prstGeom>
        </p:spPr>
      </p:pic>
      <p:pic>
        <p:nvPicPr>
          <p:cNvPr id="29" name="Obrázek 28" descr="Obsah obrázku text, snímek obrazovky, Písmo, číslo&#10;&#10;Obsah generovaný pomocí AI může být nesprávný.">
            <a:extLst>
              <a:ext uri="{FF2B5EF4-FFF2-40B4-BE49-F238E27FC236}">
                <a16:creationId xmlns:a16="http://schemas.microsoft.com/office/drawing/2014/main" xmlns="" id="{6D97DA78-8E9A-E397-5E40-DBD7BD04B5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7748" y="2881223"/>
            <a:ext cx="1875147" cy="388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09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3435" y="1143001"/>
            <a:ext cx="6091518" cy="33203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8000" b="1" dirty="0"/>
              <a:t>Školní řád</a:t>
            </a:r>
          </a:p>
        </p:txBody>
      </p:sp>
      <p:pic>
        <p:nvPicPr>
          <p:cNvPr id="5122" name="Picture 2" descr="VÃ½sledek obrÃ¡zku pro inform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xmlns="" id="{0C67E732-B2CA-8263-F0D6-3C00A8D149EF}"/>
              </a:ext>
            </a:extLst>
          </p:cNvPr>
          <p:cNvSpPr txBox="1">
            <a:spLocks/>
          </p:cNvSpPr>
          <p:nvPr/>
        </p:nvSpPr>
        <p:spPr>
          <a:xfrm>
            <a:off x="1050335" y="4572476"/>
            <a:ext cx="9785937" cy="13643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000" b="1" i="1" cap="none" dirty="0">
                <a:latin typeface="+mn-lt"/>
              </a:rPr>
              <a:t>* od 1. 9. 2025 bude zveřejněn nový ŠŘ </a:t>
            </a:r>
          </a:p>
          <a:p>
            <a:pPr algn="l"/>
            <a:r>
              <a:rPr lang="cs-CZ" sz="4000" b="1" i="1" cap="none" dirty="0">
                <a:latin typeface="+mn-lt"/>
              </a:rPr>
              <a:t>   na webu školy</a:t>
            </a:r>
            <a:endParaRPr lang="cs-CZ" sz="4000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6323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941295" y="403411"/>
            <a:ext cx="10717305" cy="6239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u="sng" dirty="0"/>
              <a:t>povinnosti žáka:</a:t>
            </a:r>
          </a:p>
          <a:p>
            <a:pPr lvl="1"/>
            <a:r>
              <a:rPr lang="cs-CZ" sz="3200" dirty="0"/>
              <a:t>řádně chodit do školy (dle rozvrhu) </a:t>
            </a:r>
          </a:p>
          <a:p>
            <a:pPr lvl="1"/>
            <a:r>
              <a:rPr lang="cs-CZ" sz="3200" dirty="0"/>
              <a:t>dodržovat vyučovací dobu a dobu přestávek </a:t>
            </a:r>
          </a:p>
          <a:p>
            <a:pPr lvl="1"/>
            <a:r>
              <a:rPr lang="cs-CZ" sz="3200" dirty="0"/>
              <a:t>sledovat změny rozvrhu </a:t>
            </a:r>
          </a:p>
          <a:p>
            <a:pPr lvl="1"/>
            <a:r>
              <a:rPr lang="cs-CZ" sz="3200" dirty="0"/>
              <a:t>mít připravené pomůcky na výuku, přezůvky</a:t>
            </a:r>
          </a:p>
          <a:p>
            <a:pPr lvl="1"/>
            <a:r>
              <a:rPr lang="cs-CZ" sz="3200" dirty="0"/>
              <a:t>být klasifikován </a:t>
            </a:r>
          </a:p>
          <a:p>
            <a:pPr lvl="1"/>
            <a:r>
              <a:rPr lang="cs-CZ" sz="3200" dirty="0"/>
              <a:t>neohrožovat své zdraví ani zdraví spolužáků </a:t>
            </a:r>
          </a:p>
          <a:p>
            <a:pPr lvl="1"/>
            <a:r>
              <a:rPr lang="cs-CZ" sz="3200" dirty="0"/>
              <a:t>oznamovat škole změnu údajů vedených pro matriku </a:t>
            </a:r>
          </a:p>
          <a:p>
            <a:pPr lvl="1"/>
            <a:r>
              <a:rPr lang="cs-CZ" sz="3200" dirty="0"/>
              <a:t>při vstupu/odchodu se přihlásit čipem</a:t>
            </a:r>
          </a:p>
          <a:p>
            <a:pPr lvl="1"/>
            <a:r>
              <a:rPr lang="cs-CZ" sz="3200" dirty="0"/>
              <a:t>neprodleně ohlásit školní úraz </a:t>
            </a:r>
          </a:p>
          <a:p>
            <a:pPr lvl="1"/>
            <a:r>
              <a:rPr lang="cs-CZ" sz="3200" dirty="0"/>
              <a:t>chovat se slušně a ukázněně (škola, školní akce) </a:t>
            </a:r>
          </a:p>
        </p:txBody>
      </p:sp>
    </p:spTree>
    <p:extLst>
      <p:ext uri="{BB962C8B-B14F-4D97-AF65-F5344CB8AC3E}">
        <p14:creationId xmlns:p14="http://schemas.microsoft.com/office/powerpoint/2010/main" val="1566623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841830" y="591671"/>
            <a:ext cx="10987313" cy="60511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3200" u="sng" dirty="0"/>
              <a:t>žákům není dovoleno:</a:t>
            </a:r>
          </a:p>
          <a:p>
            <a:pPr lvl="1" algn="just"/>
            <a:r>
              <a:rPr lang="cs-CZ" sz="3200" b="1" dirty="0"/>
              <a:t>přísný zákaz kouření</a:t>
            </a:r>
            <a:r>
              <a:rPr lang="en-US" sz="3200" b="1" dirty="0"/>
              <a:t>, </a:t>
            </a:r>
            <a:r>
              <a:rPr lang="cs-CZ" sz="3200" b="1" dirty="0"/>
              <a:t>žvýkacího a šňupacího tabáku </a:t>
            </a:r>
            <a:br>
              <a:rPr lang="cs-CZ" sz="3200" b="1" dirty="0"/>
            </a:br>
            <a:r>
              <a:rPr lang="cs-CZ" sz="3200" b="1" dirty="0"/>
              <a:t>(i E-cigaret) a používání návykových látek (včetně </a:t>
            </a:r>
            <a:r>
              <a:rPr lang="cs-CZ" sz="3200" b="1" dirty="0" err="1"/>
              <a:t>Kratomu</a:t>
            </a:r>
            <a:r>
              <a:rPr lang="cs-CZ" sz="3200" b="1" dirty="0"/>
              <a:t>) </a:t>
            </a:r>
            <a:br>
              <a:rPr lang="cs-CZ" sz="3200" b="1" dirty="0"/>
            </a:br>
            <a:r>
              <a:rPr lang="cs-CZ" sz="3200" b="1" dirty="0"/>
              <a:t>v areálu školy, v okolí školy, na smluvních pracovištích a na akcích pořádaných školou </a:t>
            </a:r>
            <a:r>
              <a:rPr lang="cs-CZ" sz="3200" dirty="0"/>
              <a:t>– </a:t>
            </a:r>
            <a:r>
              <a:rPr lang="cs-CZ" sz="3200" b="1" dirty="0">
                <a:solidFill>
                  <a:srgbClr val="FF0000"/>
                </a:solidFill>
              </a:rPr>
              <a:t>vyloučení!</a:t>
            </a:r>
          </a:p>
          <a:p>
            <a:pPr lvl="1"/>
            <a:r>
              <a:rPr lang="cs-CZ" sz="3200" b="1" dirty="0"/>
              <a:t>zákaz používání mobilních telefonů ve výuce bez povolení vyučujícího – </a:t>
            </a:r>
            <a:r>
              <a:rPr lang="cs-CZ" sz="3200" b="1" dirty="0">
                <a:solidFill>
                  <a:srgbClr val="FF0000"/>
                </a:solidFill>
              </a:rPr>
              <a:t>podmíněné vyloučení! </a:t>
            </a:r>
            <a:r>
              <a:rPr lang="cs-CZ" sz="3200" dirty="0"/>
              <a:t>(důvod: rostoucí kyberšikana, soustředěnost na výuku atp.)</a:t>
            </a:r>
          </a:p>
          <a:p>
            <a:pPr lvl="1"/>
            <a:r>
              <a:rPr lang="cs-CZ" sz="3200" dirty="0"/>
              <a:t>zákaz parkování na školním dvoře </a:t>
            </a:r>
          </a:p>
          <a:p>
            <a:pPr lvl="1"/>
            <a:r>
              <a:rPr lang="cs-CZ" sz="3200" b="1" dirty="0"/>
              <a:t>zákaz opuštění školy bez souhlasu učitele </a:t>
            </a:r>
          </a:p>
          <a:p>
            <a:pPr lvl="1"/>
            <a:r>
              <a:rPr lang="cs-CZ" sz="3200" dirty="0"/>
              <a:t>zákaz opuštění školy během malých přestávek (výjimka tzv. volná hodina v rozvrhu) </a:t>
            </a:r>
          </a:p>
          <a:p>
            <a:pPr lvl="1"/>
            <a:r>
              <a:rPr lang="cs-CZ" sz="3200" dirty="0"/>
              <a:t>zákaz přijímání soukromých návštěv žáků </a:t>
            </a:r>
          </a:p>
        </p:txBody>
      </p:sp>
    </p:spTree>
    <p:extLst>
      <p:ext uri="{BB962C8B-B14F-4D97-AF65-F5344CB8AC3E}">
        <p14:creationId xmlns:p14="http://schemas.microsoft.com/office/powerpoint/2010/main" val="2565381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1353" y="1237130"/>
            <a:ext cx="5634318" cy="33203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8000" b="1" dirty="0"/>
              <a:t>bakaláři</a:t>
            </a:r>
          </a:p>
        </p:txBody>
      </p:sp>
      <p:pic>
        <p:nvPicPr>
          <p:cNvPr id="5122" name="Picture 2" descr="VÃ½sledek obrÃ¡zku pro inform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871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7506" y="268941"/>
            <a:ext cx="11304494" cy="6373906"/>
          </a:xfrm>
        </p:spPr>
        <p:txBody>
          <a:bodyPr>
            <a:normAutofit/>
          </a:bodyPr>
          <a:lstStyle/>
          <a:p>
            <a:pPr algn="just"/>
            <a:r>
              <a:rPr lang="cs-CZ" sz="3600" dirty="0"/>
              <a:t>nejpodstatnější pro informace o žákovi (pro rodiče) </a:t>
            </a:r>
            <a:br>
              <a:rPr lang="cs-CZ" sz="3600" dirty="0"/>
            </a:br>
            <a:r>
              <a:rPr lang="cs-CZ" sz="3600" dirty="0"/>
              <a:t>a pro kontakt s TU a ostatními vyučujícími </a:t>
            </a:r>
          </a:p>
          <a:p>
            <a:pPr algn="just"/>
            <a:r>
              <a:rPr lang="cs-CZ" sz="3600" dirty="0"/>
              <a:t>přehled o výsledcích žáka a o jeho chování </a:t>
            </a:r>
          </a:p>
          <a:p>
            <a:pPr algn="just"/>
            <a:r>
              <a:rPr lang="cs-CZ" sz="3200" dirty="0">
                <a:hlinkClick r:id="rId2"/>
              </a:rPr>
              <a:t>https://isspb.bakalari.cz:60443/bakaweb/next/login.aspx</a:t>
            </a:r>
            <a:endParaRPr lang="cs-CZ" sz="3200" dirty="0"/>
          </a:p>
          <a:p>
            <a:pPr algn="just"/>
            <a:endParaRPr lang="cs-CZ" sz="4000" b="1" dirty="0"/>
          </a:p>
          <a:p>
            <a:pPr algn="just"/>
            <a:endParaRPr lang="cs-CZ" sz="3200" b="1" dirty="0"/>
          </a:p>
          <a:p>
            <a:pPr algn="just"/>
            <a:endParaRPr lang="cs-CZ" sz="32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874" y="2769518"/>
            <a:ext cx="6817563" cy="397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51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5680" r="15211"/>
          <a:stretch/>
        </p:blipFill>
        <p:spPr>
          <a:xfrm>
            <a:off x="7269140" y="1941078"/>
            <a:ext cx="4229178" cy="4634534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8529" y="470647"/>
            <a:ext cx="11040035" cy="6104965"/>
          </a:xfrm>
        </p:spPr>
        <p:txBody>
          <a:bodyPr>
            <a:normAutofit/>
          </a:bodyPr>
          <a:lstStyle/>
          <a:p>
            <a:r>
              <a:rPr lang="cs-CZ" sz="3600" dirty="0"/>
              <a:t>možnost stáhnout mobilní aplikaci „Bakaláři“</a:t>
            </a:r>
          </a:p>
          <a:p>
            <a:r>
              <a:rPr lang="cs-CZ" sz="3600" dirty="0"/>
              <a:t>přístupové údaje žáka a přístupové údaje rodičů</a:t>
            </a:r>
            <a:r>
              <a:rPr lang="cs-CZ" sz="3600" u="sng" dirty="0"/>
              <a:t/>
            </a:r>
            <a:br>
              <a:rPr lang="cs-CZ" sz="3600" u="sng" dirty="0"/>
            </a:br>
            <a:r>
              <a:rPr lang="cs-CZ" sz="3600" dirty="0"/>
              <a:t>předá TU na začátku šk. roku</a:t>
            </a:r>
            <a:endParaRPr lang="cs-CZ" sz="4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208" y="2485750"/>
            <a:ext cx="3895555" cy="393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88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1007331" y="554562"/>
            <a:ext cx="10862823" cy="5900026"/>
            <a:chOff x="1007331" y="554562"/>
            <a:chExt cx="10862823" cy="590002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7331" y="554562"/>
              <a:ext cx="10862823" cy="5900026"/>
            </a:xfrm>
            <a:prstGeom prst="rect">
              <a:avLst/>
            </a:prstGeom>
          </p:spPr>
        </p:pic>
        <p:sp>
          <p:nvSpPr>
            <p:cNvPr id="3" name="Ovál 2"/>
            <p:cNvSpPr/>
            <p:nvPr/>
          </p:nvSpPr>
          <p:spPr>
            <a:xfrm>
              <a:off x="1479177" y="1627094"/>
              <a:ext cx="1990164" cy="6185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" name="Ovál 3"/>
            <p:cNvSpPr/>
            <p:nvPr/>
          </p:nvSpPr>
          <p:spPr>
            <a:xfrm>
              <a:off x="1429871" y="4020671"/>
              <a:ext cx="1757082" cy="5423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508013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5900" y="939800"/>
            <a:ext cx="10121900" cy="5334000"/>
          </a:xfrm>
        </p:spPr>
        <p:txBody>
          <a:bodyPr>
            <a:normAutofit/>
          </a:bodyPr>
          <a:lstStyle/>
          <a:p>
            <a:r>
              <a:rPr lang="cs-CZ" sz="3600" dirty="0"/>
              <a:t>představení TU </a:t>
            </a:r>
          </a:p>
          <a:p>
            <a:r>
              <a:rPr lang="cs-CZ" sz="3600" dirty="0"/>
              <a:t>o škole </a:t>
            </a:r>
          </a:p>
          <a:p>
            <a:r>
              <a:rPr lang="cs-CZ" sz="3600" dirty="0"/>
              <a:t>charakteristika oboru vzdělání </a:t>
            </a:r>
          </a:p>
          <a:p>
            <a:r>
              <a:rPr lang="cs-CZ" sz="3600" dirty="0"/>
              <a:t>informace ke studiu </a:t>
            </a:r>
          </a:p>
          <a:p>
            <a:r>
              <a:rPr lang="cs-CZ" sz="3600" dirty="0"/>
              <a:t>Školní řád </a:t>
            </a:r>
          </a:p>
          <a:p>
            <a:r>
              <a:rPr lang="cs-CZ" sz="3600" dirty="0"/>
              <a:t>internetové stránky školy </a:t>
            </a:r>
          </a:p>
          <a:p>
            <a:r>
              <a:rPr lang="cs-CZ" sz="3600" dirty="0"/>
              <a:t>Bakaláři </a:t>
            </a:r>
          </a:p>
          <a:p>
            <a:pPr marL="0" indent="0">
              <a:buNone/>
            </a:pPr>
            <a:endParaRPr lang="cs-CZ" sz="3600" dirty="0"/>
          </a:p>
          <a:p>
            <a:endParaRPr lang="cs-CZ" sz="3600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0" r="16474" b="3613"/>
          <a:stretch/>
        </p:blipFill>
        <p:spPr bwMode="auto">
          <a:xfrm>
            <a:off x="9132614" y="1329875"/>
            <a:ext cx="2603501" cy="455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083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13848" y="497541"/>
            <a:ext cx="8978152" cy="6078071"/>
          </a:xfrm>
        </p:spPr>
        <p:txBody>
          <a:bodyPr/>
          <a:lstStyle/>
          <a:p>
            <a:r>
              <a:rPr lang="cs-CZ" sz="3600" b="1" dirty="0"/>
              <a:t>klasifikace žáka</a:t>
            </a:r>
          </a:p>
          <a:p>
            <a:r>
              <a:rPr lang="cs-CZ" sz="2800" dirty="0"/>
              <a:t>průběžná/pololetní/výchovná opatření/opravné zkoušky  </a:t>
            </a:r>
          </a:p>
          <a:p>
            <a:endParaRPr lang="cs-CZ" sz="36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37" y="173394"/>
            <a:ext cx="2107239" cy="6504434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1169895" y="1815353"/>
            <a:ext cx="1250576" cy="4034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Picture 2" descr="https://scontent-vie1-1.xx.fbcdn.net/v/t1.15752-9/33869813_1756764614366742_575347479600431104_n.png?_nc_cat=0&amp;oh=bc5841e1fb3b88b6510f111cc21c62ef&amp;oe=5BBD35F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r="25966"/>
          <a:stretch/>
        </p:blipFill>
        <p:spPr bwMode="auto">
          <a:xfrm>
            <a:off x="3934198" y="1764144"/>
            <a:ext cx="6151096" cy="472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009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336" y="372007"/>
            <a:ext cx="10989576" cy="6136369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1102658" y="2675965"/>
            <a:ext cx="1075765" cy="4168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1268505" y="3307977"/>
            <a:ext cx="1178860" cy="4482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6874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vie1-1.xx.fbcdn.net/v/t1.15752-9/33964506_1756766537699883_3865267414446899200_n.png?_nc_cat=0&amp;oh=376d936b8f27bed559a13d348d1de931&amp;oe=5B78EF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r="23815" b="16086"/>
          <a:stretch/>
        </p:blipFill>
        <p:spPr bwMode="auto">
          <a:xfrm>
            <a:off x="908609" y="268941"/>
            <a:ext cx="10360025" cy="634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2783541" y="1304365"/>
            <a:ext cx="1855694" cy="4840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811306" y="3030071"/>
            <a:ext cx="1855694" cy="4840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3699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vie1-1.xx.fbcdn.net/v/t1.15752-9/33790024_1756766627699874_5233932865862893568_n.png?_nc_cat=0&amp;oh=5e5bd42f827a5600c529ad80d47c3f0a&amp;oe=5B886A0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7" r="23466" b="18588"/>
          <a:stretch/>
        </p:blipFill>
        <p:spPr bwMode="auto">
          <a:xfrm>
            <a:off x="922058" y="336176"/>
            <a:ext cx="10628966" cy="62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1089212" y="3133165"/>
            <a:ext cx="1479177" cy="4437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4307541" y="1376083"/>
            <a:ext cx="1479177" cy="4437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6678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/>
              <a:t>WEBOVÉ STRÁNKY ŠKOLY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562998"/>
            <a:ext cx="6434591" cy="3804174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371600" y="1554892"/>
            <a:ext cx="4919209" cy="7517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hlinkClick r:id="rId3"/>
              </a:rPr>
              <a:t>https://isspb.cz/</a:t>
            </a:r>
            <a:endParaRPr lang="cs-CZ" b="1" dirty="0"/>
          </a:p>
          <a:p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xmlns="" id="{5BA1EA87-CAEB-CC76-8FEE-152E19C929FA}"/>
              </a:ext>
            </a:extLst>
          </p:cNvPr>
          <p:cNvSpPr txBox="1">
            <a:spLocks/>
          </p:cNvSpPr>
          <p:nvPr/>
        </p:nvSpPr>
        <p:spPr>
          <a:xfrm>
            <a:off x="7806191" y="1554892"/>
            <a:ext cx="5320620" cy="11471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dirty="0">
                <a:hlinkClick r:id="rId4"/>
              </a:rPr>
              <a:t>https://sspcg.cz</a:t>
            </a:r>
            <a:endParaRPr lang="cs-CZ" sz="4800" dirty="0"/>
          </a:p>
          <a:p>
            <a:r>
              <a:rPr lang="cs-CZ" sz="3900" b="1" i="1" dirty="0"/>
              <a:t>od 1. 9. 2025 nově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9861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6324" y="685800"/>
            <a:ext cx="3855720" cy="1344706"/>
          </a:xfrm>
        </p:spPr>
        <p:txBody>
          <a:bodyPr/>
          <a:lstStyle/>
          <a:p>
            <a:pPr algn="ctr"/>
            <a:r>
              <a:rPr lang="cs-CZ" sz="6600" b="1" dirty="0">
                <a:solidFill>
                  <a:schemeClr val="bg1"/>
                </a:solidFill>
              </a:rPr>
              <a:t>PODPISY</a:t>
            </a:r>
            <a:r>
              <a:rPr lang="cs-CZ" b="1" u="sng" dirty="0"/>
              <a:t> 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01233" y="2372249"/>
            <a:ext cx="5069541" cy="3011056"/>
          </a:xfrm>
        </p:spPr>
        <p:txBody>
          <a:bodyPr>
            <a:normAutofit fontScale="70000" lnSpcReduction="20000"/>
          </a:bodyPr>
          <a:lstStyle/>
          <a:p>
            <a:endParaRPr lang="cs-CZ" sz="4400" b="1" dirty="0"/>
          </a:p>
          <a:p>
            <a:r>
              <a:rPr lang="cs-CZ" sz="4400" b="1" dirty="0">
                <a:solidFill>
                  <a:schemeClr val="bg1"/>
                </a:solidFill>
              </a:rPr>
              <a:t>DOTAZNÍK – přinést vyplněné a podepsané nejpozději na první den vyučování </a:t>
            </a:r>
          </a:p>
          <a:p>
            <a:r>
              <a:rPr lang="cs-CZ" sz="4400" b="1" dirty="0">
                <a:solidFill>
                  <a:schemeClr val="bg1"/>
                </a:solidFill>
              </a:rPr>
              <a:t>PODPISOVÝ VZOR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sz="4400" b="1" dirty="0"/>
          </a:p>
          <a:p>
            <a:endParaRPr lang="cs-CZ" sz="4400" b="1" dirty="0"/>
          </a:p>
        </p:txBody>
      </p:sp>
      <p:pic>
        <p:nvPicPr>
          <p:cNvPr id="6" name="Picture 4" descr="Image result for obsa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04" y="578225"/>
            <a:ext cx="5084207" cy="572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6781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9F1D79A-B4CA-B7FC-2444-39AA156A5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761" y="2673220"/>
            <a:ext cx="3855720" cy="3643604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Přeji krásný den!</a:t>
            </a:r>
          </a:p>
        </p:txBody>
      </p:sp>
      <p:pic>
        <p:nvPicPr>
          <p:cNvPr id="6" name="Zástupný obsah 5" descr="Obrys andělského obličeje se souvislou výplní">
            <a:extLst>
              <a:ext uri="{FF2B5EF4-FFF2-40B4-BE49-F238E27FC236}">
                <a16:creationId xmlns:a16="http://schemas.microsoft.com/office/drawing/2014/main" xmlns="" id="{66E410A1-3630-1E32-38ED-A15EE324E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65958" y="1252721"/>
            <a:ext cx="4526281" cy="4526281"/>
          </a:xfrm>
        </p:spPr>
      </p:pic>
    </p:spTree>
    <p:extLst>
      <p:ext uri="{BB962C8B-B14F-4D97-AF65-F5344CB8AC3E}">
        <p14:creationId xmlns:p14="http://schemas.microsoft.com/office/powerpoint/2010/main" val="1255728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Mgr. Hana Černá</a:t>
            </a:r>
          </a:p>
          <a:p>
            <a:r>
              <a:rPr lang="cs-CZ" sz="2800" dirty="0"/>
              <a:t>současná: cernah@isspb.cz</a:t>
            </a:r>
          </a:p>
          <a:p>
            <a:r>
              <a:rPr lang="cs-CZ" sz="2800" dirty="0"/>
              <a:t>nová: cernah@sspcg.cz</a:t>
            </a:r>
          </a:p>
          <a:p>
            <a:r>
              <a:rPr lang="cs-CZ" sz="2800" dirty="0"/>
              <a:t>Tel.: +420 722 686 112</a:t>
            </a:r>
          </a:p>
          <a:p>
            <a:r>
              <a:rPr lang="cs-CZ" sz="2800" dirty="0"/>
              <a:t>konzultační hodiny: viz osobní stránka učitele</a:t>
            </a:r>
          </a:p>
          <a:p>
            <a:r>
              <a:rPr lang="cs-CZ" sz="2800" dirty="0">
                <a:hlinkClick r:id="rId2"/>
              </a:rPr>
              <a:t>http://isspb.cz/?page_id=2363</a:t>
            </a:r>
            <a:r>
              <a:rPr lang="cs-CZ" sz="2800" dirty="0"/>
              <a:t> – </a:t>
            </a:r>
            <a:r>
              <a:rPr lang="cs-CZ" sz="1800" dirty="0"/>
              <a:t>vybrat vyučujícího dle jména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371600" y="513271"/>
            <a:ext cx="9601200" cy="1485900"/>
          </a:xfrm>
        </p:spPr>
        <p:txBody>
          <a:bodyPr>
            <a:noAutofit/>
          </a:bodyPr>
          <a:lstStyle/>
          <a:p>
            <a:r>
              <a:rPr lang="cs-CZ" sz="5400" b="1" dirty="0"/>
              <a:t>TŘÍDNÍ UČITEL </a:t>
            </a:r>
            <a:br>
              <a:rPr lang="cs-CZ" sz="5400" b="1" dirty="0"/>
            </a:br>
            <a:r>
              <a:rPr lang="cs-CZ" sz="5400" b="1" dirty="0"/>
              <a:t>PP1</a:t>
            </a:r>
          </a:p>
        </p:txBody>
      </p:sp>
    </p:spTree>
    <p:extLst>
      <p:ext uri="{BB962C8B-B14F-4D97-AF65-F5344CB8AC3E}">
        <p14:creationId xmlns:p14="http://schemas.microsoft.com/office/powerpoint/2010/main" val="113195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0483" y="3941492"/>
            <a:ext cx="11089341" cy="2645574"/>
          </a:xfrm>
        </p:spPr>
        <p:txBody>
          <a:bodyPr>
            <a:noAutofit/>
          </a:bodyPr>
          <a:lstStyle/>
          <a:p>
            <a:r>
              <a:rPr lang="cs-CZ" sz="2800" dirty="0"/>
              <a:t>dlouhodobá tradice + orientace na náročnou sféru služeb </a:t>
            </a:r>
          </a:p>
          <a:p>
            <a:r>
              <a:rPr lang="cs-CZ" sz="2800" dirty="0"/>
              <a:t>Spolupráce</a:t>
            </a:r>
            <a:r>
              <a:rPr lang="cs-CZ" sz="2800" dirty="0">
                <a:solidFill>
                  <a:schemeClr val="accent1"/>
                </a:solidFill>
              </a:rPr>
              <a:t>: zahraniční spolupráce, 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špičkové hotely v Praze a Karlových Varech</a:t>
            </a:r>
          </a:p>
          <a:p>
            <a:r>
              <a:rPr lang="cs-CZ" sz="2800" dirty="0"/>
              <a:t>zapojení do různých odborných soutěží s celorepublikovou působností </a:t>
            </a:r>
          </a:p>
          <a:p>
            <a:r>
              <a:rPr lang="cs-CZ" sz="2800" b="1" dirty="0"/>
              <a:t>akce, exkurze, veletrhy </a:t>
            </a:r>
            <a:r>
              <a:rPr lang="cs-CZ" sz="2800" dirty="0"/>
              <a:t>(i zahraniční – např.: Londýn, Brusel, Řím, …)</a:t>
            </a:r>
            <a:endParaRPr lang="cs-CZ" sz="2800" b="1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960483" y="667454"/>
            <a:ext cx="3966882" cy="1485900"/>
          </a:xfrm>
        </p:spPr>
        <p:txBody>
          <a:bodyPr>
            <a:normAutofit/>
          </a:bodyPr>
          <a:lstStyle/>
          <a:p>
            <a:r>
              <a:rPr lang="cs-CZ" sz="5400" b="1" dirty="0"/>
              <a:t>O ŠKOLE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182" y="-209710"/>
            <a:ext cx="2519818" cy="251981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0335E9C8-D92D-73D9-44CD-33C7B4AA3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830" y="1410404"/>
            <a:ext cx="9107171" cy="262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06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981634" y="524435"/>
            <a:ext cx="11035553" cy="1485900"/>
          </a:xfrm>
        </p:spPr>
        <p:txBody>
          <a:bodyPr>
            <a:noAutofit/>
          </a:bodyPr>
          <a:lstStyle/>
          <a:p>
            <a:r>
              <a:rPr lang="cs-CZ" sz="5400" b="1" dirty="0"/>
              <a:t>CHARAKTERISTIKA OBORU VZDĚLÁNÍ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1021937" y="1814338"/>
            <a:ext cx="10555941" cy="47871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u="sng" dirty="0"/>
              <a:t>Obor vzdělání: Předškolní a mimoškolní pedagogika</a:t>
            </a:r>
          </a:p>
          <a:p>
            <a:r>
              <a:rPr lang="cs-CZ" sz="2800" b="1" dirty="0">
                <a:hlinkClick r:id="rId2"/>
              </a:rPr>
              <a:t>https://isspb.cz/studium/obory-vzdelani/s-maturitni-zkouskou/predskolni-a-mimoskolni-pedagogika/</a:t>
            </a:r>
            <a:endParaRPr lang="cs-CZ" sz="2800" b="1" dirty="0"/>
          </a:p>
          <a:p>
            <a:r>
              <a:rPr lang="cs-CZ" sz="2800" b="1" dirty="0"/>
              <a:t>uplatnění absolventů: </a:t>
            </a:r>
            <a:r>
              <a:rPr lang="cs-CZ" sz="2800" dirty="0"/>
              <a:t>Absolventi se mohou uplatnit jako učitelé mateřské školy nebo jako vychovatelé ve školských zařízeních i pro zájmové vzdělávání (zejména ve školních družinách, školních klubech a ve střediscích volného času), jako asistent pedagoga, pedagog ve školských vzdělávacích, výchovných a ubytovacích zařízeních atp.</a:t>
            </a:r>
          </a:p>
        </p:txBody>
      </p:sp>
    </p:spTree>
    <p:extLst>
      <p:ext uri="{BB962C8B-B14F-4D97-AF65-F5344CB8AC3E}">
        <p14:creationId xmlns:p14="http://schemas.microsoft.com/office/powerpoint/2010/main" val="186093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BCF5D5-433B-BB5A-2244-E80137E0D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057A195-EE47-5026-CC4C-DB6AAE163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685800"/>
            <a:ext cx="10023987" cy="1485900"/>
          </a:xfrm>
        </p:spPr>
        <p:txBody>
          <a:bodyPr>
            <a:normAutofit/>
          </a:bodyPr>
          <a:lstStyle/>
          <a:p>
            <a:r>
              <a:rPr lang="cs-CZ" b="1" dirty="0"/>
              <a:t>Povinné absolvování předmětů Didaktika tělesné výchovy a Tělesná výchova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53F6F9A-9056-FE98-06F2-09991C2D4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71700"/>
            <a:ext cx="10230466" cy="4514234"/>
          </a:xfrm>
        </p:spPr>
        <p:txBody>
          <a:bodyPr>
            <a:normAutofit/>
          </a:bodyPr>
          <a:lstStyle/>
          <a:p>
            <a:r>
              <a:rPr lang="cs-CZ" i="1" dirty="0"/>
              <a:t>U oboru Předškolní a mimoškolní pedagogika je nutné úspěšně absolvovat </a:t>
            </a:r>
            <a:r>
              <a:rPr lang="cs-CZ" b="1" i="1" dirty="0">
                <a:solidFill>
                  <a:srgbClr val="FF0000"/>
                </a:solidFill>
              </a:rPr>
              <a:t>odborný předmět Didaktika tělesné výchovy a předmět Tělesná výchova v plném rozsahu</a:t>
            </a:r>
            <a:r>
              <a:rPr lang="cs-CZ" i="1" dirty="0"/>
              <a:t>.</a:t>
            </a:r>
          </a:p>
          <a:p>
            <a:r>
              <a:rPr lang="cs-CZ" dirty="0"/>
              <a:t>Pokud žák tyto požadavky nesplní nebo je v průběhu studia přestane splňovat, může požádat o přestup na obor Pedagogické lyceum se zaměřením Humanitní studia a složit příslušné rozdílové zkoušky.</a:t>
            </a:r>
          </a:p>
        </p:txBody>
      </p:sp>
    </p:spTree>
    <p:extLst>
      <p:ext uri="{BB962C8B-B14F-4D97-AF65-F5344CB8AC3E}">
        <p14:creationId xmlns:p14="http://schemas.microsoft.com/office/powerpoint/2010/main" val="1284127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1353" y="1237130"/>
            <a:ext cx="5634318" cy="332038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sz="8000" b="1" dirty="0"/>
              <a:t>Informace </a:t>
            </a:r>
            <a:br>
              <a:rPr lang="cs-CZ" sz="8000" b="1" dirty="0"/>
            </a:br>
            <a:r>
              <a:rPr lang="cs-CZ" sz="8000" b="1" dirty="0"/>
              <a:t>ke studiu</a:t>
            </a:r>
          </a:p>
        </p:txBody>
      </p:sp>
      <p:pic>
        <p:nvPicPr>
          <p:cNvPr id="5122" name="Picture 2" descr="VÃ½sledek obrÃ¡zku pro inform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541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91" y="92184"/>
            <a:ext cx="11372193" cy="6673631"/>
          </a:xfrm>
        </p:spPr>
      </p:pic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xmlns="" id="{681EDC9B-70B9-61C5-B6EF-5484D4099E80}"/>
              </a:ext>
            </a:extLst>
          </p:cNvPr>
          <p:cNvSpPr/>
          <p:nvPr/>
        </p:nvSpPr>
        <p:spPr>
          <a:xfrm>
            <a:off x="3249322" y="2267117"/>
            <a:ext cx="6010792" cy="2639684"/>
          </a:xfrm>
          <a:prstGeom prst="roundRect">
            <a:avLst/>
          </a:prstGeom>
          <a:solidFill>
            <a:schemeClr val="lt1">
              <a:alpha val="73000"/>
            </a:schemeClr>
          </a:solidFill>
          <a:ln w="762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172" name="Picture 4" descr="VÃ½sledek obrÃ¡zku pro seznÃ¡movÃ¡nÃ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29" y="4034117"/>
            <a:ext cx="3868271" cy="299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996224" y="2615374"/>
            <a:ext cx="10552385" cy="31379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6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</a:rPr>
              <a:t>ADAPTAČNÍ KURZ</a:t>
            </a:r>
            <a:br>
              <a:rPr lang="cs-CZ" sz="6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</a:rPr>
            </a:br>
            <a:r>
              <a:rPr lang="cs-CZ" sz="6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</a:rPr>
              <a:t>1. – 3. 9. 2025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552994" y="5013407"/>
            <a:ext cx="36681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POZNÁNÍ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7871882" y="975529"/>
            <a:ext cx="3190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STMELENÍ</a:t>
            </a:r>
            <a:endParaRPr lang="cs-CZ" sz="54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9648381" y="2823883"/>
            <a:ext cx="2395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2700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ZÁBAVA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277310" y="903976"/>
            <a:ext cx="2584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660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RADOST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712883" y="5073822"/>
            <a:ext cx="3070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KOLEKTIV</a:t>
            </a:r>
          </a:p>
        </p:txBody>
      </p:sp>
    </p:spTree>
    <p:extLst>
      <p:ext uri="{BB962C8B-B14F-4D97-AF65-F5344CB8AC3E}">
        <p14:creationId xmlns:p14="http://schemas.microsoft.com/office/powerpoint/2010/main" val="2563500729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Vlastní 8">
      <a:dk1>
        <a:srgbClr val="C9FAED"/>
      </a:dk1>
      <a:lt1>
        <a:sysClr val="window" lastClr="FFFFFF"/>
      </a:lt1>
      <a:dk2>
        <a:srgbClr val="12018D"/>
      </a:dk2>
      <a:lt2>
        <a:srgbClr val="FFFFFF"/>
      </a:lt2>
      <a:accent1>
        <a:srgbClr val="12018D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lastní 8">
    <a:dk1>
      <a:srgbClr val="C9FAED"/>
    </a:dk1>
    <a:lt1>
      <a:sysClr val="window" lastClr="FFFFFF"/>
    </a:lt1>
    <a:dk2>
      <a:srgbClr val="12018D"/>
    </a:dk2>
    <a:lt2>
      <a:srgbClr val="FFFFFF"/>
    </a:lt2>
    <a:accent1>
      <a:srgbClr val="12018D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2524</TotalTime>
  <Words>627</Words>
  <Application>Microsoft Office PowerPoint</Application>
  <PresentationFormat>Širokoúhlá obrazovka</PresentationFormat>
  <Paragraphs>122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1" baseType="lpstr">
      <vt:lpstr>Arial</vt:lpstr>
      <vt:lpstr>Calibri</vt:lpstr>
      <vt:lpstr>Franklin Gothic Book</vt:lpstr>
      <vt:lpstr>Mistral</vt:lpstr>
      <vt:lpstr>Crop</vt:lpstr>
      <vt:lpstr>ÚVODNÍ TŘÍDNÍ SCHŮZKA </vt:lpstr>
      <vt:lpstr>ZMĚNA NÁZVU ŠKOLY od 1. 9. 2025</vt:lpstr>
      <vt:lpstr>Prezentace aplikace PowerPoint</vt:lpstr>
      <vt:lpstr>TŘÍDNÍ UČITEL  PP1</vt:lpstr>
      <vt:lpstr>O ŠKOLE </vt:lpstr>
      <vt:lpstr>CHARAKTERISTIKA OBORU VZDĚLÁNÍ</vt:lpstr>
      <vt:lpstr>Povinné absolvování předmětů Didaktika tělesné výchovy a Tělesná výchova</vt:lpstr>
      <vt:lpstr>Informace  ke studiu</vt:lpstr>
      <vt:lpstr>ADAPTAČNÍ KURZ 1. – 3. 9. 2025</vt:lpstr>
      <vt:lpstr>Program adaptačního kurzu:</vt:lpstr>
      <vt:lpstr>Co budou vaše děti potřebovat ke studiu</vt:lpstr>
      <vt:lpstr>* Vysvědčení za poslední ročník ZŠ – nejpozději první den     nástupu do školy  * Potvrzení o studiu – možno vyzvednout nejdříve    v přípravném týdnu  * Doklad z PPP – žáci s SPU nebo SPCH dodat doklad co      nejdříve   * Upřednostňujeme komunikaci mailem   </vt:lpstr>
      <vt:lpstr>Prezentace aplikace PowerPoint</vt:lpstr>
      <vt:lpstr>MOŽNOSTI STRAVOVÁNÍ</vt:lpstr>
      <vt:lpstr>Odborná praxe:  1. ročník – 10 dní (30 hodin) na pracovišti smluvních MŠ 2. ročník – 10 dní (70 hodin) 3. ročník – 10 dní (70 hodin) během školního roku          10 dní (70 hodin) o prázdninách 4. ročník – 10 dní (70 hodin) v první polovině šk. roku       </vt:lpstr>
      <vt:lpstr>OBOR VZDĚLÁNÍ  PŘEDŠKOLNÍ A MIMOŠKOLNÍ PEDAGOGIKA </vt:lpstr>
      <vt:lpstr>FINANCE</vt:lpstr>
      <vt:lpstr>Předem známou absenci hlaste, prosím, dopředu                                                            (max. 7 dnů – žádost schvaluje TU, více dní – žádost schvaluje ŘŠ)  Absenci oznámí ZZ 1. den nepřítomnosti žáka TU   * ZZ omlouvá absenci přes systém Bakaláři * Dřívější odchod žáka ze školy je možný pouze s písemným souhlasem      od ZZ přes systém Bakaláři * Neuvádějte, prosím, rodinné důvody * Automatické e-mailové upozornění na nepřítomnost žáka    (zřizujeme na základě písemné žádosti ZZ)    </vt:lpstr>
      <vt:lpstr>Stručný návod na používání modulu Komens v aplikaci Bakaláři OMLOUVÁNÍ ABSENCE RODIČEM NEBO ZLETILÝM ŽÁKEM  Od školního roku 2025/2026 je možné využívat ke komunikaci s vyučujícími  modul Komens webové nebo mobilní aplikace systému Bakaláři.  * Mobilní aplikaci si můžete stáhnout do svého mobilního zařízení z příslušného obchodu (Obchod Play pro Android, App Store pro Iphone) a dejte vyhledat aplikaci Bakaláři OnLine. * Mobilní aplikace slouží hlavně k rychlému zjištění nových známek, informací na nástěnce apod., pro vyšší komfort a více informací je dobré používat webovou aplikaci, ke které se vztahuje tento návod.     </vt:lpstr>
      <vt:lpstr>Mobilní aplikace – postup přihlášení do aplikace:  </vt:lpstr>
      <vt:lpstr>Mobilní aplikace – omlouvání absence:   </vt:lpstr>
      <vt:lpstr>Webová aplikace – omlouvání absence:     Postupujte dle číslovaných obrázků  napravo: 1. Přihlásíte se na webových stránkách školy  zadáním uživatelského jména      a hesla, které obdržíte od příslušného třídního učitele a zvolíte přihlásit. 2. V levém menu zvolíte „Komens“ a „Omluvení absence“ 3. Postupně vyplníte:     - období absence od - do (můžete zatrhnout „Omluvit celý den“, či zvolit       časové rozmezí v rámci dne).     - příjemce bude již automaticky nastaven (předvyplněn) - třídní učitel     - případně můžete přidat přílohu (např. potvrzení od lékaře)     - odešlete zprávu</vt:lpstr>
      <vt:lpstr>Školní řád</vt:lpstr>
      <vt:lpstr>Prezentace aplikace PowerPoint</vt:lpstr>
      <vt:lpstr>Prezentace aplikace PowerPoint</vt:lpstr>
      <vt:lpstr>bakaláři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PODPISY </vt:lpstr>
      <vt:lpstr>Přeji krásný den!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ÚVODNÍ  TŘÍDNÍ SCHŮZKA</dc:title>
  <dc:creator>Veronika Kuglerová</dc:creator>
  <cp:lastModifiedBy>Ing. Věra Průšová</cp:lastModifiedBy>
  <cp:revision>132</cp:revision>
  <cp:lastPrinted>2025-06-27T08:26:10Z</cp:lastPrinted>
  <dcterms:created xsi:type="dcterms:W3CDTF">2018-05-14T11:46:35Z</dcterms:created>
  <dcterms:modified xsi:type="dcterms:W3CDTF">2025-06-27T08:26:26Z</dcterms:modified>
</cp:coreProperties>
</file>