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1850C-10FD-4C99-A50D-329DC4CAC712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60399-13D3-461E-8B68-B28973FD0AE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76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mvcr.cz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/definice-pojmu-terorismus.</a:t>
            </a:r>
            <a:r>
              <a:rPr lang="cs-CZ" dirty="0" err="1" smtClean="0"/>
              <a:t>aspx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0399-13D3-461E-8B68-B28973FD0AEB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521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http://cs.wikipedia.org/wiki/Terorismus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0399-13D3-461E-8B68-B28973FD0AEB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2148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http://english.aljazeera.net/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0399-13D3-461E-8B68-B28973FD0AEB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3917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valka.cz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_325.html</a:t>
            </a:r>
          </a:p>
          <a:p>
            <a:r>
              <a:rPr lang="cs-CZ" dirty="0" smtClean="0"/>
              <a:t>http://cs.wikipedia.org/wiki/Terorismus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valka.cz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_347.html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0399-13D3-461E-8B68-B28973FD0AEB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8851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mvcr.cz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/definice-pojmu-terorismus.</a:t>
            </a:r>
            <a:r>
              <a:rPr lang="cs-CZ" dirty="0" err="1" smtClean="0"/>
              <a:t>aspx</a:t>
            </a:r>
            <a:endParaRPr lang="cs-CZ" dirty="0" smtClean="0"/>
          </a:p>
          <a:p>
            <a:r>
              <a:rPr lang="cs-CZ" dirty="0" smtClean="0"/>
              <a:t>http://www.</a:t>
            </a:r>
            <a:r>
              <a:rPr lang="cs-CZ" dirty="0" err="1" smtClean="0"/>
              <a:t>valka.cz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_325.html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0399-13D3-461E-8B68-B28973FD0AEB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6222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mvcr.cz</a:t>
            </a:r>
            <a:r>
              <a:rPr lang="cs-CZ" dirty="0" smtClean="0"/>
              <a:t>/</a:t>
            </a:r>
            <a:r>
              <a:rPr lang="cs-CZ" dirty="0" err="1" smtClean="0"/>
              <a:t>clanek</a:t>
            </a:r>
            <a:r>
              <a:rPr lang="cs-CZ" dirty="0" smtClean="0"/>
              <a:t>/definice-pojmu-terorismus.</a:t>
            </a:r>
            <a:r>
              <a:rPr lang="cs-CZ" dirty="0" err="1" smtClean="0"/>
              <a:t>aspx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0399-13D3-461E-8B68-B28973FD0AEB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965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http://cs.wikipedia.org/wiki/Soubor:Flag_of_al-Qaeda_in_Iraq.svg</a:t>
            </a:r>
          </a:p>
          <a:p>
            <a:r>
              <a:rPr lang="cs-CZ" dirty="0" smtClean="0"/>
              <a:t>http://cs.wikipedia.org/wiki/Al-K%C3%A1ida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0399-13D3-461E-8B68-B28973FD0AEB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08602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http://cs.wikipedia.org/wiki/Al-K%C3%A1ida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60399-13D3-461E-8B68-B28973FD0AEB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035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1208-44C0-4E71-A8C8-3AB6170D5346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AFDFE-DE3B-4236-9012-2375D7BAB1A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1208-44C0-4E71-A8C8-3AB6170D5346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AFDFE-DE3B-4236-9012-2375D7BAB1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1208-44C0-4E71-A8C8-3AB6170D5346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AFDFE-DE3B-4236-9012-2375D7BAB1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1208-44C0-4E71-A8C8-3AB6170D5346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AFDFE-DE3B-4236-9012-2375D7BAB1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1208-44C0-4E71-A8C8-3AB6170D5346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AFDFE-DE3B-4236-9012-2375D7BAB1A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1208-44C0-4E71-A8C8-3AB6170D5346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AFDFE-DE3B-4236-9012-2375D7BAB1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1208-44C0-4E71-A8C8-3AB6170D5346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AFDFE-DE3B-4236-9012-2375D7BAB1A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1208-44C0-4E71-A8C8-3AB6170D5346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AFDFE-DE3B-4236-9012-2375D7BAB1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1208-44C0-4E71-A8C8-3AB6170D5346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AFDFE-DE3B-4236-9012-2375D7BAB1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391208-44C0-4E71-A8C8-3AB6170D5346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3AFDFE-DE3B-4236-9012-2375D7BAB1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0391208-44C0-4E71-A8C8-3AB6170D5346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A3AFDFE-DE3B-4236-9012-2375D7BAB1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0391208-44C0-4E71-A8C8-3AB6170D5346}" type="datetimeFigureOut">
              <a:rPr lang="cs-CZ" smtClean="0"/>
              <a:pPr/>
              <a:t>17.4.2020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A3AFDFE-DE3B-4236-9012-2375D7BAB1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2.jpeg"/><Relationship Id="rId4" Type="http://schemas.openxmlformats.org/officeDocument/2006/relationships/hyperlink" Target="http://cs.wikipedia.org/wiki/Soubor:National_Park_Service_9-11_Statue_of_Liberty_and_WTC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3/35/Flag_of_al-Qaeda_in_Iraq.sv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TERORISMUS</a:t>
            </a:r>
            <a:endParaRPr lang="cs-CZ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Teroristické akce </a:t>
            </a:r>
            <a:r>
              <a:rPr lang="cs-CZ" b="1" dirty="0" err="1" smtClean="0"/>
              <a:t>al</a:t>
            </a:r>
            <a:r>
              <a:rPr lang="cs-CZ" b="1" dirty="0" smtClean="0"/>
              <a:t>-</a:t>
            </a:r>
            <a:r>
              <a:rPr lang="cs-CZ" b="1" dirty="0" err="1" smtClean="0"/>
              <a:t>Káidy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Útok na Světové obchodní centrum 11.9.2001</a:t>
            </a:r>
          </a:p>
          <a:p>
            <a:r>
              <a:rPr lang="cs-CZ" dirty="0" smtClean="0"/>
              <a:t>Útoky na ambasády v mnoha zemích</a:t>
            </a:r>
          </a:p>
          <a:p>
            <a:endParaRPr lang="cs-CZ" dirty="0"/>
          </a:p>
        </p:txBody>
      </p:sp>
      <p:pic>
        <p:nvPicPr>
          <p:cNvPr id="24578" name="Picture 2" descr="http://nd01.jxs.cz/759/932/d9395ccbe7_17436920_o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785926"/>
            <a:ext cx="3810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0" name="Picture 4" descr="http://upload.wikimedia.org/wikipedia/commons/thumb/2/2f/National_Park_Service_9-11_Statue_of_Liberty_and_WTC.jpg/300px-National_Park_Service_9-11_Statue_of_Liberty_and_WTC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1538" y="4143380"/>
            <a:ext cx="2857500" cy="23336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TO JE?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2"/>
          </p:nvPr>
        </p:nvSpPr>
        <p:spPr>
          <a:xfrm>
            <a:off x="457200" y="1484785"/>
            <a:ext cx="7931224" cy="3096344"/>
          </a:xfrm>
        </p:spPr>
        <p:txBody>
          <a:bodyPr>
            <a:normAutofit/>
          </a:bodyPr>
          <a:lstStyle/>
          <a:p>
            <a:r>
              <a:rPr lang="cs-CZ" dirty="0" smtClean="0"/>
              <a:t>Terorismus je hrubé zastrašování politických odpůrců hrozbou síly a užití různých forem násilí. Vedle individuálního terorismu existuje terorismus skupin, některé koordinují svoji činnost na mezinárodní úrovni (mezinárodní terorismus).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10" name="Zástupný symbol pro obsah 9" descr="TER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2627784" y="3356992"/>
            <a:ext cx="3960440" cy="30721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ROZDĚLENÍ TERORISMU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• Vnitřní </a:t>
            </a:r>
          </a:p>
          <a:p>
            <a:pPr>
              <a:buNone/>
            </a:pPr>
            <a:r>
              <a:rPr lang="cs-CZ" dirty="0" smtClean="0"/>
              <a:t>• Státní</a:t>
            </a:r>
          </a:p>
          <a:p>
            <a:pPr>
              <a:buNone/>
            </a:pPr>
            <a:r>
              <a:rPr lang="cs-CZ" dirty="0" smtClean="0"/>
              <a:t> • Revoluční</a:t>
            </a:r>
          </a:p>
          <a:p>
            <a:pPr>
              <a:buNone/>
            </a:pPr>
            <a:r>
              <a:rPr lang="cs-CZ" dirty="0" smtClean="0"/>
              <a:t> • Mezinárodní</a:t>
            </a:r>
          </a:p>
          <a:p>
            <a:pPr>
              <a:buNone/>
            </a:pPr>
            <a:r>
              <a:rPr lang="cs-CZ" dirty="0" smtClean="0"/>
              <a:t> • Separatistický </a:t>
            </a:r>
          </a:p>
          <a:p>
            <a:pPr>
              <a:buNone/>
            </a:pPr>
            <a:r>
              <a:rPr lang="cs-CZ" dirty="0" smtClean="0"/>
              <a:t>• Globální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8" name="Zástupný symbol pro obsah 7" descr="403182_import-minomet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3851920" y="2420888"/>
            <a:ext cx="4041775" cy="27055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67544" y="548680"/>
            <a:ext cx="4040188" cy="5869709"/>
          </a:xfrm>
        </p:spPr>
        <p:txBody>
          <a:bodyPr>
            <a:normAutofit fontScale="92500" lnSpcReduction="20000"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Vnitřní terorismus lze rozdělit na terorismus státní (teror) a na terorismus revoluční, to podle toho, zda jeho cílem je posílit moc státu, nebo ji rozložit.</a:t>
            </a:r>
            <a:br>
              <a:rPr lang="cs-CZ" dirty="0" smtClean="0"/>
            </a:br>
            <a:r>
              <a:rPr lang="cs-CZ" dirty="0" smtClean="0"/>
              <a:t>Cílem teroristů není vysoký počet obětí, ale vzbudit ve veřejnosti pocit strachu, anebo zažehnout vzpouru. Poslední teroristické útoky však mají cíl trochu odlišný - usmrtit co nejvíce obětí a v konečném důsledku vyvolat pocit strachu.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7" name="Zástupný symbol pro obsah 6" descr="1281539915.jpg"/>
          <p:cNvPicPr>
            <a:picLocks noGrp="1" noChangeAspect="1"/>
          </p:cNvPicPr>
          <p:nvPr>
            <p:ph sz="quarter" idx="4"/>
          </p:nvPr>
        </p:nvPicPr>
        <p:blipFill>
          <a:blip r:embed="rId2" cstate="print"/>
          <a:stretch>
            <a:fillRect/>
          </a:stretch>
        </p:blipFill>
        <p:spPr>
          <a:xfrm>
            <a:off x="4788024" y="2132856"/>
            <a:ext cx="38100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Významnou roli zde hrají, především v posledních letech, i všechny druhy médií, neboť věnují těmto zprávám značnou pozornost, mnohdy se snahou udělat z vlastního aktu terorismu senzaci, čímž vlastně „jistým způsobem“ teroristické požadavky nebo dokonce i program zveřejňují. Právě tím se proslavila v posledních letech katarská televizní stanice </a:t>
            </a:r>
            <a:r>
              <a:rPr lang="cs-CZ" dirty="0" err="1" smtClean="0"/>
              <a:t>Al</a:t>
            </a:r>
            <a:r>
              <a:rPr lang="cs-CZ" dirty="0" smtClean="0"/>
              <a:t>-</a:t>
            </a:r>
            <a:r>
              <a:rPr lang="cs-CZ" dirty="0" err="1" smtClean="0"/>
              <a:t>Džazíra</a:t>
            </a:r>
            <a:r>
              <a:rPr lang="cs-CZ" dirty="0" smtClean="0"/>
              <a:t>.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7" name="Zástupný symbol pro obsah 6" descr="1_201671_1_5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60032" y="476672"/>
            <a:ext cx="3663305" cy="24422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http://www.september11news.com/April_15_OsamaAlJazeer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3140968"/>
            <a:ext cx="3721421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STÁTY PODPORUJÍCÍ TERORISMUS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340767"/>
            <a:ext cx="4038600" cy="4955697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•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 Irák </a:t>
            </a:r>
            <a:r>
              <a:rPr lang="cs-CZ" dirty="0" smtClean="0"/>
              <a:t>- teroristické akce, které podnikal režim Saddáma Husajna zejména proti Íránu a Spojeným státům. </a:t>
            </a:r>
            <a:br>
              <a:rPr lang="cs-CZ" dirty="0" smtClean="0"/>
            </a:b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• Írán </a:t>
            </a:r>
            <a:r>
              <a:rPr lang="cs-CZ" dirty="0" smtClean="0"/>
              <a:t>- akce na Blízkém a Středním Východě a akcí zaměřených proti Izraeli. </a:t>
            </a:r>
            <a:br>
              <a:rPr lang="cs-CZ" dirty="0" smtClean="0"/>
            </a:br>
            <a:r>
              <a:rPr lang="cs-CZ" dirty="0" smtClean="0">
                <a:solidFill>
                  <a:schemeClr val="accent3">
                    <a:lumMod val="75000"/>
                  </a:schemeClr>
                </a:solidFill>
              </a:rPr>
              <a:t>• Kuba </a:t>
            </a:r>
            <a:r>
              <a:rPr lang="cs-CZ" dirty="0" smtClean="0"/>
              <a:t>- skupiny ze zemí Latinské Ameriky, zejména Kolumbie a baskické ETA. </a:t>
            </a:r>
            <a:br>
              <a:rPr lang="cs-CZ" dirty="0" smtClean="0"/>
            </a:b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•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Libye</a:t>
            </a:r>
            <a:r>
              <a:rPr lang="cs-CZ" b="1" dirty="0" smtClean="0"/>
              <a:t> </a:t>
            </a:r>
            <a:r>
              <a:rPr lang="cs-CZ" dirty="0" smtClean="0"/>
              <a:t>- evropské teroristické skupiny v Evropě (IRA), Africe a podpora protiizraelských organizací. </a:t>
            </a:r>
            <a:br>
              <a:rPr lang="cs-CZ" dirty="0" smtClean="0"/>
            </a:br>
            <a:r>
              <a:rPr lang="cs-CZ" b="1" dirty="0" smtClean="0">
                <a:solidFill>
                  <a:schemeClr val="accent3">
                    <a:lumMod val="75000"/>
                  </a:schemeClr>
                </a:solidFill>
              </a:rPr>
              <a:t>• Sýrie </a:t>
            </a:r>
            <a:r>
              <a:rPr lang="cs-CZ" dirty="0" smtClean="0"/>
              <a:t>- teroristické akce zaměřené proti Izraeli a Turecku (podpora </a:t>
            </a:r>
            <a:r>
              <a:rPr lang="cs-CZ" dirty="0" err="1" smtClean="0"/>
              <a:t>PKK</a:t>
            </a:r>
            <a:r>
              <a:rPr lang="cs-CZ" dirty="0" smtClean="0"/>
              <a:t>)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340768"/>
            <a:ext cx="4038600" cy="5040559"/>
          </a:xfrm>
        </p:spPr>
        <p:txBody>
          <a:bodyPr>
            <a:noAutofit/>
          </a:bodyPr>
          <a:lstStyle/>
          <a:p>
            <a:r>
              <a:rPr lang="cs-CZ" sz="2200" dirty="0" smtClean="0">
                <a:solidFill>
                  <a:schemeClr val="accent3">
                    <a:lumMod val="75000"/>
                  </a:schemeClr>
                </a:solidFill>
              </a:rPr>
              <a:t>•</a:t>
            </a:r>
            <a:r>
              <a:rPr lang="cs-CZ" sz="2200" b="1" dirty="0" smtClean="0">
                <a:solidFill>
                  <a:schemeClr val="accent3">
                    <a:lumMod val="75000"/>
                  </a:schemeClr>
                </a:solidFill>
              </a:rPr>
              <a:t> Súdán </a:t>
            </a:r>
            <a:r>
              <a:rPr lang="cs-CZ" sz="2200" dirty="0" smtClean="0"/>
              <a:t>- podpora svaté války islámu ( džihád ) </a:t>
            </a:r>
            <a:br>
              <a:rPr lang="cs-CZ" sz="2200" dirty="0" smtClean="0"/>
            </a:br>
            <a:r>
              <a:rPr lang="cs-CZ" sz="2200" b="1" dirty="0" smtClean="0">
                <a:solidFill>
                  <a:schemeClr val="accent3">
                    <a:lumMod val="75000"/>
                  </a:schemeClr>
                </a:solidFill>
              </a:rPr>
              <a:t>• Korejská lidově demokratická republika </a:t>
            </a:r>
            <a:r>
              <a:rPr lang="cs-CZ" sz="2200" dirty="0" smtClean="0"/>
              <a:t>- vlastní teroristické akce, podpora asijských skupin </a:t>
            </a:r>
            <a:br>
              <a:rPr lang="cs-CZ" sz="2200" dirty="0" smtClean="0"/>
            </a:br>
            <a:r>
              <a:rPr lang="cs-CZ" sz="2200" b="1" dirty="0" smtClean="0">
                <a:solidFill>
                  <a:schemeClr val="accent3">
                    <a:lumMod val="75000"/>
                  </a:schemeClr>
                </a:solidFill>
              </a:rPr>
              <a:t>• Afghánistán </a:t>
            </a:r>
            <a:r>
              <a:rPr lang="cs-CZ" sz="2200" dirty="0" smtClean="0"/>
              <a:t>- dřívější vláda </a:t>
            </a:r>
            <a:r>
              <a:rPr lang="cs-CZ" sz="2200" dirty="0" err="1" smtClean="0"/>
              <a:t>Tálibánu</a:t>
            </a:r>
            <a:r>
              <a:rPr lang="cs-CZ" sz="2200" dirty="0" smtClean="0"/>
              <a:t> podporovala džihád, po atentátech 11.9.2001 byla označena jako viník a odstraněna. Dnes už zbývá jen několik pravděpodobných center odporu v těžko přístupných horách na severu země.</a:t>
            </a:r>
            <a:endParaRPr lang="cs-CZ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37824"/>
          </a:xfrm>
        </p:spPr>
        <p:txBody>
          <a:bodyPr/>
          <a:lstStyle/>
          <a:p>
            <a:pPr algn="ctr"/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MEZINÁRODNÍ SPOLUPRÁCE BOJE PROTI TERORISMU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484785"/>
            <a:ext cx="8284120" cy="481168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Mezinárodní terorismus v posledních desetiletích dosáhl kvalitativního posunu ve vytváření mezinárodně propojených struktur. Mezinárodní společenství se již několik desetiletí víceméně úspěšně snaží spojit své síly v boji proti tomuto fenoménu. To byl také hlavní důvod, proč OSN od </a:t>
            </a:r>
            <a:r>
              <a:rPr lang="cs-CZ" dirty="0" err="1" smtClean="0"/>
              <a:t>60.let</a:t>
            </a:r>
            <a:r>
              <a:rPr lang="cs-CZ" dirty="0" smtClean="0"/>
              <a:t> přijala řadu úmluv, které umožnily podstatně zdokonalit mezinárodní spolupráci v této oblasti tím, že určily její legislativní rámec. Až dosud bylo přijato 11 hlavních mezinárodních konvencí, které vymezily odpovědnost a závazky jednotlivých států a přispěly tak k vyšší koordinaci spolupráce. Většina těchto konvencí byla podepsána a následně ratifikována i vládami České republiky. Česká republika není smluvní stranou jen v případě Mezinárodní úmluvy o potlačování teroristických bombových útoků. Následující přehled základních úmluv a jejich stručného obsahu nasvědčuje, že mezinárodní společenství dokázalo prosadit společný zájem na potlačení nejzávažnějších projevů mezinárodního terorismu.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TERORISTICKÉ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Mezi nejznámější teroristické organizace patří:</a:t>
            </a:r>
            <a:br>
              <a:rPr lang="cs-CZ" dirty="0" smtClean="0"/>
            </a:br>
            <a:r>
              <a:rPr lang="cs-CZ" dirty="0" smtClean="0"/>
              <a:t>• </a:t>
            </a:r>
            <a:r>
              <a:rPr lang="cs-CZ" dirty="0" err="1" smtClean="0"/>
              <a:t>Óm</a:t>
            </a:r>
            <a:r>
              <a:rPr lang="cs-CZ" dirty="0" smtClean="0"/>
              <a:t>-</a:t>
            </a:r>
            <a:r>
              <a:rPr lang="cs-CZ" dirty="0" err="1" smtClean="0"/>
              <a:t>šinrikjó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• </a:t>
            </a:r>
            <a:r>
              <a:rPr lang="cs-CZ" dirty="0" err="1" smtClean="0"/>
              <a:t>Hizballáh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• </a:t>
            </a:r>
            <a:r>
              <a:rPr lang="cs-CZ" dirty="0" err="1" smtClean="0"/>
              <a:t>Hamas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• </a:t>
            </a:r>
            <a:r>
              <a:rPr lang="cs-CZ" dirty="0" err="1" smtClean="0"/>
              <a:t>Fatah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• Islámský džihád </a:t>
            </a:r>
            <a:br>
              <a:rPr lang="cs-CZ" dirty="0" smtClean="0"/>
            </a:br>
            <a:r>
              <a:rPr lang="cs-CZ" dirty="0" smtClean="0"/>
              <a:t>• </a:t>
            </a:r>
            <a:r>
              <a:rPr lang="cs-CZ" dirty="0" err="1" smtClean="0"/>
              <a:t>Al</a:t>
            </a:r>
            <a:r>
              <a:rPr lang="cs-CZ" dirty="0" smtClean="0"/>
              <a:t>-</a:t>
            </a:r>
            <a:r>
              <a:rPr lang="cs-CZ" dirty="0" err="1" smtClean="0"/>
              <a:t>Kájda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• ETA </a:t>
            </a:r>
            <a:br>
              <a:rPr lang="cs-CZ" dirty="0" smtClean="0"/>
            </a:br>
            <a:r>
              <a:rPr lang="cs-CZ" dirty="0" smtClean="0"/>
              <a:t>• </a:t>
            </a:r>
            <a:r>
              <a:rPr lang="cs-CZ" dirty="0" err="1" smtClean="0"/>
              <a:t>GIA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• </a:t>
            </a:r>
            <a:r>
              <a:rPr lang="cs-CZ" dirty="0" err="1" smtClean="0"/>
              <a:t>RUF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• IRA </a:t>
            </a:r>
            <a:br>
              <a:rPr lang="cs-CZ" dirty="0" smtClean="0"/>
            </a:br>
            <a:endParaRPr lang="cs-CZ" dirty="0"/>
          </a:p>
        </p:txBody>
      </p:sp>
      <p:pic>
        <p:nvPicPr>
          <p:cNvPr id="19458" name="Picture 2" descr="http://i.lidovky.cz/10/011/lngal/TEJ303326_Vycvik_vojaku_Sababu_v_Somalsku_ct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160748"/>
            <a:ext cx="3949452" cy="2962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0" name="Picture 4" descr="http://img.cas.sk/img/4/article/459926_severoafricka-al-kaida-taliansko-teror-uno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077072"/>
            <a:ext cx="3960440" cy="23267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oubor:Flag of al-Qaeda in Iraq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571480"/>
            <a:ext cx="7429500" cy="44577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/>
          <a:lstStyle/>
          <a:p>
            <a:pPr algn="ctr"/>
            <a:r>
              <a:rPr lang="cs-CZ" dirty="0" err="1" smtClean="0"/>
              <a:t>Al</a:t>
            </a:r>
            <a:r>
              <a:rPr lang="cs-CZ" dirty="0" smtClean="0"/>
              <a:t>-</a:t>
            </a:r>
            <a:r>
              <a:rPr lang="cs-CZ" dirty="0" err="1" smtClean="0"/>
              <a:t>Káida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100" dirty="0" smtClean="0"/>
              <a:t>islámská organizace, stojící za řadou velkých atentátů a únosů v celém světě.</a:t>
            </a:r>
          </a:p>
          <a:p>
            <a:r>
              <a:rPr lang="cs-CZ" sz="3100" dirty="0" smtClean="0"/>
              <a:t>V čele této organizace stojí v současné době </a:t>
            </a:r>
            <a:r>
              <a:rPr lang="cs-CZ" sz="3100" dirty="0" err="1" smtClean="0"/>
              <a:t>saúdskoaraský</a:t>
            </a:r>
            <a:r>
              <a:rPr lang="cs-CZ" sz="3100" dirty="0" smtClean="0"/>
              <a:t> multimilionář </a:t>
            </a:r>
            <a:r>
              <a:rPr lang="cs-CZ" sz="3100" dirty="0" err="1" smtClean="0"/>
              <a:t>Usáma</a:t>
            </a:r>
            <a:r>
              <a:rPr lang="cs-CZ" sz="3100" dirty="0" smtClean="0"/>
              <a:t> </a:t>
            </a:r>
            <a:r>
              <a:rPr lang="cs-CZ" sz="3100" dirty="0" err="1" smtClean="0"/>
              <a:t>bin</a:t>
            </a:r>
            <a:r>
              <a:rPr lang="cs-CZ" sz="3100" dirty="0" smtClean="0"/>
              <a:t> </a:t>
            </a:r>
            <a:r>
              <a:rPr lang="cs-CZ" sz="3100" dirty="0" err="1" smtClean="0"/>
              <a:t>Ládin</a:t>
            </a:r>
            <a:r>
              <a:rPr lang="cs-CZ" sz="3100" dirty="0" smtClean="0"/>
              <a:t>, který se značnou měrou podílí na jejím financování. Není však známo, zda-li je ještě naživu – v minulosti se objevilo velké množství zpráv o jeho možné smrti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cs-CZ" b="1" dirty="0" smtClean="0">
              <a:solidFill>
                <a:srgbClr val="FFFF00"/>
              </a:solidFill>
            </a:endParaRPr>
          </a:p>
          <a:p>
            <a:endParaRPr lang="cs-CZ" b="1" dirty="0" smtClean="0">
              <a:solidFill>
                <a:srgbClr val="FFFF00"/>
              </a:solidFill>
            </a:endParaRPr>
          </a:p>
          <a:p>
            <a:endParaRPr lang="cs-CZ" b="1" dirty="0" smtClean="0">
              <a:solidFill>
                <a:srgbClr val="FFFF00"/>
              </a:solidFill>
            </a:endParaRPr>
          </a:p>
          <a:p>
            <a:endParaRPr lang="cs-CZ" b="1" dirty="0" smtClean="0">
              <a:solidFill>
                <a:srgbClr val="FFFF00"/>
              </a:solidFill>
            </a:endParaRPr>
          </a:p>
          <a:p>
            <a:endParaRPr lang="cs-CZ" b="1" dirty="0" smtClean="0">
              <a:solidFill>
                <a:srgbClr val="FFFF00"/>
              </a:solidFill>
            </a:endParaRPr>
          </a:p>
          <a:p>
            <a:endParaRPr lang="cs-CZ" b="1" dirty="0" smtClean="0">
              <a:solidFill>
                <a:srgbClr val="FFFF00"/>
              </a:solidFill>
            </a:endParaRPr>
          </a:p>
          <a:p>
            <a:endParaRPr lang="cs-CZ" b="1" dirty="0" smtClean="0">
              <a:solidFill>
                <a:srgbClr val="FFFF00"/>
              </a:solidFill>
            </a:endParaRPr>
          </a:p>
          <a:p>
            <a:endParaRPr lang="cs-CZ" b="1" dirty="0" smtClean="0">
              <a:solidFill>
                <a:srgbClr val="FFFF00"/>
              </a:solidFill>
            </a:endParaRPr>
          </a:p>
          <a:p>
            <a:endParaRPr lang="cs-CZ" b="1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cs-CZ" b="1" dirty="0" smtClean="0">
                <a:solidFill>
                  <a:srgbClr val="FFFF00"/>
                </a:solidFill>
              </a:rPr>
              <a:t>                  </a:t>
            </a:r>
            <a:r>
              <a:rPr lang="cs-CZ" b="1" dirty="0" err="1" smtClean="0">
                <a:solidFill>
                  <a:srgbClr val="FFFF00"/>
                </a:solidFill>
              </a:rPr>
              <a:t>Usáma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bin</a:t>
            </a:r>
            <a:r>
              <a:rPr lang="cs-CZ" b="1" dirty="0" smtClean="0">
                <a:solidFill>
                  <a:srgbClr val="FFFF00"/>
                </a:solidFill>
              </a:rPr>
              <a:t> </a:t>
            </a:r>
            <a:r>
              <a:rPr lang="cs-CZ" b="1" dirty="0" err="1" smtClean="0">
                <a:solidFill>
                  <a:srgbClr val="FFFF00"/>
                </a:solidFill>
              </a:rPr>
              <a:t>Ládin</a:t>
            </a:r>
            <a:endParaRPr lang="cs-CZ" b="1" dirty="0">
              <a:solidFill>
                <a:srgbClr val="FFFF00"/>
              </a:solidFill>
            </a:endParaRPr>
          </a:p>
        </p:txBody>
      </p:sp>
      <p:pic>
        <p:nvPicPr>
          <p:cNvPr id="3076" name="Picture 4" descr="http://t2.gstatic.com/images?q=tbn:ANd9GcRnQUKjVn8G3MCaEgmVmeovx51UAR58Uc3dRTP2rGQgNcZaQtbvlA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2564904"/>
            <a:ext cx="1847850" cy="24765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84</TotalTime>
  <Words>442</Words>
  <Application>Microsoft Office PowerPoint</Application>
  <PresentationFormat>Předvádění na obrazovce (4:3)</PresentationFormat>
  <Paragraphs>58</Paragraphs>
  <Slides>10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Calibri</vt:lpstr>
      <vt:lpstr>Consolas</vt:lpstr>
      <vt:lpstr>Corbel</vt:lpstr>
      <vt:lpstr>Wingdings</vt:lpstr>
      <vt:lpstr>Wingdings 2</vt:lpstr>
      <vt:lpstr>Wingdings 3</vt:lpstr>
      <vt:lpstr>Metro</vt:lpstr>
      <vt:lpstr>   TERORISMUS</vt:lpstr>
      <vt:lpstr>CO TO JE?</vt:lpstr>
      <vt:lpstr>ROZDĚLENÍ TERORISMU</vt:lpstr>
      <vt:lpstr>Prezentace aplikace PowerPoint</vt:lpstr>
      <vt:lpstr>Prezentace aplikace PowerPoint</vt:lpstr>
      <vt:lpstr>STÁTY PODPORUJÍCÍ TERORISMUS </vt:lpstr>
      <vt:lpstr>MEZINÁRODNÍ SPOLUPRÁCE BOJE PROTI TERORISMU</vt:lpstr>
      <vt:lpstr>TERORISTICKÉ SKUPINY</vt:lpstr>
      <vt:lpstr>Al-Káida</vt:lpstr>
      <vt:lpstr>Teroristické akce al-Káidy </vt:lpstr>
    </vt:vector>
  </TitlesOfParts>
  <Company>Přerov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Biodiverzita</dc:title>
  <dc:creator>vyuka</dc:creator>
  <cp:lastModifiedBy>PRUZINOVAJ</cp:lastModifiedBy>
  <cp:revision>10</cp:revision>
  <dcterms:created xsi:type="dcterms:W3CDTF">2011-01-03T09:10:42Z</dcterms:created>
  <dcterms:modified xsi:type="dcterms:W3CDTF">2020-04-17T14:48:37Z</dcterms:modified>
</cp:coreProperties>
</file>