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4" r:id="rId3"/>
    <p:sldId id="271" r:id="rId4"/>
    <p:sldId id="257" r:id="rId5"/>
    <p:sldId id="263" r:id="rId6"/>
    <p:sldId id="261" r:id="rId7"/>
    <p:sldId id="265" r:id="rId8"/>
    <p:sldId id="262" r:id="rId9"/>
    <p:sldId id="270" r:id="rId10"/>
    <p:sldId id="269" r:id="rId11"/>
    <p:sldId id="268" r:id="rId12"/>
    <p:sldId id="267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8C211-3818-49F3-8EB7-9C2A727ABD07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A009D-5323-40E6-A377-3E2571AD21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31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5C87-3F46-480C-B993-9D3FB1B8337E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06DFB7-D5C3-495D-8FEE-C120F46746C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5C87-3F46-480C-B993-9D3FB1B8337E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DFB7-D5C3-495D-8FEE-C120F46746C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5C87-3F46-480C-B993-9D3FB1B8337E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DFB7-D5C3-495D-8FEE-C120F46746C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5C87-3F46-480C-B993-9D3FB1B8337E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06DFB7-D5C3-495D-8FEE-C120F46746C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5C87-3F46-480C-B993-9D3FB1B8337E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DFB7-D5C3-495D-8FEE-C120F46746C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5C87-3F46-480C-B993-9D3FB1B8337E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DFB7-D5C3-495D-8FEE-C120F46746C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5C87-3F46-480C-B993-9D3FB1B8337E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06DFB7-D5C3-495D-8FEE-C120F46746C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5C87-3F46-480C-B993-9D3FB1B8337E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DFB7-D5C3-495D-8FEE-C120F46746C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5C87-3F46-480C-B993-9D3FB1B8337E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DFB7-D5C3-495D-8FEE-C120F46746C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5C87-3F46-480C-B993-9D3FB1B8337E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DFB7-D5C3-495D-8FEE-C120F46746C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5C87-3F46-480C-B993-9D3FB1B8337E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DFB7-D5C3-495D-8FEE-C120F46746C8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5F5C87-3F46-480C-B993-9D3FB1B8337E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06DFB7-D5C3-495D-8FEE-C120F46746C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imgres?imgurl=http://www.ticketpro.cz/public/aa/a2/ef/1102694_687647_A2_prestenice_plakat.jpg&amp;imgrefurl=http://www.ticketpro.cz/jnp/festivaly/hudebni/1008573-open-air-musicfest-prestenice-2013.html&amp;h=800&amp;w=567&amp;sz=99&amp;tbnid=Sm9KDVNxdEAmUM:&amp;tbnh=96&amp;tbnw=68&amp;prev=/search?q=plak%C3%A1t+p%C5%99e%C5%A1t%C4%9Bnice&amp;tbm=isch&amp;tbo=u&amp;zoom=1&amp;q=plak%C3%A1t+p%C5%99e%C5%A1t%C4%9Bnice&amp;usg=__DycfQk_WsYC1v10zJay0fDWxUmU=&amp;docid=QihD1s5MuRZ3pM&amp;sa=X&amp;ei=rMjVUderJ8-XhQe6l4DACg&amp;ved=0CDEQ9QEwAQ&amp;dur=245" TargetMode="External"/><Relationship Id="rId2" Type="http://schemas.openxmlformats.org/officeDocument/2006/relationships/hyperlink" Target="http://www.divadlotabor.cz/program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iskuse.doktorka.cz/pihy-solarka/" TargetMode="External"/><Relationship Id="rId4" Type="http://schemas.openxmlformats.org/officeDocument/2006/relationships/hyperlink" Target="http://www.milevsko-mesto.cz/platne-vyhlasky/ds-1009/p1=5118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Prostě sdělovací styl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1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Co je typické pro </a:t>
            </a:r>
            <a:r>
              <a:rPr lang="cs-CZ" dirty="0" smtClean="0">
                <a:solidFill>
                  <a:srgbClr val="FF0000"/>
                </a:solidFill>
              </a:rPr>
              <a:t>prostě sdělovací </a:t>
            </a:r>
            <a:r>
              <a:rPr lang="cs-CZ" dirty="0">
                <a:solidFill>
                  <a:srgbClr val="FF0000"/>
                </a:solidFill>
              </a:rPr>
              <a:t>styl v oblasti </a:t>
            </a:r>
            <a:r>
              <a:rPr lang="cs-CZ" dirty="0" smtClean="0">
                <a:solidFill>
                  <a:srgbClr val="FF0000"/>
                </a:solidFill>
              </a:rPr>
              <a:t>lexikologie?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5115198"/>
          </a:xfrm>
        </p:spPr>
        <p:txBody>
          <a:bodyPr>
            <a:noAutofit/>
          </a:bodyPr>
          <a:lstStyle/>
          <a:p>
            <a:r>
              <a:rPr lang="cs-CZ" dirty="0"/>
              <a:t>v</a:t>
            </a:r>
            <a:r>
              <a:rPr lang="cs-CZ" dirty="0" smtClean="0"/>
              <a:t>elké množství zájmen</a:t>
            </a:r>
          </a:p>
          <a:p>
            <a:r>
              <a:rPr lang="cs-CZ" dirty="0"/>
              <a:t>v</a:t>
            </a:r>
            <a:r>
              <a:rPr lang="cs-CZ" dirty="0" smtClean="0"/>
              <a:t>ycpávková slova (prostě, vlastně)</a:t>
            </a:r>
          </a:p>
          <a:p>
            <a:r>
              <a:rPr lang="cs-CZ" dirty="0"/>
              <a:t>c</a:t>
            </a:r>
            <a:r>
              <a:rPr lang="cs-CZ" dirty="0" smtClean="0"/>
              <a:t>itově zabarvená slova se zveličujícím nebo zesilujícím významem (děsný, šíleně krásný, boží)</a:t>
            </a:r>
          </a:p>
          <a:p>
            <a:r>
              <a:rPr lang="cs-CZ" dirty="0"/>
              <a:t>m</a:t>
            </a:r>
            <a:r>
              <a:rPr lang="cs-CZ" dirty="0" smtClean="0"/>
              <a:t>noho kontaktových prostředků (viď, že jo)</a:t>
            </a:r>
          </a:p>
          <a:p>
            <a:r>
              <a:rPr lang="cs-CZ" dirty="0"/>
              <a:t>k</a:t>
            </a:r>
            <a:r>
              <a:rPr lang="cs-CZ" dirty="0" smtClean="0"/>
              <a:t>olokvialismy a frazémy (zahrát do autu, brnknout někomu, bazírovat na něčem)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70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Co patří k mluveným projevům prostě sdělovacího stylu?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m</a:t>
            </a:r>
            <a:r>
              <a:rPr lang="cs-CZ" sz="3600" dirty="0" smtClean="0"/>
              <a:t>luvený dialog</a:t>
            </a:r>
          </a:p>
          <a:p>
            <a:r>
              <a:rPr lang="cs-CZ" sz="3600" dirty="0"/>
              <a:t>p</a:t>
            </a:r>
            <a:r>
              <a:rPr lang="cs-CZ" sz="3600" dirty="0" smtClean="0"/>
              <a:t>řípitek</a:t>
            </a:r>
          </a:p>
          <a:p>
            <a:r>
              <a:rPr lang="cs-CZ" sz="3600" dirty="0"/>
              <a:t>r</a:t>
            </a:r>
            <a:r>
              <a:rPr lang="cs-CZ" sz="3600" dirty="0" smtClean="0"/>
              <a:t>eferát</a:t>
            </a:r>
          </a:p>
          <a:p>
            <a:r>
              <a:rPr lang="cs-CZ" sz="3600" dirty="0"/>
              <a:t>v</a:t>
            </a:r>
            <a:r>
              <a:rPr lang="cs-CZ" sz="3600" dirty="0" smtClean="0"/>
              <a:t>yjádření soustrasti</a:t>
            </a:r>
          </a:p>
          <a:p>
            <a:r>
              <a:rPr lang="cs-CZ" sz="3600" dirty="0"/>
              <a:t>d</a:t>
            </a:r>
            <a:r>
              <a:rPr lang="cs-CZ" sz="3600" dirty="0" smtClean="0"/>
              <a:t>iskuse</a:t>
            </a:r>
          </a:p>
          <a:p>
            <a:r>
              <a:rPr lang="cs-CZ" sz="3600" dirty="0"/>
              <a:t>j</a:t>
            </a:r>
            <a:r>
              <a:rPr lang="cs-CZ" sz="3600" dirty="0" smtClean="0"/>
              <a:t>ednoduché vypravování</a:t>
            </a:r>
          </a:p>
          <a:p>
            <a:r>
              <a:rPr lang="cs-CZ" sz="3600" dirty="0"/>
              <a:t>t</a:t>
            </a:r>
            <a:r>
              <a:rPr lang="cs-CZ" sz="3600" dirty="0" smtClean="0"/>
              <a:t>elefonní hovor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1662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452048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Co patří k písemným projevům prostě sdělovacího stylu?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884096" cy="5445224"/>
          </a:xfrm>
        </p:spPr>
        <p:txBody>
          <a:bodyPr>
            <a:noAutofit/>
          </a:bodyPr>
          <a:lstStyle/>
          <a:p>
            <a:r>
              <a:rPr lang="cs-CZ" dirty="0"/>
              <a:t>s</a:t>
            </a:r>
            <a:r>
              <a:rPr lang="cs-CZ" dirty="0" smtClean="0"/>
              <a:t>oukromý dopis, </a:t>
            </a:r>
            <a:r>
              <a:rPr lang="cs-CZ" dirty="0" err="1" smtClean="0"/>
              <a:t>sms</a:t>
            </a:r>
            <a:r>
              <a:rPr lang="cs-CZ" dirty="0" smtClean="0"/>
              <a:t>, e-mail</a:t>
            </a:r>
          </a:p>
          <a:p>
            <a:r>
              <a:rPr lang="cs-CZ" dirty="0"/>
              <a:t>o</a:t>
            </a:r>
            <a:r>
              <a:rPr lang="cs-CZ" dirty="0" smtClean="0"/>
              <a:t>známení</a:t>
            </a:r>
          </a:p>
          <a:p>
            <a:r>
              <a:rPr lang="cs-CZ" dirty="0"/>
              <a:t>p</a:t>
            </a:r>
            <a:r>
              <a:rPr lang="cs-CZ" dirty="0" smtClean="0"/>
              <a:t>ozvánky</a:t>
            </a:r>
          </a:p>
          <a:p>
            <a:r>
              <a:rPr lang="cs-CZ" dirty="0"/>
              <a:t>p</a:t>
            </a:r>
            <a:r>
              <a:rPr lang="cs-CZ" dirty="0" smtClean="0"/>
              <a:t>lakáty</a:t>
            </a:r>
          </a:p>
          <a:p>
            <a:r>
              <a:rPr lang="cs-CZ" dirty="0"/>
              <a:t>p</a:t>
            </a:r>
            <a:r>
              <a:rPr lang="cs-CZ" dirty="0" smtClean="0"/>
              <a:t>rogramy kin, divadel</a:t>
            </a:r>
          </a:p>
          <a:p>
            <a:r>
              <a:rPr lang="cs-CZ" dirty="0"/>
              <a:t>v</a:t>
            </a:r>
            <a:r>
              <a:rPr lang="cs-CZ" dirty="0" smtClean="0"/>
              <a:t>yhláška</a:t>
            </a:r>
          </a:p>
          <a:p>
            <a:r>
              <a:rPr lang="cs-CZ" dirty="0"/>
              <a:t>i</a:t>
            </a:r>
            <a:r>
              <a:rPr lang="cs-CZ" dirty="0" smtClean="0"/>
              <a:t>nzerát</a:t>
            </a:r>
          </a:p>
          <a:p>
            <a:r>
              <a:rPr lang="cs-CZ" dirty="0" smtClean="0"/>
              <a:t>blahopřání</a:t>
            </a:r>
          </a:p>
          <a:p>
            <a:r>
              <a:rPr lang="cs-CZ" dirty="0" smtClean="0"/>
              <a:t>Internetová diskuse</a:t>
            </a:r>
          </a:p>
          <a:p>
            <a:endParaRPr lang="cs-CZ" sz="3600" dirty="0"/>
          </a:p>
        </p:txBody>
      </p:sp>
      <p:sp>
        <p:nvSpPr>
          <p:cNvPr id="4" name="Ovál 3">
            <a:hlinkClick r:id="rId2"/>
          </p:cNvPr>
          <p:cNvSpPr/>
          <p:nvPr/>
        </p:nvSpPr>
        <p:spPr>
          <a:xfrm>
            <a:off x="7020272" y="174766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5" name="Ovál 4">
            <a:hlinkClick r:id="rId3"/>
          </p:cNvPr>
          <p:cNvSpPr/>
          <p:nvPr/>
        </p:nvSpPr>
        <p:spPr>
          <a:xfrm>
            <a:off x="7043642" y="29969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PLAKÁT</a:t>
            </a:r>
            <a:endParaRPr lang="cs-CZ" dirty="0"/>
          </a:p>
        </p:txBody>
      </p:sp>
      <p:sp>
        <p:nvSpPr>
          <p:cNvPr id="6" name="Ovál 5">
            <a:hlinkClick r:id="rId4"/>
          </p:cNvPr>
          <p:cNvSpPr/>
          <p:nvPr/>
        </p:nvSpPr>
        <p:spPr>
          <a:xfrm>
            <a:off x="7043642" y="4242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VYHLÁŠKA</a:t>
            </a:r>
            <a:endParaRPr lang="cs-CZ" dirty="0"/>
          </a:p>
        </p:txBody>
      </p:sp>
      <p:sp>
        <p:nvSpPr>
          <p:cNvPr id="7" name="Ovál 6">
            <a:hlinkClick r:id="rId5"/>
          </p:cNvPr>
          <p:cNvSpPr/>
          <p:nvPr/>
        </p:nvSpPr>
        <p:spPr>
          <a:xfrm>
            <a:off x="7043642" y="558924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DISKUSE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98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Zdroje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MUŽÍKOVÁ, Olga a kol. Odmaturuj z českého jazyka. Brno: </a:t>
            </a:r>
            <a:r>
              <a:rPr lang="cs-CZ" dirty="0" err="1"/>
              <a:t>Didaktis</a:t>
            </a:r>
            <a:r>
              <a:rPr lang="cs-CZ" dirty="0"/>
              <a:t>, 2007, ISBN 80-7358-082-9. </a:t>
            </a:r>
          </a:p>
          <a:p>
            <a:endParaRPr lang="cs-CZ" dirty="0"/>
          </a:p>
          <a:p>
            <a:r>
              <a:rPr lang="cs-CZ" dirty="0"/>
              <a:t>MAŠKOVÁ, Drahuše. Český jazyk - přehled středoškolského učiva. Třebíč: Petra </a:t>
            </a:r>
            <a:r>
              <a:rPr lang="cs-CZ" dirty="0" err="1"/>
              <a:t>Velanová</a:t>
            </a:r>
            <a:r>
              <a:rPr lang="cs-CZ" dirty="0"/>
              <a:t>, 2005, ISBN 80-902571-5-1.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16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Co je prostě sdělovací styl?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16832"/>
            <a:ext cx="8236024" cy="4163293"/>
          </a:xfrm>
        </p:spPr>
        <p:txBody>
          <a:bodyPr>
            <a:normAutofit/>
          </a:bodyPr>
          <a:lstStyle/>
          <a:p>
            <a:r>
              <a:rPr lang="cs-CZ" sz="4000" dirty="0"/>
              <a:t>j</a:t>
            </a:r>
            <a:r>
              <a:rPr lang="cs-CZ" sz="4000" dirty="0" smtClean="0"/>
              <a:t>e styl běžné každodenní komunikace v rodině, mezi přáteli, ve škole nebo v zaměstnání</a:t>
            </a:r>
          </a:p>
          <a:p>
            <a:r>
              <a:rPr lang="cs-CZ" sz="4000" dirty="0"/>
              <a:t>p</a:t>
            </a:r>
            <a:r>
              <a:rPr lang="cs-CZ" sz="4000" dirty="0" smtClean="0"/>
              <a:t>odává informace a citové, </a:t>
            </a:r>
            <a:r>
              <a:rPr lang="cs-CZ" sz="4000" smtClean="0"/>
              <a:t>hodnotící postoje k </a:t>
            </a:r>
            <a:r>
              <a:rPr lang="cs-CZ" sz="4000" dirty="0" smtClean="0"/>
              <a:t>nejrůznějším tématům všedního dne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67835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Jaká funkce převažuje v projevech prostě sdělovacího stylu?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996952"/>
            <a:ext cx="7803976" cy="3083173"/>
          </a:xfrm>
        </p:spPr>
        <p:txBody>
          <a:bodyPr>
            <a:normAutofit/>
          </a:bodyPr>
          <a:lstStyle/>
          <a:p>
            <a:r>
              <a:rPr lang="cs-CZ" sz="4400" dirty="0"/>
              <a:t>f</a:t>
            </a:r>
            <a:r>
              <a:rPr lang="cs-CZ" sz="4400" dirty="0" smtClean="0"/>
              <a:t>unkce prostě sdělná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01576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Jaké jsou znaky prostě sdělovacích projevů?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596064" cy="4739357"/>
          </a:xfrm>
        </p:spPr>
        <p:txBody>
          <a:bodyPr>
            <a:noAutofit/>
          </a:bodyPr>
          <a:lstStyle/>
          <a:p>
            <a:r>
              <a:rPr lang="cs-CZ" dirty="0"/>
              <a:t>v</a:t>
            </a:r>
            <a:r>
              <a:rPr lang="cs-CZ" dirty="0" smtClean="0"/>
              <a:t>ázanost na konkrétní komunikační situaci</a:t>
            </a:r>
          </a:p>
          <a:p>
            <a:r>
              <a:rPr lang="cs-CZ" dirty="0"/>
              <a:t>n</a:t>
            </a:r>
            <a:r>
              <a:rPr lang="cs-CZ" dirty="0" smtClean="0"/>
              <a:t>eopakovatelnost</a:t>
            </a:r>
          </a:p>
          <a:p>
            <a:r>
              <a:rPr lang="cs-CZ" dirty="0"/>
              <a:t>s</a:t>
            </a:r>
            <a:r>
              <a:rPr lang="cs-CZ" dirty="0" smtClean="0"/>
              <a:t>pontánnost</a:t>
            </a:r>
          </a:p>
          <a:p>
            <a:r>
              <a:rPr lang="cs-CZ" dirty="0"/>
              <a:t>v</a:t>
            </a:r>
            <a:r>
              <a:rPr lang="cs-CZ" dirty="0" smtClean="0"/>
              <a:t>liv situace a prostředí</a:t>
            </a:r>
          </a:p>
          <a:p>
            <a:r>
              <a:rPr lang="cs-CZ" dirty="0"/>
              <a:t>p</a:t>
            </a:r>
            <a:r>
              <a:rPr lang="cs-CZ" dirty="0" smtClean="0"/>
              <a:t>římý kontakt s adresáty</a:t>
            </a:r>
          </a:p>
          <a:p>
            <a:r>
              <a:rPr lang="cs-CZ" dirty="0"/>
              <a:t>n</a:t>
            </a:r>
            <a:r>
              <a:rPr lang="cs-CZ" dirty="0" smtClean="0"/>
              <a:t>epřipravenost</a:t>
            </a:r>
          </a:p>
          <a:p>
            <a:r>
              <a:rPr lang="cs-CZ" dirty="0"/>
              <a:t>n</a:t>
            </a:r>
            <a:r>
              <a:rPr lang="cs-CZ" dirty="0" smtClean="0"/>
              <a:t>eoficiálnost</a:t>
            </a:r>
          </a:p>
          <a:p>
            <a:r>
              <a:rPr lang="cs-CZ" dirty="0"/>
              <a:t>e</a:t>
            </a:r>
            <a:r>
              <a:rPr lang="cs-CZ" dirty="0" smtClean="0"/>
              <a:t>mocionalita</a:t>
            </a:r>
          </a:p>
          <a:p>
            <a:r>
              <a:rPr lang="cs-CZ" dirty="0"/>
              <a:t>n</a:t>
            </a:r>
            <a:r>
              <a:rPr lang="cs-CZ" dirty="0" smtClean="0"/>
              <a:t>everbální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45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Jaké jazykové prostředky jsou využívány v prostě sdělovacím stylu?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72816"/>
            <a:ext cx="8308032" cy="4091285"/>
          </a:xfrm>
        </p:spPr>
        <p:txBody>
          <a:bodyPr>
            <a:noAutofit/>
          </a:bodyPr>
          <a:lstStyle/>
          <a:p>
            <a:r>
              <a:rPr lang="cs-CZ" sz="4000" dirty="0"/>
              <a:t>j</a:t>
            </a:r>
            <a:r>
              <a:rPr lang="cs-CZ" sz="4000" dirty="0" smtClean="0"/>
              <a:t>azykové prostředky různých útvarů národního jazyka – především hovorová čeština, obecná čeština, nářečí, argot, slang…</a:t>
            </a:r>
          </a:p>
          <a:p>
            <a:r>
              <a:rPr lang="cs-CZ" sz="4000" dirty="0"/>
              <a:t>v</a:t>
            </a:r>
            <a:r>
              <a:rPr lang="cs-CZ" sz="4000" dirty="0" smtClean="0"/>
              <a:t>olnost a menší přesnost ve výběru </a:t>
            </a:r>
          </a:p>
          <a:p>
            <a:r>
              <a:rPr lang="cs-CZ" sz="4000" dirty="0"/>
              <a:t>n</a:t>
            </a:r>
            <a:r>
              <a:rPr lang="cs-CZ" sz="4000" dirty="0" smtClean="0"/>
              <a:t>eobjevují se knižní a zastaralé prostředky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86429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Co je typické pro </a:t>
            </a:r>
            <a:r>
              <a:rPr lang="cs-CZ" dirty="0" smtClean="0">
                <a:solidFill>
                  <a:srgbClr val="FF0000"/>
                </a:solidFill>
              </a:rPr>
              <a:t>prostě sdělovací </a:t>
            </a:r>
            <a:r>
              <a:rPr lang="cs-CZ" dirty="0">
                <a:solidFill>
                  <a:srgbClr val="FF0000"/>
                </a:solidFill>
              </a:rPr>
              <a:t>styl v oblasti </a:t>
            </a:r>
            <a:r>
              <a:rPr lang="cs-CZ" dirty="0" smtClean="0">
                <a:solidFill>
                  <a:srgbClr val="FF0000"/>
                </a:solidFill>
              </a:rPr>
              <a:t>hláskosloví?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8"/>
            <a:ext cx="8308032" cy="4379317"/>
          </a:xfrm>
        </p:spPr>
        <p:txBody>
          <a:bodyPr>
            <a:noAutofit/>
          </a:bodyPr>
          <a:lstStyle/>
          <a:p>
            <a:r>
              <a:rPr lang="cs-CZ" sz="4000" dirty="0"/>
              <a:t>z</a:t>
            </a:r>
            <a:r>
              <a:rPr lang="cs-CZ" sz="4000" dirty="0" smtClean="0"/>
              <a:t>jednodušování hláskových skupin ve výslovnosti: </a:t>
            </a:r>
            <a:r>
              <a:rPr lang="cs-CZ" sz="4000" u="sng" dirty="0" smtClean="0"/>
              <a:t>jméno</a:t>
            </a:r>
            <a:r>
              <a:rPr lang="cs-CZ" sz="4000" dirty="0" smtClean="0"/>
              <a:t> se vyslovuje jako (</a:t>
            </a:r>
            <a:r>
              <a:rPr lang="cs-CZ" sz="4000" dirty="0" err="1" smtClean="0"/>
              <a:t>méno</a:t>
            </a:r>
            <a:r>
              <a:rPr lang="cs-CZ" sz="4000" dirty="0" smtClean="0"/>
              <a:t>), </a:t>
            </a:r>
            <a:r>
              <a:rPr lang="cs-CZ" sz="4000" u="sng" dirty="0" smtClean="0"/>
              <a:t>prázdniny</a:t>
            </a:r>
            <a:r>
              <a:rPr lang="cs-CZ" sz="4000" dirty="0" smtClean="0"/>
              <a:t> jako (</a:t>
            </a:r>
            <a:r>
              <a:rPr lang="cs-CZ" sz="4000" dirty="0" err="1" smtClean="0"/>
              <a:t>prázniny</a:t>
            </a:r>
            <a:r>
              <a:rPr lang="cs-CZ" sz="4000" dirty="0" smtClean="0"/>
              <a:t>), </a:t>
            </a:r>
            <a:r>
              <a:rPr lang="cs-CZ" sz="4000" u="sng" dirty="0" smtClean="0"/>
              <a:t>nejjednodušší</a:t>
            </a:r>
            <a:r>
              <a:rPr lang="cs-CZ" sz="4000" dirty="0" smtClean="0"/>
              <a:t> jako (nejednoduší)</a:t>
            </a:r>
          </a:p>
          <a:p>
            <a:r>
              <a:rPr lang="cs-CZ" sz="4000" dirty="0" smtClean="0"/>
              <a:t> hláskoslovné varianty s </a:t>
            </a:r>
            <a:r>
              <a:rPr lang="cs-CZ" sz="4000" dirty="0" smtClean="0">
                <a:solidFill>
                  <a:srgbClr val="FF0000"/>
                </a:solidFill>
              </a:rPr>
              <a:t>–í- </a:t>
            </a:r>
            <a:r>
              <a:rPr lang="cs-CZ" sz="4000" dirty="0" smtClean="0"/>
              <a:t>(kolíbat, míň),</a:t>
            </a:r>
            <a:r>
              <a:rPr lang="cs-CZ" sz="4000" dirty="0" smtClean="0">
                <a:solidFill>
                  <a:srgbClr val="FF0000"/>
                </a:solidFill>
              </a:rPr>
              <a:t> -ej- </a:t>
            </a:r>
            <a:r>
              <a:rPr lang="cs-CZ" sz="4000" dirty="0" smtClean="0"/>
              <a:t>(</a:t>
            </a:r>
            <a:r>
              <a:rPr lang="cs-CZ" sz="4000" dirty="0" err="1" smtClean="0"/>
              <a:t>ulejvat</a:t>
            </a:r>
            <a:r>
              <a:rPr lang="cs-CZ" sz="4000" dirty="0" smtClean="0"/>
              <a:t> se, </a:t>
            </a:r>
            <a:r>
              <a:rPr lang="cs-CZ" sz="4000" dirty="0" err="1" smtClean="0"/>
              <a:t>vozejk</a:t>
            </a:r>
            <a:r>
              <a:rPr lang="cs-CZ" sz="4000" dirty="0" smtClean="0"/>
              <a:t>)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43189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Co je typické pro prostě sdělovací styl v oblasti tvarosloví?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5043190"/>
          </a:xfrm>
        </p:spPr>
        <p:txBody>
          <a:bodyPr>
            <a:noAutofit/>
          </a:bodyPr>
          <a:lstStyle/>
          <a:p>
            <a:r>
              <a:rPr lang="cs-CZ" sz="3600" dirty="0"/>
              <a:t>v</a:t>
            </a:r>
            <a:r>
              <a:rPr lang="cs-CZ" sz="3600" dirty="0" smtClean="0"/>
              <a:t> 7. p. č. mn. všech rodů koncovka </a:t>
            </a:r>
            <a:r>
              <a:rPr lang="cs-CZ" sz="3600" dirty="0" smtClean="0">
                <a:solidFill>
                  <a:srgbClr val="FF0000"/>
                </a:solidFill>
              </a:rPr>
              <a:t>–</a:t>
            </a:r>
            <a:r>
              <a:rPr lang="cs-CZ" sz="3600" dirty="0" err="1" smtClean="0">
                <a:solidFill>
                  <a:srgbClr val="FF0000"/>
                </a:solidFill>
              </a:rPr>
              <a:t>ma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smtClean="0"/>
              <a:t>(s </a:t>
            </a:r>
            <a:r>
              <a:rPr lang="cs-CZ" sz="3600" dirty="0" err="1" smtClean="0"/>
              <a:t>lidma</a:t>
            </a:r>
            <a:r>
              <a:rPr lang="cs-CZ" sz="3600" dirty="0" smtClean="0"/>
              <a:t>, s </a:t>
            </a:r>
            <a:r>
              <a:rPr lang="cs-CZ" sz="3600" dirty="0" err="1" smtClean="0"/>
              <a:t>kruhama</a:t>
            </a:r>
            <a:r>
              <a:rPr lang="cs-CZ" sz="3600" dirty="0" smtClean="0"/>
              <a:t>, s </a:t>
            </a:r>
            <a:r>
              <a:rPr lang="cs-CZ" sz="3600" dirty="0" err="1" smtClean="0"/>
              <a:t>chlapama</a:t>
            </a:r>
            <a:r>
              <a:rPr lang="cs-CZ" sz="3600" dirty="0" smtClean="0"/>
              <a:t>)</a:t>
            </a:r>
          </a:p>
          <a:p>
            <a:r>
              <a:rPr lang="cs-CZ" sz="3600" dirty="0"/>
              <a:t>u</a:t>
            </a:r>
            <a:r>
              <a:rPr lang="cs-CZ" sz="3600" dirty="0" smtClean="0"/>
              <a:t> 2. p. číslovek </a:t>
            </a:r>
            <a:r>
              <a:rPr lang="cs-CZ" sz="3600" u="sng" dirty="0" smtClean="0"/>
              <a:t>tři</a:t>
            </a:r>
            <a:r>
              <a:rPr lang="cs-CZ" sz="3600" dirty="0" smtClean="0"/>
              <a:t>, </a:t>
            </a:r>
            <a:r>
              <a:rPr lang="cs-CZ" sz="3600" u="sng" dirty="0" smtClean="0"/>
              <a:t>čtyři</a:t>
            </a:r>
            <a:r>
              <a:rPr lang="cs-CZ" sz="3600" dirty="0" smtClean="0"/>
              <a:t> stylově nižší tvary (třech, čtyřech)</a:t>
            </a:r>
          </a:p>
          <a:p>
            <a:r>
              <a:rPr lang="cs-CZ" sz="3600" dirty="0"/>
              <a:t>s</a:t>
            </a:r>
            <a:r>
              <a:rPr lang="cs-CZ" sz="3600" dirty="0" smtClean="0"/>
              <a:t>lovesná koncovka </a:t>
            </a:r>
            <a:r>
              <a:rPr lang="cs-CZ" sz="3600" dirty="0" smtClean="0">
                <a:solidFill>
                  <a:srgbClr val="FF0000"/>
                </a:solidFill>
              </a:rPr>
              <a:t>–u/-ou </a:t>
            </a:r>
            <a:r>
              <a:rPr lang="cs-CZ" sz="3600" dirty="0" smtClean="0"/>
              <a:t>u sloves 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3. třídy (žiju, potřebuju)</a:t>
            </a:r>
          </a:p>
          <a:p>
            <a:r>
              <a:rPr lang="cs-CZ" sz="3600" dirty="0" smtClean="0"/>
              <a:t>1. os. mn. č. tvary bez </a:t>
            </a:r>
            <a:r>
              <a:rPr lang="cs-CZ" sz="3600" dirty="0" smtClean="0">
                <a:solidFill>
                  <a:srgbClr val="FF0000"/>
                </a:solidFill>
              </a:rPr>
              <a:t>–e</a:t>
            </a:r>
            <a:r>
              <a:rPr lang="cs-CZ" sz="3600" dirty="0" smtClean="0"/>
              <a:t> (</a:t>
            </a:r>
            <a:r>
              <a:rPr lang="cs-CZ" sz="3600" dirty="0" err="1" smtClean="0"/>
              <a:t>vedem</a:t>
            </a:r>
            <a:r>
              <a:rPr lang="cs-CZ" sz="3600" dirty="0" smtClean="0"/>
              <a:t>, </a:t>
            </a:r>
            <a:r>
              <a:rPr lang="cs-CZ" sz="3600" dirty="0" err="1" smtClean="0"/>
              <a:t>kupujem</a:t>
            </a:r>
            <a:r>
              <a:rPr lang="cs-CZ" sz="3600" dirty="0" smtClean="0"/>
              <a:t>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6134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Co je typické pro </a:t>
            </a:r>
            <a:r>
              <a:rPr lang="cs-CZ" dirty="0" smtClean="0">
                <a:solidFill>
                  <a:srgbClr val="FF0000"/>
                </a:solidFill>
              </a:rPr>
              <a:t>prostě sdělovací </a:t>
            </a:r>
            <a:r>
              <a:rPr lang="cs-CZ" dirty="0">
                <a:solidFill>
                  <a:srgbClr val="FF0000"/>
                </a:solidFill>
              </a:rPr>
              <a:t>styl v oblasti </a:t>
            </a:r>
            <a:r>
              <a:rPr lang="cs-CZ" dirty="0" smtClean="0">
                <a:solidFill>
                  <a:srgbClr val="FF0000"/>
                </a:solidFill>
              </a:rPr>
              <a:t>slovotvorby?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604448" cy="4824536"/>
          </a:xfrm>
        </p:spPr>
        <p:txBody>
          <a:bodyPr>
            <a:noAutofit/>
          </a:bodyPr>
          <a:lstStyle/>
          <a:p>
            <a:r>
              <a:rPr lang="cs-CZ" sz="3600" dirty="0"/>
              <a:t>t</a:t>
            </a:r>
            <a:r>
              <a:rPr lang="cs-CZ" sz="3600" dirty="0" smtClean="0"/>
              <a:t>voření univerbizovaných pojmenování (pedagogická fakulta – </a:t>
            </a:r>
            <a:r>
              <a:rPr lang="cs-CZ" sz="3600" dirty="0" err="1" smtClean="0"/>
              <a:t>peďák</a:t>
            </a:r>
            <a:r>
              <a:rPr lang="cs-CZ" sz="3600" dirty="0" smtClean="0"/>
              <a:t>, </a:t>
            </a:r>
            <a:r>
              <a:rPr lang="cs-CZ" sz="3600" dirty="0" err="1" smtClean="0"/>
              <a:t>pedák</a:t>
            </a:r>
            <a:r>
              <a:rPr lang="cs-CZ" sz="3600" dirty="0" smtClean="0"/>
              <a:t>)</a:t>
            </a:r>
          </a:p>
          <a:p>
            <a:r>
              <a:rPr lang="cs-CZ" sz="3600" dirty="0"/>
              <a:t>c</a:t>
            </a:r>
            <a:r>
              <a:rPr lang="cs-CZ" sz="3600" dirty="0" smtClean="0"/>
              <a:t>hybné tvoření sloves z podstatných jmen (učitelovat, zedničit)</a:t>
            </a:r>
          </a:p>
          <a:p>
            <a:r>
              <a:rPr lang="cs-CZ" sz="3600" dirty="0"/>
              <a:t>t</a:t>
            </a:r>
            <a:r>
              <a:rPr lang="cs-CZ" sz="3600" dirty="0" smtClean="0"/>
              <a:t>voření obyvatelských názvů s koncovkou </a:t>
            </a:r>
            <a:r>
              <a:rPr lang="cs-CZ" sz="3600" dirty="0" smtClean="0">
                <a:solidFill>
                  <a:srgbClr val="FF0000"/>
                </a:solidFill>
              </a:rPr>
              <a:t>–</a:t>
            </a:r>
            <a:r>
              <a:rPr lang="cs-CZ" sz="3600" dirty="0" err="1" smtClean="0">
                <a:solidFill>
                  <a:srgbClr val="FF0000"/>
                </a:solidFill>
              </a:rPr>
              <a:t>ák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smtClean="0"/>
              <a:t>(Ostravák)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1825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Co je typické pro </a:t>
            </a:r>
            <a:r>
              <a:rPr lang="cs-CZ" dirty="0" smtClean="0">
                <a:solidFill>
                  <a:srgbClr val="FF0000"/>
                </a:solidFill>
              </a:rPr>
              <a:t>prostě sdělovací </a:t>
            </a:r>
            <a:r>
              <a:rPr lang="cs-CZ" dirty="0">
                <a:solidFill>
                  <a:srgbClr val="FF0000"/>
                </a:solidFill>
              </a:rPr>
              <a:t>styl v oblasti </a:t>
            </a:r>
            <a:r>
              <a:rPr lang="cs-CZ" dirty="0" smtClean="0">
                <a:solidFill>
                  <a:srgbClr val="FF0000"/>
                </a:solidFill>
              </a:rPr>
              <a:t>skladby?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1090"/>
            <a:ext cx="8524056" cy="5056909"/>
          </a:xfrm>
        </p:spPr>
        <p:txBody>
          <a:bodyPr>
            <a:noAutofit/>
          </a:bodyPr>
          <a:lstStyle/>
          <a:p>
            <a:r>
              <a:rPr lang="cs-CZ" sz="3600" dirty="0"/>
              <a:t>j</a:t>
            </a:r>
            <a:r>
              <a:rPr lang="cs-CZ" sz="3600" dirty="0" smtClean="0"/>
              <a:t>ednoduchost</a:t>
            </a:r>
          </a:p>
          <a:p>
            <a:r>
              <a:rPr lang="cs-CZ" sz="3600" dirty="0"/>
              <a:t>u</a:t>
            </a:r>
            <a:r>
              <a:rPr lang="cs-CZ" sz="3600" dirty="0" smtClean="0"/>
              <a:t>žívání neslovesných vět (Pozor!)</a:t>
            </a:r>
          </a:p>
          <a:p>
            <a:r>
              <a:rPr lang="cs-CZ" sz="3600" dirty="0"/>
              <a:t>v</a:t>
            </a:r>
            <a:r>
              <a:rPr lang="cs-CZ" sz="3600" dirty="0" smtClean="0"/>
              <a:t>ěty vztažné se zájmenem co (holky, co tam byly)</a:t>
            </a:r>
          </a:p>
          <a:p>
            <a:r>
              <a:rPr lang="cs-CZ" sz="3600" dirty="0"/>
              <a:t>o</a:t>
            </a:r>
            <a:r>
              <a:rPr lang="cs-CZ" sz="3600" dirty="0" smtClean="0"/>
              <a:t>dchylky od pravidelné větné stavby (elipsy, vsuvky) a chyby (anakoluty, </a:t>
            </a:r>
            <a:r>
              <a:rPr lang="cs-CZ" sz="3600" dirty="0" err="1" smtClean="0"/>
              <a:t>zeugmy</a:t>
            </a:r>
            <a:r>
              <a:rPr lang="cs-CZ" sz="3600" dirty="0" smtClean="0"/>
              <a:t>…)</a:t>
            </a:r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4694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1253</TotalTime>
  <Words>501</Words>
  <Application>Microsoft Office PowerPoint</Application>
  <PresentationFormat>Předvádění na obrazovce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Calibri</vt:lpstr>
      <vt:lpstr>Franklin Gothic Book</vt:lpstr>
      <vt:lpstr>Franklin Gothic Medium</vt:lpstr>
      <vt:lpstr>Wingdings 2</vt:lpstr>
      <vt:lpstr>Cesta</vt:lpstr>
      <vt:lpstr>Prostě sdělovací styl</vt:lpstr>
      <vt:lpstr>Co je prostě sdělovací styl?</vt:lpstr>
      <vt:lpstr>Jaká funkce převažuje v projevech prostě sdělovacího stylu?</vt:lpstr>
      <vt:lpstr>Jaké jsou znaky prostě sdělovacích projevů?</vt:lpstr>
      <vt:lpstr>Jaké jazykové prostředky jsou využívány v prostě sdělovacím stylu?</vt:lpstr>
      <vt:lpstr>Co je typické pro prostě sdělovací styl v oblasti hláskosloví?</vt:lpstr>
      <vt:lpstr>Co je typické pro prostě sdělovací styl v oblasti tvarosloví?</vt:lpstr>
      <vt:lpstr>Co je typické pro prostě sdělovací styl v oblasti slovotvorby?</vt:lpstr>
      <vt:lpstr>Co je typické pro prostě sdělovací styl v oblasti skladby?</vt:lpstr>
      <vt:lpstr>Co je typické pro prostě sdělovací styl v oblasti lexikologie?</vt:lpstr>
      <vt:lpstr>Co patří k mluveným projevům prostě sdělovacího stylu?</vt:lpstr>
      <vt:lpstr>Co patří k písemným projevům prostě sdělovacího stylu?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Prostěsdělovací styl</dc:title>
  <dc:creator>Hadackova</dc:creator>
  <cp:lastModifiedBy>Bc. Lucie Homolková</cp:lastModifiedBy>
  <cp:revision>28</cp:revision>
  <dcterms:created xsi:type="dcterms:W3CDTF">2013-03-08T14:34:55Z</dcterms:created>
  <dcterms:modified xsi:type="dcterms:W3CDTF">2020-01-22T08:11:50Z</dcterms:modified>
</cp:coreProperties>
</file>