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60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56F2D-94B8-4536-AD35-1C59BEBDFDAD}" type="datetimeFigureOut">
              <a:rPr lang="cs-CZ" smtClean="0"/>
              <a:pPr/>
              <a:t>21. 5. 2014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3D22-14B1-40E2-A53A-F8AE067B863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56F2D-94B8-4536-AD35-1C59BEBDFDAD}" type="datetimeFigureOut">
              <a:rPr lang="cs-CZ" smtClean="0"/>
              <a:pPr/>
              <a:t>21. 5. 2014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3D22-14B1-40E2-A53A-F8AE067B863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56F2D-94B8-4536-AD35-1C59BEBDFDAD}" type="datetimeFigureOut">
              <a:rPr lang="cs-CZ" smtClean="0"/>
              <a:pPr/>
              <a:t>21. 5. 2014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3D22-14B1-40E2-A53A-F8AE067B863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56F2D-94B8-4536-AD35-1C59BEBDFDAD}" type="datetimeFigureOut">
              <a:rPr lang="cs-CZ" smtClean="0"/>
              <a:pPr/>
              <a:t>21. 5. 2014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3D22-14B1-40E2-A53A-F8AE067B863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56F2D-94B8-4536-AD35-1C59BEBDFDAD}" type="datetimeFigureOut">
              <a:rPr lang="cs-CZ" smtClean="0"/>
              <a:pPr/>
              <a:t>21. 5. 2014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3D22-14B1-40E2-A53A-F8AE067B863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56F2D-94B8-4536-AD35-1C59BEBDFDAD}" type="datetimeFigureOut">
              <a:rPr lang="cs-CZ" smtClean="0"/>
              <a:pPr/>
              <a:t>21. 5. 2014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3D22-14B1-40E2-A53A-F8AE067B863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56F2D-94B8-4536-AD35-1C59BEBDFDAD}" type="datetimeFigureOut">
              <a:rPr lang="cs-CZ" smtClean="0"/>
              <a:pPr/>
              <a:t>21. 5. 2014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3D22-14B1-40E2-A53A-F8AE067B863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56F2D-94B8-4536-AD35-1C59BEBDFDAD}" type="datetimeFigureOut">
              <a:rPr lang="cs-CZ" smtClean="0"/>
              <a:pPr/>
              <a:t>21. 5. 2014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3D22-14B1-40E2-A53A-F8AE067B863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56F2D-94B8-4536-AD35-1C59BEBDFDAD}" type="datetimeFigureOut">
              <a:rPr lang="cs-CZ" smtClean="0"/>
              <a:pPr/>
              <a:t>21. 5. 2014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3D22-14B1-40E2-A53A-F8AE067B863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56F2D-94B8-4536-AD35-1C59BEBDFDAD}" type="datetimeFigureOut">
              <a:rPr lang="cs-CZ" smtClean="0"/>
              <a:pPr/>
              <a:t>21. 5. 2014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3D22-14B1-40E2-A53A-F8AE067B863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56F2D-94B8-4536-AD35-1C59BEBDFDAD}" type="datetimeFigureOut">
              <a:rPr lang="cs-CZ" smtClean="0"/>
              <a:pPr/>
              <a:t>21. 5. 2014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3D22-14B1-40E2-A53A-F8AE067B863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56F2D-94B8-4536-AD35-1C59BEBDFDAD}" type="datetimeFigureOut">
              <a:rPr lang="cs-CZ" smtClean="0"/>
              <a:pPr/>
              <a:t>21. 5. 2014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C3D22-14B1-40E2-A53A-F8AE067B863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slovnik-cizich-slov.abz.cz/web.php/hledat?cizi_slovo=kvalit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4929198"/>
            <a:ext cx="6086475" cy="15573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642918"/>
            <a:ext cx="8352928" cy="1470025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chemeClr val="tx1"/>
                </a:solidFill>
              </a:rPr>
              <a:t>DUM - Digitální Učební Materiál</a:t>
            </a:r>
            <a:r>
              <a:rPr lang="cs-CZ" sz="3600" dirty="0">
                <a:solidFill>
                  <a:schemeClr val="tx1"/>
                </a:solidFill>
              </a:rPr>
              <a:t/>
            </a:r>
            <a:br>
              <a:rPr lang="cs-CZ" sz="3600" dirty="0">
                <a:solidFill>
                  <a:schemeClr val="tx1"/>
                </a:solidFill>
              </a:rPr>
            </a:br>
            <a:endParaRPr lang="cs-CZ" sz="3600" dirty="0">
              <a:solidFill>
                <a:schemeClr val="tx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000100" y="2492896"/>
            <a:ext cx="7215238" cy="4286256"/>
          </a:xfrm>
        </p:spPr>
        <p:txBody>
          <a:bodyPr>
            <a:normAutofit lnSpcReduction="10000"/>
          </a:bodyPr>
          <a:lstStyle/>
          <a:p>
            <a:endParaRPr lang="cs-CZ" sz="800" dirty="0" smtClean="0"/>
          </a:p>
          <a:p>
            <a:endParaRPr lang="cs-CZ" sz="800" dirty="0"/>
          </a:p>
          <a:p>
            <a:endParaRPr lang="cs-CZ" sz="800" dirty="0" smtClean="0"/>
          </a:p>
          <a:p>
            <a:endParaRPr lang="cs-CZ" sz="800" dirty="0"/>
          </a:p>
          <a:p>
            <a:endParaRPr lang="cs-CZ" sz="800" dirty="0" smtClean="0"/>
          </a:p>
          <a:p>
            <a:endParaRPr lang="cs-CZ" sz="800" dirty="0"/>
          </a:p>
          <a:p>
            <a:endParaRPr lang="cs-CZ" sz="800" dirty="0" smtClean="0"/>
          </a:p>
          <a:p>
            <a:endParaRPr lang="cs-CZ" sz="800" dirty="0"/>
          </a:p>
          <a:p>
            <a:endParaRPr lang="cs-CZ" sz="800" dirty="0" smtClean="0"/>
          </a:p>
          <a:p>
            <a:endParaRPr lang="cs-CZ" sz="800" dirty="0"/>
          </a:p>
          <a:p>
            <a:endParaRPr lang="cs-CZ" sz="800" dirty="0" smtClean="0"/>
          </a:p>
          <a:p>
            <a:endParaRPr lang="cs-CZ" sz="800" dirty="0"/>
          </a:p>
          <a:p>
            <a:endParaRPr lang="cs-CZ" sz="800" dirty="0" smtClean="0"/>
          </a:p>
          <a:p>
            <a:endParaRPr lang="cs-CZ" sz="800" dirty="0"/>
          </a:p>
          <a:p>
            <a:endParaRPr lang="cs-CZ" sz="800" dirty="0" smtClean="0"/>
          </a:p>
          <a:p>
            <a:endParaRPr lang="cs-CZ" sz="800" dirty="0" smtClean="0"/>
          </a:p>
          <a:p>
            <a:endParaRPr lang="cs-CZ" sz="800" dirty="0"/>
          </a:p>
          <a:p>
            <a:endParaRPr lang="cs-CZ" sz="800" dirty="0" smtClean="0"/>
          </a:p>
          <a:p>
            <a:endParaRPr lang="cs-CZ" sz="800" dirty="0"/>
          </a:p>
          <a:p>
            <a:endParaRPr lang="cs-CZ" sz="800" dirty="0" smtClean="0"/>
          </a:p>
          <a:p>
            <a:endParaRPr lang="cs-CZ" sz="800" dirty="0" smtClean="0"/>
          </a:p>
          <a:p>
            <a:endParaRPr lang="cs-CZ" sz="800" dirty="0"/>
          </a:p>
          <a:p>
            <a:endParaRPr lang="cs-CZ" sz="800" dirty="0" smtClean="0"/>
          </a:p>
          <a:p>
            <a:endParaRPr lang="cs-CZ" sz="800" dirty="0"/>
          </a:p>
          <a:p>
            <a:endParaRPr lang="cs-CZ" sz="800" dirty="0" smtClean="0"/>
          </a:p>
          <a:p>
            <a:endParaRPr lang="cs-CZ" sz="800" dirty="0"/>
          </a:p>
          <a:p>
            <a:endParaRPr lang="cs-CZ" sz="800" dirty="0" smtClean="0"/>
          </a:p>
          <a:p>
            <a:endParaRPr lang="cs-CZ" sz="800" dirty="0"/>
          </a:p>
          <a:p>
            <a:endParaRPr lang="cs-CZ" sz="800" dirty="0" smtClean="0"/>
          </a:p>
          <a:p>
            <a:r>
              <a:rPr lang="cs-CZ" sz="800" dirty="0" smtClean="0"/>
              <a:t>Tento </a:t>
            </a:r>
            <a:r>
              <a:rPr lang="cs-CZ" sz="800" dirty="0"/>
              <a:t>projekt je spolufinancován Evropským sociálním fondem a státním rozpočtem České republiky.</a:t>
            </a:r>
          </a:p>
          <a:p>
            <a:endParaRPr lang="cs-CZ" dirty="0"/>
          </a:p>
        </p:txBody>
      </p:sp>
      <p:pic>
        <p:nvPicPr>
          <p:cNvPr id="4" name="Obrázek 3" descr="C:\Users\Maruška\Desktop\logo_barevne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3306" y="1785926"/>
            <a:ext cx="165735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ovéPole 5"/>
          <p:cNvSpPr txBox="1"/>
          <p:nvPr/>
        </p:nvSpPr>
        <p:spPr>
          <a:xfrm>
            <a:off x="1142976" y="2780928"/>
            <a:ext cx="68580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sz="2000" b="1" dirty="0" smtClean="0"/>
              <a:t>Registrační číslo: </a:t>
            </a:r>
            <a:r>
              <a:rPr lang="cs-CZ" sz="2000" dirty="0" smtClean="0"/>
              <a:t>CZ.1.07/1.5.00/34.1012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b="1" dirty="0" smtClean="0"/>
              <a:t>Šablona:</a:t>
            </a:r>
            <a:r>
              <a:rPr lang="cs-CZ" dirty="0" smtClean="0"/>
              <a:t> III/2                                                              </a:t>
            </a:r>
            <a:r>
              <a:rPr lang="cs-CZ" b="1" dirty="0" smtClean="0"/>
              <a:t>Sada</a:t>
            </a:r>
            <a:r>
              <a:rPr lang="cs-CZ" b="1" dirty="0" smtClean="0"/>
              <a:t>: A3_1</a:t>
            </a:r>
            <a:endParaRPr lang="cs-CZ" b="1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b="1" dirty="0" smtClean="0"/>
              <a:t>Datum ověření ve výuce:  </a:t>
            </a:r>
            <a:r>
              <a:rPr lang="cs-CZ" b="1" dirty="0" smtClean="0"/>
              <a:t>21. 10. 2013                  Třída</a:t>
            </a:r>
            <a:r>
              <a:rPr lang="cs-CZ" b="1" dirty="0" smtClean="0"/>
              <a:t>:   </a:t>
            </a:r>
            <a:r>
              <a:rPr lang="cs-CZ" b="1" dirty="0" smtClean="0"/>
              <a:t>3. PČ</a:t>
            </a:r>
            <a:endParaRPr lang="cs-CZ" b="1" dirty="0" smtClean="0"/>
          </a:p>
        </p:txBody>
      </p:sp>
    </p:spTree>
    <p:extLst>
      <p:ext uri="{BB962C8B-B14F-4D97-AF65-F5344CB8AC3E}">
        <p14:creationId xmlns:p14="http://schemas.microsoft.com/office/powerpoint/2010/main" val="3917586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357321"/>
          </a:xfrm>
        </p:spPr>
        <p:txBody>
          <a:bodyPr/>
          <a:lstStyle/>
          <a:p>
            <a:r>
              <a:rPr lang="cs-CZ" dirty="0" smtClean="0"/>
              <a:t>RADY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28596" y="1714488"/>
            <a:ext cx="8072494" cy="3924312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>
                <a:solidFill>
                  <a:schemeClr val="tx1"/>
                </a:solidFill>
              </a:rPr>
              <a:t>Proč je vlastně výhodné, že se zboží poškodilo v prvních 6 měsících? Odpověď dává </a:t>
            </a:r>
            <a:r>
              <a:rPr lang="cs-CZ" b="1" dirty="0" smtClean="0">
                <a:solidFill>
                  <a:schemeClr val="tx1"/>
                </a:solidFill>
              </a:rPr>
              <a:t>§ 616 občanského zákoníku</a:t>
            </a:r>
            <a:r>
              <a:rPr lang="cs-CZ" dirty="0" smtClean="0">
                <a:solidFill>
                  <a:schemeClr val="tx1"/>
                </a:solidFill>
              </a:rPr>
              <a:t>: Pokud se vada objeví v prvních 6 měsících ode dne nákupu, má se za to, že existovala již v době převzetí věci, a to za předpokladu, že to neodporuje povaze věci nebo se neprokáže opak.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Proto vy nemusíte dokazovat prodavači, že jste škodu nezpůsobili svým nevhodným zacházením, ale prodavač musí dokázat vám, že jste s věcí zacházeli jinak než podle návodu. Pokud vám to nedokáže (většinou nemá jak, i kdyby jste s věcí skutečně nakládali jinak, než je vhodné), reklamaci vám musí uznat.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 </a:t>
            </a:r>
          </a:p>
          <a:p>
            <a:pPr lvl="0"/>
            <a:r>
              <a:rPr lang="cs-CZ" b="1" dirty="0" smtClean="0"/>
              <a:t>Žádné</a:t>
            </a:r>
            <a:r>
              <a:rPr lang="cs-CZ" dirty="0" smtClean="0"/>
              <a:t> externí zdroje nebyly použity</a:t>
            </a:r>
          </a:p>
          <a:p>
            <a:pPr marL="0" lvl="0" indent="0"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945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DUM - Digitální Učební Materiál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b="1" dirty="0" smtClean="0"/>
              <a:t>Obor vzdělání</a:t>
            </a:r>
            <a:r>
              <a:rPr lang="cs-CZ" b="1" dirty="0" smtClean="0"/>
              <a:t>: Pečovatelské práce</a:t>
            </a:r>
            <a:endParaRPr lang="cs-CZ" b="1" dirty="0" smtClean="0"/>
          </a:p>
          <a:p>
            <a:pPr>
              <a:buNone/>
            </a:pPr>
            <a:r>
              <a:rPr lang="cs-CZ" b="1" dirty="0" smtClean="0"/>
              <a:t>Předmět</a:t>
            </a:r>
            <a:r>
              <a:rPr lang="cs-CZ" b="1" dirty="0" smtClean="0"/>
              <a:t>: Občanská výchova</a:t>
            </a:r>
            <a:endParaRPr lang="cs-CZ" b="1" dirty="0" smtClean="0"/>
          </a:p>
          <a:p>
            <a:pPr>
              <a:buNone/>
            </a:pPr>
            <a:r>
              <a:rPr lang="cs-CZ" b="1" dirty="0" smtClean="0"/>
              <a:t>Ročník: 3. </a:t>
            </a:r>
            <a:endParaRPr lang="cs-CZ" b="1" dirty="0" smtClean="0"/>
          </a:p>
          <a:p>
            <a:pPr>
              <a:buNone/>
            </a:pPr>
            <a:r>
              <a:rPr lang="cs-CZ" b="1" dirty="0" smtClean="0"/>
              <a:t>Klíčová slova</a:t>
            </a:r>
            <a:r>
              <a:rPr lang="cs-CZ" b="1" dirty="0" smtClean="0"/>
              <a:t>: reklamace, záruční lhůta, odstranitelné, neodstranitelné vady</a:t>
            </a:r>
            <a:endParaRPr lang="cs-CZ" b="1" dirty="0" smtClean="0"/>
          </a:p>
          <a:p>
            <a:pPr>
              <a:buNone/>
            </a:pPr>
            <a:r>
              <a:rPr lang="cs-CZ" b="1" dirty="0" smtClean="0"/>
              <a:t>Jméno </a:t>
            </a:r>
            <a:r>
              <a:rPr lang="cs-CZ" b="1" dirty="0" smtClean="0"/>
              <a:t>autora: Mgr. Anna </a:t>
            </a:r>
            <a:r>
              <a:rPr lang="cs-CZ" b="1" dirty="0" err="1" smtClean="0"/>
              <a:t>Konopová</a:t>
            </a:r>
            <a:endParaRPr lang="cs-CZ" b="1" dirty="0" smtClean="0"/>
          </a:p>
          <a:p>
            <a:pPr>
              <a:buNone/>
            </a:pPr>
            <a:r>
              <a:rPr lang="cs-CZ" b="1" dirty="0" smtClean="0"/>
              <a:t>Škola:</a:t>
            </a:r>
            <a:r>
              <a:rPr lang="cs-CZ" dirty="0" smtClean="0"/>
              <a:t> 	</a:t>
            </a:r>
            <a:r>
              <a:rPr lang="cs-CZ" sz="2400" b="1" dirty="0" smtClean="0">
                <a:solidFill>
                  <a:srgbClr val="002060"/>
                </a:solidFill>
              </a:rPr>
              <a:t>Střední </a:t>
            </a:r>
            <a:r>
              <a:rPr lang="cs-CZ" sz="2400" b="1" dirty="0">
                <a:solidFill>
                  <a:srgbClr val="002060"/>
                </a:solidFill>
              </a:rPr>
              <a:t>odborné učiliště, </a:t>
            </a:r>
            <a:r>
              <a:rPr lang="cs-CZ" sz="2400" b="1" dirty="0" err="1">
                <a:solidFill>
                  <a:srgbClr val="002060"/>
                </a:solidFill>
              </a:rPr>
              <a:t>Lišov</a:t>
            </a:r>
            <a:r>
              <a:rPr lang="cs-CZ" sz="2400" b="1" dirty="0">
                <a:solidFill>
                  <a:srgbClr val="002060"/>
                </a:solidFill>
              </a:rPr>
              <a:t/>
            </a:r>
            <a:br>
              <a:rPr lang="cs-CZ" sz="2400" b="1" dirty="0">
                <a:solidFill>
                  <a:srgbClr val="002060"/>
                </a:solidFill>
              </a:rPr>
            </a:br>
            <a:r>
              <a:rPr lang="cs-CZ" sz="2400" b="1" dirty="0">
                <a:solidFill>
                  <a:srgbClr val="002060"/>
                </a:solidFill>
              </a:rPr>
              <a:t>	</a:t>
            </a:r>
            <a:r>
              <a:rPr lang="cs-CZ" sz="2400" b="1" dirty="0" smtClean="0">
                <a:solidFill>
                  <a:srgbClr val="002060"/>
                </a:solidFill>
              </a:rPr>
              <a:t>	tř</a:t>
            </a:r>
            <a:r>
              <a:rPr lang="cs-CZ" sz="2400" b="1" dirty="0">
                <a:solidFill>
                  <a:srgbClr val="002060"/>
                </a:solidFill>
              </a:rPr>
              <a:t>. 5. května 3</a:t>
            </a:r>
          </a:p>
          <a:p>
            <a:pPr>
              <a:buNone/>
            </a:pPr>
            <a:r>
              <a:rPr lang="cs-CZ" sz="2400" b="1" dirty="0">
                <a:solidFill>
                  <a:srgbClr val="002060"/>
                </a:solidFill>
              </a:rPr>
              <a:t>		</a:t>
            </a:r>
            <a:r>
              <a:rPr lang="cs-CZ" sz="2400" b="1" dirty="0" smtClean="0">
                <a:solidFill>
                  <a:srgbClr val="002060"/>
                </a:solidFill>
              </a:rPr>
              <a:t>	373 </a:t>
            </a:r>
            <a:r>
              <a:rPr lang="cs-CZ" sz="2400" b="1" dirty="0">
                <a:solidFill>
                  <a:srgbClr val="002060"/>
                </a:solidFill>
              </a:rPr>
              <a:t>72 </a:t>
            </a:r>
            <a:r>
              <a:rPr lang="cs-CZ" sz="2400" b="1" dirty="0" err="1">
                <a:solidFill>
                  <a:srgbClr val="002060"/>
                </a:solidFill>
              </a:rPr>
              <a:t>Lišov</a:t>
            </a:r>
            <a:endParaRPr lang="cs-CZ" sz="2400" b="1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cs-CZ" sz="2400" b="1" dirty="0">
                <a:solidFill>
                  <a:srgbClr val="002060"/>
                </a:solidFill>
              </a:rPr>
              <a:t>		</a:t>
            </a:r>
            <a:r>
              <a:rPr lang="cs-CZ" sz="2400" b="1" dirty="0" smtClean="0">
                <a:solidFill>
                  <a:srgbClr val="002060"/>
                </a:solidFill>
              </a:rPr>
              <a:t>	IČO</a:t>
            </a:r>
            <a:r>
              <a:rPr lang="cs-CZ" sz="2400" b="1" dirty="0">
                <a:solidFill>
                  <a:srgbClr val="002060"/>
                </a:solidFill>
              </a:rPr>
              <a:t>: 75050111	REDIZO: 651023599</a:t>
            </a:r>
          </a:p>
          <a:p>
            <a:pPr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299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40"/>
          </a:xfrm>
        </p:spPr>
        <p:txBody>
          <a:bodyPr/>
          <a:lstStyle/>
          <a:p>
            <a:r>
              <a:rPr lang="cs-CZ" b="1" dirty="0" smtClean="0"/>
              <a:t>REKLAMACE ZBOŽÍ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286124"/>
            <a:ext cx="8229600" cy="2840039"/>
          </a:xfrm>
        </p:spPr>
        <p:txBody>
          <a:bodyPr/>
          <a:lstStyle/>
          <a:p>
            <a:r>
              <a:rPr lang="cs-CZ" dirty="0" smtClean="0"/>
              <a:t>uplatňování námitky; stížnost na </a:t>
            </a:r>
            <a:r>
              <a:rPr lang="cs-CZ" dirty="0" smtClean="0">
                <a:hlinkClick r:id="rId2"/>
              </a:rPr>
              <a:t>kvalitu</a:t>
            </a:r>
            <a:r>
              <a:rPr lang="cs-CZ" dirty="0" smtClean="0"/>
              <a:t>, požadování nápravy, příp. náhrady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ZÁKON O OCHRANĚ SPOTŘEBITELE</a:t>
            </a:r>
            <a:endParaRPr lang="cs-CZ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KDE REKLAMOVAT ZBOŽÍ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Kde reklamovat</a:t>
            </a:r>
          </a:p>
          <a:p>
            <a:r>
              <a:rPr lang="cs-CZ" dirty="0" smtClean="0"/>
              <a:t>Prodávající se povinen přijmout reklamaci v kterékoliv provozovně, v níž je přijetí reklamace možné, případně i v sídle nebo místě podnikání. Je třeba mít na paměti, že partnerem je pro reklamujícího vždy </a:t>
            </a:r>
            <a:r>
              <a:rPr lang="cs-CZ" b="1" dirty="0" smtClean="0"/>
              <a:t>prodávající</a:t>
            </a:r>
            <a:r>
              <a:rPr lang="cs-CZ" dirty="0" smtClean="0"/>
              <a:t> – ne výrobce nebo dodavatel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U PRODEJCE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ZÁRUČNÍ LHŮTA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Záruční lhůta (do kdy je možné zboží reklamovat) </a:t>
            </a:r>
          </a:p>
          <a:p>
            <a:r>
              <a:rPr lang="cs-CZ" dirty="0" smtClean="0"/>
              <a:t>potravinářské zboží do osmi dní</a:t>
            </a:r>
          </a:p>
          <a:p>
            <a:r>
              <a:rPr lang="cs-CZ" dirty="0" smtClean="0"/>
              <a:t>krmiva do tří týdnů</a:t>
            </a:r>
          </a:p>
          <a:p>
            <a:r>
              <a:rPr lang="cs-CZ" dirty="0" smtClean="0"/>
              <a:t>zvířata do šesti týdnů</a:t>
            </a:r>
          </a:p>
          <a:p>
            <a:r>
              <a:rPr lang="cs-CZ" dirty="0" smtClean="0"/>
              <a:t>ostatní zboží do dvou let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U VĚTŠINY ZBOŽÍ 2 ROKY</a:t>
            </a:r>
            <a:endParaRPr lang="cs-CZ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UPLATNĚNÍ REKLAMACE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b="1" dirty="0" smtClean="0"/>
              <a:t>Uplatnění reklamace</a:t>
            </a:r>
          </a:p>
          <a:p>
            <a:r>
              <a:rPr lang="cs-CZ" dirty="0" smtClean="0"/>
              <a:t>Reklamace se podává pracovníkovi, který je vyřizováním reklamací pověřen – ten musí být přítomen v provozovně po celou provozní dobu. Prodávající má možnost buď o reklamaci rozhodnout hned, jedná-li se o složitější případ, rozhoduje se do tří pracovních dnů. V případě, že je potřeba vadu nechat odborně posoudit, nezapočítává se do této doby doba odborného posuzování. Odborným posouzením se rozumí například zaslání zboží výrobci, zkušebně apod.</a:t>
            </a:r>
          </a:p>
          <a:p>
            <a:r>
              <a:rPr lang="cs-CZ" dirty="0" smtClean="0"/>
              <a:t> </a:t>
            </a:r>
            <a:r>
              <a:rPr lang="cs-CZ" sz="6300" b="1" dirty="0" smtClean="0">
                <a:solidFill>
                  <a:srgbClr val="FF0000"/>
                </a:solidFill>
              </a:rPr>
              <a:t>PRACOVNÍK ROZHODNE HNED NEBO DO 3 DNŮ</a:t>
            </a:r>
          </a:p>
          <a:p>
            <a:r>
              <a:rPr lang="cs-CZ" sz="6300" dirty="0" smtClean="0"/>
              <a:t> </a:t>
            </a:r>
            <a:r>
              <a:rPr lang="cs-CZ" sz="6300" b="1" dirty="0" smtClean="0">
                <a:solidFill>
                  <a:srgbClr val="FF0000"/>
                </a:solidFill>
              </a:rPr>
              <a:t>CELÁ REKLAMACE DO 30 DNŮ</a:t>
            </a:r>
          </a:p>
          <a:p>
            <a:r>
              <a:rPr lang="cs-CZ" dirty="0" smtClean="0"/>
              <a:t>Celá reklamace včetně odstranění vady však musí být vyřízena </a:t>
            </a:r>
            <a:r>
              <a:rPr lang="cs-CZ" b="1" dirty="0" smtClean="0"/>
              <a:t>nejpozději do 30 dnů</a:t>
            </a:r>
            <a:r>
              <a:rPr lang="cs-CZ" dirty="0" smtClean="0"/>
              <a:t> ode dne uplatnění reklamace.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ODSTRANITELNÉ VADY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3625857"/>
          </a:xfrm>
        </p:spPr>
        <p:txBody>
          <a:bodyPr>
            <a:normAutofit/>
          </a:bodyPr>
          <a:lstStyle/>
          <a:p>
            <a:r>
              <a:rPr lang="cs-CZ" sz="4400" b="1" dirty="0" smtClean="0">
                <a:solidFill>
                  <a:srgbClr val="FF0000"/>
                </a:solidFill>
              </a:rPr>
              <a:t>OPRAVA VĚCI – DO 30 DNŮ</a:t>
            </a:r>
          </a:p>
          <a:p>
            <a:r>
              <a:rPr lang="cs-CZ" sz="4400" b="1" dirty="0" smtClean="0">
                <a:solidFill>
                  <a:srgbClr val="FF0000"/>
                </a:solidFill>
              </a:rPr>
              <a:t>VÝMĚNA VĚCI</a:t>
            </a:r>
            <a:endParaRPr lang="cs-CZ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NEODSTRANITELNÉ VADY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554419"/>
          </a:xfrm>
        </p:spPr>
        <p:txBody>
          <a:bodyPr/>
          <a:lstStyle/>
          <a:p>
            <a:r>
              <a:rPr lang="cs-CZ" dirty="0" smtClean="0"/>
              <a:t>požadovat </a:t>
            </a:r>
            <a:r>
              <a:rPr lang="cs-CZ" b="1" dirty="0" smtClean="0">
                <a:solidFill>
                  <a:srgbClr val="FF0000"/>
                </a:solidFill>
              </a:rPr>
              <a:t>výměnu věci</a:t>
            </a:r>
            <a:r>
              <a:rPr lang="cs-CZ" dirty="0" smtClean="0"/>
              <a:t>, přičemž daná věc může být vyměněna pouze </a:t>
            </a:r>
            <a:r>
              <a:rPr lang="cs-CZ" b="1" dirty="0" smtClean="0">
                <a:solidFill>
                  <a:srgbClr val="FF0000"/>
                </a:solidFill>
              </a:rPr>
              <a:t>za věc stejné značky, typu a provedení;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odstoupit od smlouvy, vrácení peněz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42853"/>
            <a:ext cx="7772400" cy="1500197"/>
          </a:xfrm>
        </p:spPr>
        <p:txBody>
          <a:bodyPr/>
          <a:lstStyle/>
          <a:p>
            <a:r>
              <a:rPr lang="cs-CZ" b="1" dirty="0" smtClean="0"/>
              <a:t>POZOR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2844" y="1214422"/>
            <a:ext cx="8786874" cy="5143536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REKLAMOVAT LZE I VÝROBKY VE SLEVĚ, AKCI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PRODÁVAJÍCÍ JE POVINEN REKLAMACI PŘIJMOUT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NEMUSÍME MÍT ORIGINÁLNÍ OBAL, VISAČKU, CENOVKU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X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ZÁKAZNÍK MUSÍ PŘEDLOŽIT DOKLAD O KOUPI – ÚČTENKU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ZÁRUKA SE NEVZTAHUJE NA OPOTŘEBENÍ VĚCI ZPŮSOBENÉ JEJÍM OBVYKLÝM UŽÍVÁNÍM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360</Words>
  <Application>Microsoft Office PowerPoint</Application>
  <PresentationFormat>Předvádění na obrazovce (4:3)</PresentationFormat>
  <Paragraphs>85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4" baseType="lpstr">
      <vt:lpstr>Arial</vt:lpstr>
      <vt:lpstr>Calibri</vt:lpstr>
      <vt:lpstr>Motiv sady Office</vt:lpstr>
      <vt:lpstr>DUM - Digitální Učební Materiál </vt:lpstr>
      <vt:lpstr>DUM - Digitální Učební Materiál</vt:lpstr>
      <vt:lpstr>REKLAMACE ZBOŽÍ</vt:lpstr>
      <vt:lpstr>KDE REKLAMOVAT ZBOŽÍ</vt:lpstr>
      <vt:lpstr>ZÁRUČNÍ LHŮTA</vt:lpstr>
      <vt:lpstr>UPLATNĚNÍ REKLAMACE</vt:lpstr>
      <vt:lpstr>ODSTRANITELNÉ VADY</vt:lpstr>
      <vt:lpstr>NEODSTRANITELNÉ VADY</vt:lpstr>
      <vt:lpstr>POZOR</vt:lpstr>
      <vt:lpstr>RADY</vt:lpstr>
      <vt:lpstr>ZDROJE</vt:lpstr>
    </vt:vector>
  </TitlesOfParts>
  <Company>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REKLAMACE ZBOŽÍ</dc:title>
  <dc:creator>akonopova</dc:creator>
  <cp:lastModifiedBy>3</cp:lastModifiedBy>
  <cp:revision>11</cp:revision>
  <dcterms:created xsi:type="dcterms:W3CDTF">2012-02-29T09:49:52Z</dcterms:created>
  <dcterms:modified xsi:type="dcterms:W3CDTF">2014-05-21T18:41:59Z</dcterms:modified>
</cp:coreProperties>
</file>