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82" r:id="rId2"/>
    <p:sldId id="283" r:id="rId3"/>
    <p:sldId id="256" r:id="rId4"/>
    <p:sldId id="257" r:id="rId5"/>
    <p:sldId id="263" r:id="rId6"/>
    <p:sldId id="267" r:id="rId7"/>
    <p:sldId id="273" r:id="rId8"/>
    <p:sldId id="268" r:id="rId9"/>
    <p:sldId id="275" r:id="rId10"/>
    <p:sldId id="276" r:id="rId11"/>
    <p:sldId id="277" r:id="rId12"/>
    <p:sldId id="281" r:id="rId13"/>
    <p:sldId id="278" r:id="rId14"/>
    <p:sldId id="271" r:id="rId15"/>
    <p:sldId id="284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06699-8948-42F9-A0EA-9108F39075A0}" type="datetimeFigureOut">
              <a:rPr lang="cs-CZ" smtClean="0"/>
              <a:t>22.01.2019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D8863-BF74-4CD7-8949-DBBBC63A81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668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8CE6-6F5B-4E33-A7F2-CB486F89EC21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906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8CE6-6F5B-4E33-A7F2-CB486F89EC2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421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8CE6-6F5B-4E33-A7F2-CB486F89EC21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941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4EA2C86-8A69-49A1-8131-96F2C18BA77F}" type="datetimeFigureOut">
              <a:rPr lang="cs-CZ" smtClean="0"/>
              <a:pPr/>
              <a:t>22.01.2019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DAC2038-CAB6-49A9-A203-62DA5A983F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A2C86-8A69-49A1-8131-96F2C18BA77F}" type="datetimeFigureOut">
              <a:rPr lang="cs-CZ" smtClean="0"/>
              <a:pPr/>
              <a:t>22.01.2019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2038-CAB6-49A9-A203-62DA5A983F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A2C86-8A69-49A1-8131-96F2C18BA77F}" type="datetimeFigureOut">
              <a:rPr lang="cs-CZ" smtClean="0"/>
              <a:pPr/>
              <a:t>22.01.2019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2038-CAB6-49A9-A203-62DA5A983F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EA2C86-8A69-49A1-8131-96F2C18BA77F}" type="datetimeFigureOut">
              <a:rPr lang="cs-CZ" smtClean="0"/>
              <a:pPr/>
              <a:t>22.01.2019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AC2038-CAB6-49A9-A203-62DA5A983F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4EA2C86-8A69-49A1-8131-96F2C18BA77F}" type="datetimeFigureOut">
              <a:rPr lang="cs-CZ" smtClean="0"/>
              <a:pPr/>
              <a:t>22.01.2019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DAC2038-CAB6-49A9-A203-62DA5A983F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A2C86-8A69-49A1-8131-96F2C18BA77F}" type="datetimeFigureOut">
              <a:rPr lang="cs-CZ" smtClean="0"/>
              <a:pPr/>
              <a:t>22.01.2019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2038-CAB6-49A9-A203-62DA5A983F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A2C86-8A69-49A1-8131-96F2C18BA77F}" type="datetimeFigureOut">
              <a:rPr lang="cs-CZ" smtClean="0"/>
              <a:pPr/>
              <a:t>22.01.2019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2038-CAB6-49A9-A203-62DA5A983F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EA2C86-8A69-49A1-8131-96F2C18BA77F}" type="datetimeFigureOut">
              <a:rPr lang="cs-CZ" smtClean="0"/>
              <a:pPr/>
              <a:t>22.01.2019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AC2038-CAB6-49A9-A203-62DA5A983F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A2C86-8A69-49A1-8131-96F2C18BA77F}" type="datetimeFigureOut">
              <a:rPr lang="cs-CZ" smtClean="0"/>
              <a:pPr/>
              <a:t>22.01.2019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2038-CAB6-49A9-A203-62DA5A983F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EA2C86-8A69-49A1-8131-96F2C18BA77F}" type="datetimeFigureOut">
              <a:rPr lang="cs-CZ" smtClean="0"/>
              <a:pPr/>
              <a:t>22.01.2019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AC2038-CAB6-49A9-A203-62DA5A983F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EA2C86-8A69-49A1-8131-96F2C18BA77F}" type="datetimeFigureOut">
              <a:rPr lang="cs-CZ" smtClean="0"/>
              <a:pPr/>
              <a:t>22.01.2019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AC2038-CAB6-49A9-A203-62DA5A983F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EA2C86-8A69-49A1-8131-96F2C18BA77F}" type="datetimeFigureOut">
              <a:rPr lang="cs-CZ" smtClean="0"/>
              <a:pPr/>
              <a:t>22.01.2019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DAC2038-CAB6-49A9-A203-62DA5A983FB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dge-online.cz/aitom/upload/maturita/karty/14_relationships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freedictionary.com/" TargetMode="External"/><Relationship Id="rId2" Type="http://schemas.openxmlformats.org/officeDocument/2006/relationships/hyperlink" Target="http://www.bridge-online.cz/aitom/upload/maturita/karty/14_relationship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hesaurus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994876"/>
              </p:ext>
            </p:extLst>
          </p:nvPr>
        </p:nvGraphicFramePr>
        <p:xfrm>
          <a:off x="614836" y="2816085"/>
          <a:ext cx="8136904" cy="2692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940"/>
                <a:gridCol w="6195964"/>
              </a:tblGrid>
              <a:tr h="864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2C3036"/>
                          </a:solidFill>
                          <a:latin typeface="Calibri" pitchFamily="34" charset="0"/>
                        </a:rPr>
                        <a:t>ŠKOLA: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2C3036"/>
                          </a:solidFill>
                          <a:latin typeface="Calibri" pitchFamily="34" charset="0"/>
                        </a:rPr>
                        <a:t>Gymnázium, Chomutov, Mostecká 3000, příspěvková organizace</a:t>
                      </a:r>
                      <a:endParaRPr lang="cs-CZ" sz="1800" dirty="0"/>
                    </a:p>
                  </a:txBody>
                  <a:tcPr anchor="ctr"/>
                </a:tc>
              </a:tr>
              <a:tr h="164456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AUTOR:</a:t>
                      </a:r>
                      <a:endParaRPr lang="cs-CZ" sz="1800" b="1" kern="1200" dirty="0">
                        <a:solidFill>
                          <a:srgbClr val="2C303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Mgr. Marcela </a:t>
                      </a:r>
                      <a:r>
                        <a:rPr lang="cs-CZ" sz="1800" b="1" kern="1200" dirty="0" err="1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Tichotová</a:t>
                      </a:r>
                      <a:endParaRPr lang="cs-CZ" sz="1800" b="1" kern="1200" dirty="0">
                        <a:solidFill>
                          <a:srgbClr val="2C303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87798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NÁZEV:</a:t>
                      </a:r>
                      <a:endParaRPr lang="cs-CZ" sz="1800" b="1" kern="1200" dirty="0">
                        <a:solidFill>
                          <a:srgbClr val="2C303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VY_32_INOVACE_04A_17_RELATIONSHIPS</a:t>
                      </a:r>
                      <a:endParaRPr lang="cs-CZ" sz="1800" b="1" kern="1200" dirty="0">
                        <a:solidFill>
                          <a:srgbClr val="2C303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64456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TEMA:</a:t>
                      </a:r>
                      <a:endParaRPr lang="cs-CZ" sz="1800" b="1" kern="1200" dirty="0">
                        <a:solidFill>
                          <a:srgbClr val="2C303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Situace</a:t>
                      </a:r>
                      <a:endParaRPr lang="cs-CZ" sz="1800" b="1" kern="1200" dirty="0">
                        <a:solidFill>
                          <a:srgbClr val="2C303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87798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ČÍSLO PROJEKTU:</a:t>
                      </a:r>
                      <a:endParaRPr lang="cs-CZ" sz="1800" b="1" kern="1200" dirty="0">
                        <a:solidFill>
                          <a:srgbClr val="2C303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CZ.1.07/1.5.00/34.0816</a:t>
                      </a:r>
                      <a:endParaRPr lang="cs-CZ" sz="1800" b="1" kern="1200" dirty="0">
                        <a:solidFill>
                          <a:srgbClr val="2C303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64456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DATUM TVORBY:</a:t>
                      </a:r>
                      <a:endParaRPr lang="cs-CZ" sz="1800" b="1" kern="1200" dirty="0">
                        <a:solidFill>
                          <a:srgbClr val="2C303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27.8. 2013</a:t>
                      </a:r>
                      <a:endParaRPr lang="cs-CZ" sz="1800" b="1" kern="1200" dirty="0">
                        <a:solidFill>
                          <a:srgbClr val="2C303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908720"/>
            <a:ext cx="5407152" cy="1045464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926638"/>
            <a:ext cx="648072" cy="646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728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EXCUSES AND APOLOGIES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IN WHICH SITUATIONS WOULD YOU USE THESE?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Calm</a:t>
            </a:r>
            <a:r>
              <a:rPr lang="cs-CZ" dirty="0" smtClean="0"/>
              <a:t> </a:t>
            </a:r>
            <a:r>
              <a:rPr lang="cs-CZ" dirty="0" err="1" smtClean="0"/>
              <a:t>down</a:t>
            </a:r>
            <a:r>
              <a:rPr lang="cs-CZ" dirty="0" smtClean="0"/>
              <a:t>! </a:t>
            </a:r>
            <a:r>
              <a:rPr lang="cs-CZ" dirty="0" err="1" smtClean="0"/>
              <a:t>You</a:t>
            </a:r>
            <a:r>
              <a:rPr lang="cs-CZ" dirty="0" smtClean="0"/>
              <a:t>´re </a:t>
            </a:r>
            <a:r>
              <a:rPr lang="cs-CZ" dirty="0" err="1" smtClean="0"/>
              <a:t>overreacting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What</a:t>
            </a:r>
            <a:r>
              <a:rPr lang="cs-CZ" dirty="0" smtClean="0"/>
              <a:t> more </a:t>
            </a:r>
            <a:r>
              <a:rPr lang="cs-CZ" dirty="0" err="1" smtClean="0"/>
              <a:t>can</a:t>
            </a:r>
            <a:r>
              <a:rPr lang="cs-CZ" dirty="0" smtClean="0"/>
              <a:t> I </a:t>
            </a:r>
            <a:r>
              <a:rPr lang="cs-CZ" dirty="0" err="1" smtClean="0"/>
              <a:t>say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wasn</a:t>
            </a:r>
            <a:r>
              <a:rPr lang="cs-CZ" dirty="0" smtClean="0"/>
              <a:t>´t my </a:t>
            </a:r>
            <a:r>
              <a:rPr lang="cs-CZ" dirty="0" err="1" smtClean="0"/>
              <a:t>fault</a:t>
            </a:r>
            <a:r>
              <a:rPr lang="cs-CZ" dirty="0" smtClean="0"/>
              <a:t>.</a:t>
            </a:r>
          </a:p>
          <a:p>
            <a:r>
              <a:rPr lang="cs-CZ" dirty="0" smtClean="0"/>
              <a:t>I </a:t>
            </a:r>
            <a:r>
              <a:rPr lang="cs-CZ" dirty="0" err="1" smtClean="0"/>
              <a:t>am</a:t>
            </a:r>
            <a:r>
              <a:rPr lang="cs-CZ" dirty="0" smtClean="0"/>
              <a:t> (not) to </a:t>
            </a:r>
            <a:r>
              <a:rPr lang="cs-CZ" dirty="0" err="1" smtClean="0"/>
              <a:t>blame</a:t>
            </a:r>
            <a:r>
              <a:rPr lang="cs-CZ" dirty="0" smtClean="0"/>
              <a:t>.</a:t>
            </a:r>
          </a:p>
          <a:p>
            <a:r>
              <a:rPr lang="cs-CZ" dirty="0" smtClean="0"/>
              <a:t>I </a:t>
            </a:r>
            <a:r>
              <a:rPr lang="cs-CZ" dirty="0" err="1" smtClean="0"/>
              <a:t>didn</a:t>
            </a:r>
            <a:r>
              <a:rPr lang="cs-CZ" dirty="0" smtClean="0"/>
              <a:t>´t </a:t>
            </a:r>
            <a:r>
              <a:rPr lang="cs-CZ" dirty="0" err="1" smtClean="0"/>
              <a:t>mean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.</a:t>
            </a:r>
          </a:p>
          <a:p>
            <a:r>
              <a:rPr lang="cs-CZ" dirty="0" smtClean="0"/>
              <a:t>I </a:t>
            </a:r>
            <a:r>
              <a:rPr lang="cs-CZ" dirty="0" err="1" smtClean="0"/>
              <a:t>didn</a:t>
            </a:r>
            <a:r>
              <a:rPr lang="cs-CZ" dirty="0" smtClean="0"/>
              <a:t>´t </a:t>
            </a:r>
            <a:r>
              <a:rPr lang="cs-CZ" dirty="0" err="1" smtClean="0"/>
              <a:t>mean</a:t>
            </a:r>
            <a:r>
              <a:rPr lang="cs-CZ" dirty="0" smtClean="0"/>
              <a:t> to </a:t>
            </a:r>
            <a:r>
              <a:rPr lang="cs-CZ" dirty="0" err="1" smtClean="0"/>
              <a:t>hurt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/ </a:t>
            </a:r>
            <a:r>
              <a:rPr lang="cs-CZ" dirty="0" err="1" smtClean="0"/>
              <a:t>make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angry</a:t>
            </a:r>
            <a:r>
              <a:rPr lang="cs-CZ" dirty="0" smtClean="0"/>
              <a:t>.</a:t>
            </a:r>
          </a:p>
          <a:p>
            <a:r>
              <a:rPr lang="cs-CZ" dirty="0" smtClean="0"/>
              <a:t>I´m </a:t>
            </a:r>
            <a:r>
              <a:rPr lang="cs-CZ" dirty="0" err="1" smtClean="0"/>
              <a:t>really</a:t>
            </a:r>
            <a:r>
              <a:rPr lang="cs-CZ" dirty="0" smtClean="0"/>
              <a:t> </a:t>
            </a:r>
            <a:r>
              <a:rPr lang="cs-CZ" dirty="0" err="1" smtClean="0"/>
              <a:t>sorry</a:t>
            </a:r>
            <a:r>
              <a:rPr lang="cs-CZ" dirty="0" smtClean="0"/>
              <a:t>.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ever</a:t>
            </a:r>
            <a:r>
              <a:rPr lang="cs-CZ" dirty="0" smtClean="0"/>
              <a:t> </a:t>
            </a:r>
            <a:r>
              <a:rPr lang="cs-CZ" dirty="0" err="1" smtClean="0"/>
              <a:t>forgive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99571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USEFUL VOCABULARY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ctr">
              <a:buNone/>
            </a:pPr>
            <a:r>
              <a:rPr lang="cs-CZ" b="1" dirty="0" smtClean="0"/>
              <a:t>A</a:t>
            </a:r>
            <a:r>
              <a:rPr lang="cs-CZ" dirty="0" smtClean="0"/>
              <a:t>	</a:t>
            </a:r>
          </a:p>
          <a:p>
            <a:pPr algn="ctr">
              <a:buNone/>
            </a:pPr>
            <a:r>
              <a:rPr lang="cs-CZ" dirty="0" smtClean="0"/>
              <a:t>TO LOSE</a:t>
            </a:r>
          </a:p>
          <a:p>
            <a:pPr algn="ctr">
              <a:buNone/>
            </a:pPr>
            <a:r>
              <a:rPr lang="cs-CZ" dirty="0" smtClean="0"/>
              <a:t>TO GO</a:t>
            </a:r>
          </a:p>
          <a:p>
            <a:pPr algn="ctr">
              <a:buNone/>
            </a:pPr>
            <a:r>
              <a:rPr lang="cs-CZ" dirty="0" smtClean="0"/>
              <a:t>TO SHOUT</a:t>
            </a:r>
          </a:p>
          <a:p>
            <a:pPr algn="ctr">
              <a:buNone/>
            </a:pPr>
            <a:r>
              <a:rPr lang="cs-CZ" dirty="0" smtClean="0"/>
              <a:t>TO RAISE</a:t>
            </a:r>
          </a:p>
          <a:p>
            <a:pPr algn="ctr">
              <a:buNone/>
            </a:pPr>
            <a:r>
              <a:rPr lang="cs-CZ" dirty="0" smtClean="0"/>
              <a:t>TO SHAKE</a:t>
            </a:r>
          </a:p>
          <a:p>
            <a:pPr algn="ctr">
              <a:buNone/>
            </a:pPr>
            <a:r>
              <a:rPr lang="cs-CZ" dirty="0" smtClean="0"/>
              <a:t>TO HIT</a:t>
            </a:r>
          </a:p>
          <a:p>
            <a:pPr algn="ctr">
              <a:buNone/>
            </a:pPr>
            <a:r>
              <a:rPr lang="cs-CZ" dirty="0" smtClean="0"/>
              <a:t>		TO SEE	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ctr">
              <a:buNone/>
            </a:pPr>
            <a:r>
              <a:rPr lang="cs-CZ" b="1" dirty="0" smtClean="0"/>
              <a:t>B</a:t>
            </a:r>
          </a:p>
          <a:p>
            <a:pPr algn="ctr">
              <a:buNone/>
            </a:pPr>
            <a:r>
              <a:rPr lang="cs-CZ" dirty="0" smtClean="0"/>
              <a:t>RED</a:t>
            </a:r>
          </a:p>
          <a:p>
            <a:pPr algn="ctr">
              <a:buNone/>
            </a:pPr>
            <a:r>
              <a:rPr lang="cs-CZ" dirty="0" smtClean="0"/>
              <a:t>MAD</a:t>
            </a:r>
          </a:p>
          <a:p>
            <a:pPr algn="ctr">
              <a:buNone/>
            </a:pPr>
            <a:r>
              <a:rPr lang="cs-CZ" dirty="0" smtClean="0"/>
              <a:t>THE ROOF</a:t>
            </a:r>
          </a:p>
          <a:p>
            <a:pPr algn="ctr">
              <a:buNone/>
            </a:pPr>
            <a:r>
              <a:rPr lang="cs-CZ" dirty="0" smtClean="0"/>
              <a:t>ONE´S TEMPER</a:t>
            </a:r>
          </a:p>
          <a:p>
            <a:pPr algn="ctr">
              <a:buNone/>
            </a:pPr>
            <a:r>
              <a:rPr lang="cs-CZ" dirty="0" smtClean="0"/>
              <a:t>WITH RAGE</a:t>
            </a:r>
          </a:p>
          <a:p>
            <a:pPr algn="ctr">
              <a:buNone/>
            </a:pPr>
            <a:r>
              <a:rPr lang="cs-CZ" dirty="0" smtClean="0"/>
              <a:t>ONE´S VOICE</a:t>
            </a:r>
          </a:p>
          <a:p>
            <a:pPr algn="ctr">
              <a:buNone/>
            </a:pPr>
            <a:r>
              <a:rPr lang="cs-CZ" dirty="0" smtClean="0"/>
              <a:t>AND SWEAR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"/>
          </p:nvPr>
        </p:nvSpPr>
        <p:spPr>
          <a:xfrm>
            <a:off x="457200" y="1268761"/>
            <a:ext cx="8291264" cy="576064"/>
          </a:xfrm>
        </p:spPr>
        <p:txBody>
          <a:bodyPr/>
          <a:lstStyle/>
          <a:p>
            <a:pPr algn="ctr"/>
            <a:r>
              <a:rPr lang="cs-CZ" dirty="0" err="1" smtClean="0"/>
              <a:t>Match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verbs</a:t>
            </a:r>
            <a:r>
              <a:rPr lang="cs-CZ" dirty="0" smtClean="0"/>
              <a:t> in A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expressions</a:t>
            </a:r>
            <a:r>
              <a:rPr lang="cs-CZ" dirty="0" smtClean="0"/>
              <a:t> in  B.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92370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USEFUL VOCABULARY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ctr">
              <a:buNone/>
            </a:pPr>
            <a:r>
              <a:rPr lang="cs-CZ" b="1" dirty="0" smtClean="0"/>
              <a:t>A</a:t>
            </a:r>
            <a:r>
              <a:rPr lang="cs-CZ" dirty="0" smtClean="0"/>
              <a:t>	</a:t>
            </a:r>
          </a:p>
          <a:p>
            <a:pPr algn="ctr">
              <a:buNone/>
            </a:pPr>
            <a:r>
              <a:rPr lang="cs-CZ" dirty="0" smtClean="0"/>
              <a:t>TO LOSE</a:t>
            </a:r>
          </a:p>
          <a:p>
            <a:pPr algn="ctr">
              <a:buNone/>
            </a:pPr>
            <a:r>
              <a:rPr lang="cs-CZ" dirty="0" smtClean="0"/>
              <a:t>TO GO</a:t>
            </a:r>
          </a:p>
          <a:p>
            <a:pPr algn="ctr">
              <a:buNone/>
            </a:pPr>
            <a:r>
              <a:rPr lang="cs-CZ" dirty="0" smtClean="0"/>
              <a:t>TO SHOUT</a:t>
            </a:r>
          </a:p>
          <a:p>
            <a:pPr algn="ctr">
              <a:buNone/>
            </a:pPr>
            <a:r>
              <a:rPr lang="cs-CZ" dirty="0" smtClean="0"/>
              <a:t>TO RAISE</a:t>
            </a:r>
          </a:p>
          <a:p>
            <a:pPr algn="ctr">
              <a:buNone/>
            </a:pPr>
            <a:r>
              <a:rPr lang="cs-CZ" dirty="0" smtClean="0"/>
              <a:t>TO SHAKE</a:t>
            </a:r>
          </a:p>
          <a:p>
            <a:pPr algn="ctr">
              <a:buNone/>
            </a:pPr>
            <a:r>
              <a:rPr lang="cs-CZ" dirty="0" smtClean="0"/>
              <a:t>TO HIT</a:t>
            </a:r>
          </a:p>
          <a:p>
            <a:pPr algn="ctr">
              <a:buNone/>
            </a:pPr>
            <a:r>
              <a:rPr lang="cs-CZ" dirty="0" smtClean="0"/>
              <a:t>TO SEE	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355976" y="2276872"/>
            <a:ext cx="3657600" cy="3886200"/>
          </a:xfrm>
        </p:spPr>
        <p:txBody>
          <a:bodyPr/>
          <a:lstStyle/>
          <a:p>
            <a:pPr algn="ctr">
              <a:buNone/>
            </a:pPr>
            <a:r>
              <a:rPr lang="cs-CZ" b="1" dirty="0" smtClean="0"/>
              <a:t>B</a:t>
            </a:r>
          </a:p>
          <a:p>
            <a:pPr algn="ctr">
              <a:buNone/>
            </a:pPr>
            <a:r>
              <a:rPr lang="cs-CZ" dirty="0" smtClean="0"/>
              <a:t>RED</a:t>
            </a:r>
          </a:p>
          <a:p>
            <a:pPr algn="ctr">
              <a:buNone/>
            </a:pPr>
            <a:r>
              <a:rPr lang="cs-CZ" dirty="0" smtClean="0"/>
              <a:t>MAD</a:t>
            </a:r>
          </a:p>
          <a:p>
            <a:pPr algn="ctr">
              <a:buNone/>
            </a:pPr>
            <a:r>
              <a:rPr lang="cs-CZ" dirty="0" smtClean="0"/>
              <a:t>THE ROOF</a:t>
            </a:r>
          </a:p>
          <a:p>
            <a:pPr algn="ctr">
              <a:buNone/>
            </a:pPr>
            <a:r>
              <a:rPr lang="cs-CZ" dirty="0" smtClean="0"/>
              <a:t>ONE´S TEMPER</a:t>
            </a:r>
          </a:p>
          <a:p>
            <a:pPr algn="ctr">
              <a:buNone/>
            </a:pPr>
            <a:r>
              <a:rPr lang="cs-CZ" dirty="0" smtClean="0"/>
              <a:t>WITH RAGE</a:t>
            </a:r>
          </a:p>
          <a:p>
            <a:pPr algn="ctr">
              <a:buNone/>
            </a:pPr>
            <a:r>
              <a:rPr lang="cs-CZ" dirty="0" smtClean="0"/>
              <a:t>ONE´S VOICE</a:t>
            </a:r>
          </a:p>
          <a:p>
            <a:pPr algn="ctr">
              <a:buNone/>
            </a:pPr>
            <a:r>
              <a:rPr lang="cs-CZ" dirty="0" smtClean="0"/>
              <a:t>AND SWEAR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"/>
          </p:nvPr>
        </p:nvSpPr>
        <p:spPr>
          <a:xfrm>
            <a:off x="457200" y="1268761"/>
            <a:ext cx="8291264" cy="576064"/>
          </a:xfrm>
        </p:spPr>
        <p:txBody>
          <a:bodyPr/>
          <a:lstStyle/>
          <a:p>
            <a:pPr algn="ctr"/>
            <a:r>
              <a:rPr lang="cs-CZ" dirty="0" err="1" smtClean="0"/>
              <a:t>Match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verbs</a:t>
            </a:r>
            <a:r>
              <a:rPr lang="cs-CZ" dirty="0" smtClean="0"/>
              <a:t> in A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expressions</a:t>
            </a:r>
            <a:r>
              <a:rPr lang="cs-CZ" dirty="0" smtClean="0"/>
              <a:t> in  B.</a:t>
            </a:r>
            <a:endParaRPr lang="cs-CZ" dirty="0"/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2627784" y="2996952"/>
            <a:ext cx="2808312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flipV="1">
            <a:off x="2339752" y="2996952"/>
            <a:ext cx="3672408" cy="27363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flipV="1">
            <a:off x="2771800" y="3356992"/>
            <a:ext cx="3168352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>
            <a:off x="2987824" y="3861048"/>
            <a:ext cx="2376264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>
            <a:off x="2843808" y="4365104"/>
            <a:ext cx="3240360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 flipV="1">
            <a:off x="3059832" y="4725144"/>
            <a:ext cx="2376264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 flipV="1">
            <a:off x="2699792" y="3861048"/>
            <a:ext cx="2808312" cy="1440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sz="3200" dirty="0" smtClean="0"/>
              <a:t>FINISH THESE SENTENCES USING YOUR OWN EXPERIENCE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YOU NEVER </a:t>
            </a:r>
            <a:r>
              <a:rPr lang="cs-CZ" i="1" dirty="0" smtClean="0"/>
              <a:t>listen to a single </a:t>
            </a:r>
            <a:r>
              <a:rPr lang="cs-CZ" i="1" dirty="0" err="1" smtClean="0"/>
              <a:t>word</a:t>
            </a:r>
            <a:r>
              <a:rPr lang="cs-CZ" i="1" dirty="0" smtClean="0"/>
              <a:t> I </a:t>
            </a:r>
            <a:r>
              <a:rPr lang="cs-CZ" i="1" dirty="0" err="1" smtClean="0"/>
              <a:t>say</a:t>
            </a:r>
            <a:r>
              <a:rPr lang="cs-CZ" i="1" dirty="0" smtClean="0"/>
              <a:t>.</a:t>
            </a:r>
          </a:p>
          <a:p>
            <a:r>
              <a:rPr lang="cs-CZ" dirty="0" smtClean="0"/>
              <a:t>YOU ARE ALWAYS…</a:t>
            </a:r>
          </a:p>
          <a:p>
            <a:r>
              <a:rPr lang="cs-CZ" dirty="0" smtClean="0"/>
              <a:t>YOU KEEP…</a:t>
            </a:r>
          </a:p>
          <a:p>
            <a:r>
              <a:rPr lang="cs-CZ" dirty="0" smtClean="0"/>
              <a:t>WILL YOU STOP </a:t>
            </a:r>
            <a:r>
              <a:rPr lang="cs-CZ" i="1" dirty="0" err="1" smtClean="0"/>
              <a:t>watching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football</a:t>
            </a:r>
            <a:r>
              <a:rPr lang="cs-CZ" i="1" dirty="0" smtClean="0"/>
              <a:t> </a:t>
            </a:r>
            <a:r>
              <a:rPr lang="cs-CZ" i="1" dirty="0" err="1" smtClean="0"/>
              <a:t>match</a:t>
            </a:r>
            <a:r>
              <a:rPr lang="cs-CZ" i="1" dirty="0" smtClean="0"/>
              <a:t> </a:t>
            </a:r>
            <a:r>
              <a:rPr lang="cs-CZ" i="1" dirty="0" err="1" smtClean="0"/>
              <a:t>when</a:t>
            </a:r>
            <a:r>
              <a:rPr lang="cs-CZ" i="1" dirty="0" smtClean="0"/>
              <a:t> I </a:t>
            </a:r>
            <a:r>
              <a:rPr lang="cs-CZ" i="1" dirty="0" err="1" smtClean="0"/>
              <a:t>am</a:t>
            </a:r>
            <a:r>
              <a:rPr lang="cs-CZ" i="1" dirty="0" smtClean="0"/>
              <a:t> </a:t>
            </a:r>
            <a:r>
              <a:rPr lang="cs-CZ" i="1" dirty="0" err="1" smtClean="0"/>
              <a:t>talking</a:t>
            </a:r>
            <a:r>
              <a:rPr lang="cs-CZ" i="1" dirty="0" smtClean="0"/>
              <a:t> to </a:t>
            </a:r>
            <a:r>
              <a:rPr lang="cs-CZ" i="1" dirty="0" err="1" smtClean="0"/>
              <a:t>you</a:t>
            </a:r>
            <a:r>
              <a:rPr lang="cs-CZ" i="1" dirty="0" smtClean="0"/>
              <a:t>?</a:t>
            </a:r>
          </a:p>
          <a:p>
            <a:r>
              <a:rPr lang="cs-CZ" dirty="0" smtClean="0"/>
              <a:t>WHY DON´T YOU…</a:t>
            </a:r>
          </a:p>
          <a:p>
            <a:r>
              <a:rPr lang="cs-CZ" dirty="0" smtClean="0"/>
              <a:t>HOW CAN YOU…</a:t>
            </a:r>
          </a:p>
          <a:p>
            <a:r>
              <a:rPr lang="cs-CZ" dirty="0" smtClean="0"/>
              <a:t>HOW MANY TIMES HAVE I TOLD YOU (NOT) TO..</a:t>
            </a:r>
          </a:p>
          <a:p>
            <a:r>
              <a:rPr lang="cs-CZ" dirty="0" smtClean="0"/>
              <a:t>YOU´RE SUCH A/AN…</a:t>
            </a:r>
          </a:p>
          <a:p>
            <a:r>
              <a:rPr lang="cs-CZ" dirty="0" smtClean="0"/>
              <a:t>YOU´RE SO…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 PREPARE A 2-MINUTE TALK</a:t>
            </a:r>
            <a:endParaRPr lang="cs-CZ" sz="36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Complain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manager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apartment </a:t>
            </a:r>
            <a:r>
              <a:rPr lang="cs-CZ" dirty="0" err="1" smtClean="0"/>
              <a:t>building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too</a:t>
            </a:r>
            <a:r>
              <a:rPr lang="cs-CZ" dirty="0" smtClean="0"/>
              <a:t> much </a:t>
            </a:r>
            <a:r>
              <a:rPr lang="cs-CZ" dirty="0" err="1" smtClean="0"/>
              <a:t>noise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cannot</a:t>
            </a:r>
            <a:r>
              <a:rPr lang="cs-CZ" dirty="0" smtClean="0"/>
              <a:t> </a:t>
            </a:r>
            <a:r>
              <a:rPr lang="cs-CZ" dirty="0" err="1" smtClean="0"/>
              <a:t>sleep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err="1" smtClean="0"/>
              <a:t>Complain</a:t>
            </a:r>
            <a:r>
              <a:rPr lang="cs-CZ" dirty="0" smtClean="0"/>
              <a:t> to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friend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he/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did</a:t>
            </a:r>
            <a:r>
              <a:rPr lang="cs-CZ" dirty="0" smtClean="0"/>
              <a:t> not do </a:t>
            </a:r>
            <a:r>
              <a:rPr lang="cs-CZ" dirty="0" err="1" smtClean="0"/>
              <a:t>what</a:t>
            </a:r>
            <a:r>
              <a:rPr lang="cs-CZ" dirty="0" smtClean="0"/>
              <a:t> he/</a:t>
            </a:r>
            <a:r>
              <a:rPr lang="cs-CZ" dirty="0" err="1" smtClean="0"/>
              <a:t>she</a:t>
            </a:r>
            <a:r>
              <a:rPr lang="cs-CZ" dirty="0" smtClean="0"/>
              <a:t> had </a:t>
            </a:r>
            <a:r>
              <a:rPr lang="cs-CZ" dirty="0" err="1" smtClean="0"/>
              <a:t>promised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supervisor</a:t>
            </a:r>
            <a:r>
              <a:rPr lang="cs-CZ" dirty="0" smtClean="0"/>
              <a:t> </a:t>
            </a:r>
            <a:r>
              <a:rPr lang="cs-CZ" dirty="0" err="1" smtClean="0"/>
              <a:t>tells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off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breaking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dress</a:t>
            </a:r>
            <a:r>
              <a:rPr lang="cs-CZ" dirty="0" smtClean="0"/>
              <a:t> </a:t>
            </a:r>
            <a:r>
              <a:rPr lang="cs-CZ" dirty="0" err="1" smtClean="0"/>
              <a:t>code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left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a </a:t>
            </a:r>
            <a:r>
              <a:rPr lang="cs-CZ" dirty="0" err="1" smtClean="0"/>
              <a:t>babysitter</a:t>
            </a:r>
            <a:r>
              <a:rPr lang="cs-CZ" dirty="0" smtClean="0"/>
              <a:t>.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returned</a:t>
            </a:r>
            <a:r>
              <a:rPr lang="cs-CZ" dirty="0" smtClean="0"/>
              <a:t> </a:t>
            </a:r>
            <a:r>
              <a:rPr lang="cs-CZ" dirty="0" err="1" smtClean="0"/>
              <a:t>home</a:t>
            </a:r>
            <a:r>
              <a:rPr lang="cs-CZ" dirty="0" smtClean="0"/>
              <a:t>,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found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babysitter</a:t>
            </a:r>
            <a:r>
              <a:rPr lang="cs-CZ" dirty="0" smtClean="0"/>
              <a:t> </a:t>
            </a:r>
            <a:r>
              <a:rPr lang="cs-CZ" dirty="0" err="1" smtClean="0"/>
              <a:t>asleep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r>
              <a:rPr lang="cs-CZ" dirty="0" smtClean="0"/>
              <a:t> </a:t>
            </a:r>
            <a:r>
              <a:rPr lang="cs-CZ" dirty="0" err="1" smtClean="0"/>
              <a:t>crying</a:t>
            </a:r>
            <a:r>
              <a:rPr lang="cs-CZ" dirty="0" smtClean="0"/>
              <a:t>. </a:t>
            </a:r>
            <a:r>
              <a:rPr lang="cs-CZ" dirty="0" err="1" smtClean="0"/>
              <a:t>Talk</a:t>
            </a:r>
            <a:r>
              <a:rPr lang="cs-CZ" dirty="0" smtClean="0"/>
              <a:t> to </a:t>
            </a:r>
            <a:r>
              <a:rPr lang="cs-CZ" dirty="0" err="1" smtClean="0"/>
              <a:t>him</a:t>
            </a:r>
            <a:r>
              <a:rPr lang="cs-CZ" dirty="0" smtClean="0"/>
              <a:t>/ her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want</a:t>
            </a:r>
            <a:r>
              <a:rPr lang="cs-CZ" dirty="0" smtClean="0"/>
              <a:t> to </a:t>
            </a:r>
            <a:r>
              <a:rPr lang="cs-CZ" dirty="0" err="1" smtClean="0"/>
              <a:t>watch</a:t>
            </a:r>
            <a:r>
              <a:rPr lang="cs-CZ" dirty="0" smtClean="0"/>
              <a:t> a </a:t>
            </a:r>
            <a:r>
              <a:rPr lang="cs-CZ" dirty="0" err="1" smtClean="0"/>
              <a:t>movie</a:t>
            </a:r>
            <a:r>
              <a:rPr lang="cs-CZ" dirty="0" smtClean="0"/>
              <a:t> on TV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friend</a:t>
            </a:r>
            <a:r>
              <a:rPr lang="cs-CZ" dirty="0" smtClean="0"/>
              <a:t> </a:t>
            </a:r>
            <a:r>
              <a:rPr lang="cs-CZ" dirty="0" err="1" smtClean="0"/>
              <a:t>wants</a:t>
            </a:r>
            <a:r>
              <a:rPr lang="cs-CZ" dirty="0" smtClean="0"/>
              <a:t> to </a:t>
            </a:r>
            <a:r>
              <a:rPr lang="cs-CZ" dirty="0" err="1" smtClean="0"/>
              <a:t>watch</a:t>
            </a:r>
            <a:r>
              <a:rPr lang="cs-CZ" dirty="0" smtClean="0"/>
              <a:t> a </a:t>
            </a:r>
            <a:r>
              <a:rPr lang="cs-CZ" dirty="0" err="1" smtClean="0"/>
              <a:t>sports</a:t>
            </a:r>
            <a:r>
              <a:rPr lang="cs-CZ" dirty="0" smtClean="0"/>
              <a:t> </a:t>
            </a:r>
            <a:r>
              <a:rPr lang="cs-CZ" dirty="0" err="1" smtClean="0"/>
              <a:t>match</a:t>
            </a:r>
            <a:r>
              <a:rPr lang="cs-CZ" dirty="0" smtClean="0"/>
              <a:t>.</a:t>
            </a:r>
          </a:p>
          <a:p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332656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latin typeface="Calibri" pitchFamily="34" charset="0"/>
              </a:rPr>
              <a:t>Použité zdroje:</a:t>
            </a:r>
            <a:endParaRPr lang="cs-CZ" sz="2400" b="1" dirty="0">
              <a:latin typeface="Calibri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11560" y="1010882"/>
            <a:ext cx="79208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>
                <a:latin typeface="Calibri" pitchFamily="34" charset="0"/>
              </a:rPr>
              <a:t> </a:t>
            </a:r>
          </a:p>
          <a:p>
            <a:r>
              <a:rPr lang="cs-CZ" sz="1400" dirty="0" smtClean="0">
                <a:latin typeface="Calibri" pitchFamily="34" charset="0"/>
              </a:rPr>
              <a:t>Slide 4:  </a:t>
            </a:r>
            <a:r>
              <a:rPr lang="cs-CZ" sz="1400" dirty="0" smtClean="0"/>
              <a:t>AUTOR NEUVEDEN. </a:t>
            </a:r>
            <a:r>
              <a:rPr lang="cs-CZ" sz="1400" i="1" dirty="0" err="1" smtClean="0"/>
              <a:t>Relationships</a:t>
            </a:r>
            <a:r>
              <a:rPr lang="cs-CZ" sz="1400" dirty="0" smtClean="0"/>
              <a:t> [online]. [cit. 26.8.2013]. Dostupný na WWW: </a:t>
            </a:r>
            <a:r>
              <a:rPr lang="cs-CZ" sz="1400" dirty="0" smtClean="0">
                <a:hlinkClick r:id="rId3"/>
              </a:rPr>
              <a:t>http://www.</a:t>
            </a:r>
            <a:r>
              <a:rPr lang="cs-CZ" sz="1400" dirty="0" err="1" smtClean="0">
                <a:hlinkClick r:id="rId3"/>
              </a:rPr>
              <a:t>bridge</a:t>
            </a:r>
            <a:r>
              <a:rPr lang="cs-CZ" sz="1400" dirty="0" smtClean="0">
                <a:hlinkClick r:id="rId3"/>
              </a:rPr>
              <a:t>-online.</a:t>
            </a:r>
            <a:r>
              <a:rPr lang="cs-CZ" sz="1400" dirty="0" err="1" smtClean="0">
                <a:hlinkClick r:id="rId3"/>
              </a:rPr>
              <a:t>cz</a:t>
            </a:r>
            <a:r>
              <a:rPr lang="cs-CZ" sz="1400" dirty="0" smtClean="0">
                <a:hlinkClick r:id="rId3"/>
              </a:rPr>
              <a:t>/</a:t>
            </a:r>
            <a:r>
              <a:rPr lang="cs-CZ" sz="1400" dirty="0" err="1" smtClean="0">
                <a:hlinkClick r:id="rId3"/>
              </a:rPr>
              <a:t>aitom</a:t>
            </a:r>
            <a:r>
              <a:rPr lang="cs-CZ" sz="1400" dirty="0" smtClean="0">
                <a:hlinkClick r:id="rId3"/>
              </a:rPr>
              <a:t>/</a:t>
            </a:r>
            <a:r>
              <a:rPr lang="cs-CZ" sz="1400" dirty="0" err="1" smtClean="0">
                <a:hlinkClick r:id="rId3"/>
              </a:rPr>
              <a:t>upload</a:t>
            </a:r>
            <a:r>
              <a:rPr lang="cs-CZ" sz="1400" dirty="0" smtClean="0">
                <a:hlinkClick r:id="rId3"/>
              </a:rPr>
              <a:t>/maturita/karty/14_</a:t>
            </a:r>
            <a:r>
              <a:rPr lang="cs-CZ" sz="1400" dirty="0" err="1" smtClean="0">
                <a:hlinkClick r:id="rId3"/>
              </a:rPr>
              <a:t>relationships.pdf</a:t>
            </a:r>
            <a:endParaRPr lang="cs-CZ" sz="1400" dirty="0" smtClean="0"/>
          </a:p>
          <a:p>
            <a:endParaRPr lang="cs-CZ" sz="1400" dirty="0" smtClean="0"/>
          </a:p>
          <a:p>
            <a:pPr>
              <a:buFont typeface="Arial" pitchFamily="34" charset="0"/>
              <a:buChar char="•"/>
            </a:pPr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r>
              <a:rPr lang="en-US" sz="1400" dirty="0" smtClean="0"/>
              <a:t> </a:t>
            </a:r>
            <a:endParaRPr lang="cs-CZ" sz="1400" dirty="0" smtClean="0"/>
          </a:p>
          <a:p>
            <a:r>
              <a:rPr lang="cs-CZ" sz="1400" dirty="0" smtClean="0"/>
              <a:t> </a:t>
            </a:r>
          </a:p>
          <a:p>
            <a:r>
              <a:rPr lang="cs-CZ" sz="1400" dirty="0" smtClean="0"/>
              <a:t> </a:t>
            </a:r>
            <a:endParaRPr lang="cs-CZ" sz="1400" dirty="0" smtClean="0">
              <a:latin typeface="Calibri" pitchFamily="34" charset="0"/>
            </a:endParaRPr>
          </a:p>
          <a:p>
            <a:endParaRPr lang="cs-CZ" sz="1400" dirty="0" smtClean="0">
              <a:latin typeface="Calibri" pitchFamily="34" charset="0"/>
            </a:endParaRPr>
          </a:p>
          <a:p>
            <a:endParaRPr lang="cs-CZ" sz="1400" dirty="0" smtClean="0">
              <a:latin typeface="Calibri" pitchFamily="34" charset="0"/>
            </a:endParaRPr>
          </a:p>
          <a:p>
            <a:endParaRPr lang="cs-CZ" sz="1400" dirty="0" smtClean="0"/>
          </a:p>
          <a:p>
            <a:r>
              <a:rPr lang="cs-CZ" sz="1400" dirty="0" smtClean="0"/>
              <a:t>   </a:t>
            </a:r>
          </a:p>
          <a:p>
            <a:pPr>
              <a:buFont typeface="Arial" pitchFamily="34" charset="0"/>
              <a:buChar char="•"/>
            </a:pPr>
            <a:endParaRPr lang="cs-CZ" sz="1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9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cs-CZ" sz="3600" b="1" dirty="0" smtClean="0">
                <a:solidFill>
                  <a:schemeClr val="tx1"/>
                </a:solidFill>
                <a:latin typeface="Calibri" pitchFamily="34" charset="0"/>
              </a:rPr>
              <a:t>ANOTACE</a:t>
            </a:r>
            <a:endParaRPr lang="cs-CZ" sz="36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lvl="0"/>
            <a:endParaRPr lang="cs-CZ" sz="1400" dirty="0" smtClean="0"/>
          </a:p>
          <a:p>
            <a:pPr lvl="0"/>
            <a:r>
              <a:rPr lang="cs-CZ" sz="1400" dirty="0" smtClean="0">
                <a:latin typeface="Calibri" pitchFamily="34" charset="0"/>
              </a:rPr>
              <a:t>Cílem této prezentace je  zopakovat  již známou slovní zásobu a fráze a dále seznámit žáky s novou slovní zásobou potřebnou pro téma „</a:t>
            </a:r>
            <a:r>
              <a:rPr lang="cs-CZ" sz="1400" dirty="0" err="1" smtClean="0">
                <a:latin typeface="Calibri" pitchFamily="34" charset="0"/>
              </a:rPr>
              <a:t>Relationships</a:t>
            </a:r>
            <a:r>
              <a:rPr lang="cs-CZ" sz="1400" dirty="0" smtClean="0">
                <a:latin typeface="Calibri" pitchFamily="34" charset="0"/>
              </a:rPr>
              <a:t>“. </a:t>
            </a:r>
            <a:endParaRPr lang="cs-CZ" sz="1400" dirty="0" smtClean="0">
              <a:solidFill>
                <a:prstClr val="black"/>
              </a:solidFill>
              <a:latin typeface="Calibri" pitchFamily="34" charset="0"/>
            </a:endParaRPr>
          </a:p>
          <a:p>
            <a:pPr lvl="0"/>
            <a:r>
              <a:rPr lang="cs-CZ" sz="1400" dirty="0" smtClean="0">
                <a:solidFill>
                  <a:prstClr val="black"/>
                </a:solidFill>
                <a:latin typeface="Calibri" pitchFamily="34" charset="0"/>
              </a:rPr>
              <a:t>Slide 4,6,7,9,11,13: Jsou určeny k procvičení a obohacení slovní zásoby. Žáci pracují v online prostředí a vyhledávají informace potřebné k plnění úkolů. Svá řešení zapisují na interaktivní tabuli digitálním perem nebo konzultují ústně se spolužáky a vyučujícím.</a:t>
            </a:r>
          </a:p>
          <a:p>
            <a:pPr lvl="0"/>
            <a:r>
              <a:rPr lang="cs-CZ" sz="1400" dirty="0" smtClean="0">
                <a:solidFill>
                  <a:prstClr val="black"/>
                </a:solidFill>
                <a:latin typeface="Calibri" pitchFamily="34" charset="0"/>
              </a:rPr>
              <a:t>Slide 5,8,10,14: Jsou zaměřeny na shrnutí a procvičení slovní zásoby formou překladových vět, hry a dialogů.</a:t>
            </a:r>
          </a:p>
          <a:p>
            <a:pPr lvl="0"/>
            <a:r>
              <a:rPr lang="cs-CZ" sz="1400" dirty="0" smtClean="0">
                <a:solidFill>
                  <a:prstClr val="black"/>
                </a:solidFill>
                <a:latin typeface="Calibri" pitchFamily="34" charset="0"/>
              </a:rPr>
              <a:t>Žáci pracují s on-line slovníky.</a:t>
            </a:r>
          </a:p>
          <a:p>
            <a:pPr lvl="0"/>
            <a:r>
              <a:rPr lang="cs-CZ" sz="1400" dirty="0" smtClean="0">
                <a:solidFill>
                  <a:prstClr val="black"/>
                </a:solidFill>
                <a:latin typeface="Calibri" pitchFamily="34" charset="0"/>
              </a:rPr>
              <a:t>Součástí materiálu jsou  správná řešení.</a:t>
            </a:r>
          </a:p>
          <a:p>
            <a:pPr lvl="0"/>
            <a:r>
              <a:rPr lang="cs-CZ" sz="1400" dirty="0" smtClean="0">
                <a:solidFill>
                  <a:prstClr val="black"/>
                </a:solidFill>
                <a:latin typeface="Calibri" pitchFamily="34" charset="0"/>
              </a:rPr>
              <a:t>Materiál je určen k interaktivní výuce.</a:t>
            </a:r>
          </a:p>
          <a:p>
            <a:pPr lvl="0"/>
            <a:endParaRPr lang="cs-CZ" sz="14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cs-CZ" sz="1400" dirty="0" smtClean="0"/>
          </a:p>
          <a:p>
            <a:pPr lvl="0"/>
            <a:endParaRPr lang="cs-CZ" sz="1400" dirty="0" smtClean="0">
              <a:solidFill>
                <a:prstClr val="black"/>
              </a:solidFill>
              <a:latin typeface="Calibri" pitchFamily="34" charset="0"/>
            </a:endParaRPr>
          </a:p>
          <a:p>
            <a:pPr lvl="0"/>
            <a:endParaRPr lang="cs-CZ" sz="1400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22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INTERPERSONAL  RELATIONSHIPS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RELATIONSHIPS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LOOK AT </a:t>
            </a:r>
            <a:r>
              <a:rPr lang="cs-CZ" dirty="0" smtClean="0">
                <a:hlinkClick r:id="rId2"/>
              </a:rPr>
              <a:t>MATURITA CARD 14 </a:t>
            </a:r>
            <a:r>
              <a:rPr lang="cs-CZ" dirty="0" smtClean="0"/>
              <a:t>(BRIDGE-ONLINE.CZ)</a:t>
            </a:r>
          </a:p>
          <a:p>
            <a:r>
              <a:rPr lang="cs-CZ" dirty="0" smtClean="0"/>
              <a:t>DISCUSS THE QUESTIONS WITH A PARTNER</a:t>
            </a:r>
          </a:p>
          <a:p>
            <a:r>
              <a:rPr lang="cs-CZ" dirty="0" smtClean="0"/>
              <a:t>FIND CHARACTER ADJECTIVES </a:t>
            </a:r>
          </a:p>
          <a:p>
            <a:r>
              <a:rPr lang="cs-CZ" dirty="0" smtClean="0"/>
              <a:t>LOOK UP THE UNKNOWN WORDS ON </a:t>
            </a: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thefreedictionary.com</a:t>
            </a:r>
            <a:r>
              <a:rPr lang="cs-CZ" dirty="0" smtClean="0"/>
              <a:t> OR</a:t>
            </a:r>
          </a:p>
          <a:p>
            <a:pPr>
              <a:buNone/>
            </a:pPr>
            <a:r>
              <a:rPr lang="cs-CZ" dirty="0" smtClean="0">
                <a:hlinkClick r:id="rId4"/>
              </a:rPr>
              <a:t>http://thesaurus.</a:t>
            </a:r>
            <a:r>
              <a:rPr lang="cs-CZ" dirty="0" err="1" smtClean="0">
                <a:hlinkClick r:id="rId4"/>
              </a:rPr>
              <a:t>com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					FEEDBACK</a:t>
            </a:r>
            <a:endParaRPr lang="cs-CZ" sz="36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2"/>
          </p:nvPr>
        </p:nvSpPr>
        <p:spPr>
          <a:xfrm>
            <a:off x="467544" y="1844824"/>
            <a:ext cx="4040188" cy="431132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dirty="0" smtClean="0"/>
              <a:t>GET ON BEST/WELL/WONDERFULL WITH</a:t>
            </a:r>
          </a:p>
          <a:p>
            <a:r>
              <a:rPr lang="cs-CZ" dirty="0" smtClean="0"/>
              <a:t>GET ALONG (WITH)</a:t>
            </a:r>
          </a:p>
          <a:p>
            <a:r>
              <a:rPr lang="cs-CZ" dirty="0" smtClean="0"/>
              <a:t>HAVE A LOT IN COMMON</a:t>
            </a:r>
          </a:p>
          <a:p>
            <a:r>
              <a:rPr lang="cs-CZ" dirty="0" smtClean="0"/>
              <a:t>FALL OUT WITH</a:t>
            </a:r>
          </a:p>
          <a:p>
            <a:r>
              <a:rPr lang="cs-CZ" dirty="0" smtClean="0"/>
              <a:t>KEEP IN TOUCH WITH</a:t>
            </a:r>
          </a:p>
          <a:p>
            <a:r>
              <a:rPr lang="cs-CZ" dirty="0" smtClean="0"/>
              <a:t>MAKE FRIENDS</a:t>
            </a:r>
          </a:p>
          <a:p>
            <a:r>
              <a:rPr lang="cs-CZ" dirty="0" smtClean="0"/>
              <a:t>SHARE INTERESTS</a:t>
            </a:r>
          </a:p>
          <a:p>
            <a:r>
              <a:rPr lang="cs-CZ" dirty="0" smtClean="0"/>
              <a:t>SENSE OF HUMOUR</a:t>
            </a:r>
          </a:p>
          <a:p>
            <a:r>
              <a:rPr lang="cs-CZ" dirty="0" smtClean="0"/>
              <a:t>MAKE SB LAUGH</a:t>
            </a:r>
          </a:p>
          <a:p>
            <a:r>
              <a:rPr lang="cs-CZ" dirty="0" smtClean="0"/>
              <a:t>NIECE, NEPHEW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>
          <a:xfrm>
            <a:off x="4716016" y="2362200"/>
            <a:ext cx="3744416" cy="3886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 smtClean="0"/>
              <a:t>MAKE UP TRUE SENTENCES ABOUT YOU/YOUR FAMILY</a:t>
            </a:r>
          </a:p>
          <a:p>
            <a:pPr>
              <a:buNone/>
            </a:pPr>
            <a:r>
              <a:rPr lang="cs-CZ" dirty="0" smtClean="0"/>
              <a:t>EX.: </a:t>
            </a:r>
            <a:r>
              <a:rPr lang="cs-CZ" i="1" dirty="0" smtClean="0"/>
              <a:t>I </a:t>
            </a:r>
            <a:r>
              <a:rPr lang="cs-CZ" i="1" dirty="0" err="1" smtClean="0"/>
              <a:t>get</a:t>
            </a:r>
            <a:r>
              <a:rPr lang="cs-CZ" i="1" dirty="0" smtClean="0"/>
              <a:t>  </a:t>
            </a:r>
            <a:r>
              <a:rPr lang="cs-CZ" i="1" dirty="0" err="1" smtClean="0"/>
              <a:t>along</a:t>
            </a:r>
            <a:r>
              <a:rPr lang="cs-CZ" i="1" dirty="0" smtClean="0"/>
              <a:t> </a:t>
            </a:r>
            <a:r>
              <a:rPr lang="cs-CZ" i="1" dirty="0" err="1" smtClean="0"/>
              <a:t>wonderfully</a:t>
            </a:r>
            <a:r>
              <a:rPr lang="cs-CZ" i="1" dirty="0" smtClean="0"/>
              <a:t> </a:t>
            </a:r>
            <a:r>
              <a:rPr lang="cs-CZ" i="1" dirty="0" err="1" smtClean="0"/>
              <a:t>with</a:t>
            </a:r>
            <a:r>
              <a:rPr lang="cs-CZ" i="1" dirty="0" smtClean="0"/>
              <a:t> my </a:t>
            </a:r>
            <a:r>
              <a:rPr lang="cs-CZ" i="1" dirty="0" err="1" smtClean="0"/>
              <a:t>mother</a:t>
            </a:r>
            <a:r>
              <a:rPr lang="cs-CZ" i="1" dirty="0" smtClean="0"/>
              <a:t>-in-</a:t>
            </a:r>
            <a:r>
              <a:rPr lang="cs-CZ" i="1" dirty="0" err="1" smtClean="0"/>
              <a:t>law</a:t>
            </a:r>
            <a:r>
              <a:rPr lang="cs-CZ" i="1" dirty="0" smtClean="0"/>
              <a:t>.</a:t>
            </a:r>
          </a:p>
          <a:p>
            <a:pPr>
              <a:buNone/>
            </a:pPr>
            <a:r>
              <a:rPr lang="cs-CZ" i="1" dirty="0" smtClean="0"/>
              <a:t>I don´t </a:t>
            </a:r>
            <a:r>
              <a:rPr lang="cs-CZ" i="1" dirty="0" err="1" smtClean="0"/>
              <a:t>have</a:t>
            </a:r>
            <a:r>
              <a:rPr lang="cs-CZ" i="1" dirty="0" smtClean="0"/>
              <a:t> much in </a:t>
            </a:r>
            <a:r>
              <a:rPr lang="cs-CZ" i="1" dirty="0" err="1" smtClean="0"/>
              <a:t>common</a:t>
            </a:r>
            <a:r>
              <a:rPr lang="cs-CZ" i="1" dirty="0" smtClean="0"/>
              <a:t> </a:t>
            </a:r>
            <a:r>
              <a:rPr lang="cs-CZ" i="1" dirty="0" err="1" smtClean="0"/>
              <a:t>with</a:t>
            </a:r>
            <a:r>
              <a:rPr lang="cs-CZ" i="1" dirty="0" smtClean="0"/>
              <a:t> my </a:t>
            </a:r>
            <a:r>
              <a:rPr lang="cs-CZ" i="1" dirty="0" err="1" smtClean="0"/>
              <a:t>brother</a:t>
            </a:r>
            <a:r>
              <a:rPr lang="cs-CZ" i="1" dirty="0" smtClean="0"/>
              <a:t>.</a:t>
            </a:r>
          </a:p>
          <a:p>
            <a:pPr>
              <a:buNone/>
            </a:pPr>
            <a:r>
              <a:rPr lang="cs-CZ" i="1" dirty="0" smtClean="0"/>
              <a:t>My partner has </a:t>
            </a:r>
            <a:r>
              <a:rPr lang="cs-CZ" i="1" dirty="0" err="1" smtClean="0"/>
              <a:t>got</a:t>
            </a:r>
            <a:r>
              <a:rPr lang="cs-CZ" i="1" dirty="0" smtClean="0"/>
              <a:t> a </a:t>
            </a:r>
            <a:r>
              <a:rPr lang="cs-CZ" i="1" dirty="0" err="1" smtClean="0"/>
              <a:t>great</a:t>
            </a:r>
            <a:r>
              <a:rPr lang="cs-CZ" i="1" dirty="0" smtClean="0"/>
              <a:t> </a:t>
            </a:r>
            <a:r>
              <a:rPr lang="cs-CZ" i="1" dirty="0" err="1" smtClean="0"/>
              <a:t>sense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humour</a:t>
            </a:r>
            <a:r>
              <a:rPr lang="cs-CZ" i="1" dirty="0" smtClean="0"/>
              <a:t>.</a:t>
            </a:r>
            <a:endParaRPr lang="cs-CZ" i="1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"/>
          </p:nvPr>
        </p:nvSpPr>
        <p:spPr>
          <a:xfrm>
            <a:off x="457200" y="1196753"/>
            <a:ext cx="4040188" cy="576064"/>
          </a:xfrm>
        </p:spPr>
        <p:txBody>
          <a:bodyPr/>
          <a:lstStyle/>
          <a:p>
            <a:r>
              <a:rPr lang="cs-CZ" dirty="0" smtClean="0"/>
              <a:t>TRANSLATE INTO CZECH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77968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CHARACTER  ADJECTIVES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>
          <a:xfrm>
            <a:off x="251520" y="1700808"/>
            <a:ext cx="4245868" cy="4425355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CARING / UNCARING </a:t>
            </a:r>
          </a:p>
          <a:p>
            <a:r>
              <a:rPr lang="cs-CZ" dirty="0" smtClean="0"/>
              <a:t>FORGIVING / UNFORGIVING </a:t>
            </a:r>
          </a:p>
          <a:p>
            <a:r>
              <a:rPr lang="cs-CZ" dirty="0" smtClean="0"/>
              <a:t>FUN / BORING </a:t>
            </a:r>
          </a:p>
          <a:p>
            <a:r>
              <a:rPr lang="cs-CZ" dirty="0" smtClean="0"/>
              <a:t>HELPFUL / UNHELPFUL</a:t>
            </a:r>
          </a:p>
          <a:p>
            <a:r>
              <a:rPr lang="cs-CZ" dirty="0" smtClean="0"/>
              <a:t>LOYAL / DISLOYAL</a:t>
            </a:r>
          </a:p>
          <a:p>
            <a:r>
              <a:rPr lang="cs-CZ" dirty="0" smtClean="0"/>
              <a:t>RELIABLE / UNRELIABLE</a:t>
            </a:r>
          </a:p>
          <a:p>
            <a:r>
              <a:rPr lang="cs-CZ" dirty="0" smtClean="0"/>
              <a:t>UNDERSTANDING</a:t>
            </a:r>
          </a:p>
          <a:p>
            <a:r>
              <a:rPr lang="en-US" dirty="0" smtClean="0"/>
              <a:t>K</a:t>
            </a:r>
            <a:r>
              <a:rPr lang="cs-CZ" dirty="0" smtClean="0"/>
              <a:t>IND / UNKIND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smtClean="0"/>
              <a:t>R</a:t>
            </a:r>
            <a:r>
              <a:rPr lang="cs-CZ" dirty="0" smtClean="0"/>
              <a:t>OMANTIC</a:t>
            </a:r>
            <a:r>
              <a:rPr lang="en-US" dirty="0" smtClean="0"/>
              <a:t> </a:t>
            </a:r>
            <a:endParaRPr lang="en-US" dirty="0"/>
          </a:p>
          <a:p>
            <a:r>
              <a:rPr lang="cs-CZ" dirty="0" smtClean="0"/>
              <a:t>SUPPORTIVE</a:t>
            </a:r>
            <a:endParaRPr lang="cs-CZ" dirty="0"/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628800"/>
            <a:ext cx="4041775" cy="4497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      SELF-CONFIDENT</a:t>
            </a:r>
          </a:p>
          <a:p>
            <a:pPr>
              <a:buNone/>
            </a:pPr>
            <a:r>
              <a:rPr lang="cs-CZ" dirty="0" smtClean="0"/>
              <a:t>      STUBBORN</a:t>
            </a:r>
          </a:p>
          <a:p>
            <a:pPr>
              <a:buNone/>
            </a:pPr>
            <a:r>
              <a:rPr lang="cs-CZ" dirty="0" smtClean="0"/>
              <a:t> 	  ARROGANT</a:t>
            </a:r>
          </a:p>
          <a:p>
            <a:pPr>
              <a:buNone/>
            </a:pPr>
            <a:r>
              <a:rPr lang="cs-CZ" dirty="0" smtClean="0"/>
              <a:t>     MOODY</a:t>
            </a:r>
          </a:p>
          <a:p>
            <a:pPr>
              <a:buNone/>
            </a:pPr>
            <a:r>
              <a:rPr lang="cs-CZ" dirty="0" smtClean="0"/>
              <a:t>     BOSSY</a:t>
            </a:r>
          </a:p>
          <a:p>
            <a:pPr>
              <a:buNone/>
            </a:pPr>
            <a:r>
              <a:rPr lang="cs-CZ" dirty="0" smtClean="0"/>
              <a:t>     NOSEY</a:t>
            </a:r>
          </a:p>
          <a:p>
            <a:pPr>
              <a:buNone/>
            </a:pPr>
            <a:r>
              <a:rPr lang="cs-CZ" dirty="0" smtClean="0"/>
              <a:t>     SHY</a:t>
            </a:r>
          </a:p>
          <a:p>
            <a:pPr>
              <a:buNone/>
            </a:pPr>
            <a:r>
              <a:rPr lang="cs-CZ" dirty="0" smtClean="0"/>
              <a:t>     MEAN</a:t>
            </a:r>
          </a:p>
          <a:p>
            <a:pPr>
              <a:buNone/>
            </a:pPr>
            <a:r>
              <a:rPr lang="cs-CZ" dirty="0" smtClean="0"/>
              <a:t>     EASY-GOING</a:t>
            </a:r>
          </a:p>
          <a:p>
            <a:pPr>
              <a:buNone/>
            </a:pPr>
            <a:r>
              <a:rPr lang="cs-CZ" dirty="0" smtClean="0"/>
              <a:t>     OUTGOING</a:t>
            </a:r>
          </a:p>
          <a:p>
            <a:pPr>
              <a:buNone/>
            </a:pPr>
            <a:r>
              <a:rPr lang="cs-CZ" dirty="0" smtClean="0"/>
              <a:t>     GENEROUS</a:t>
            </a:r>
          </a:p>
          <a:p>
            <a:pPr>
              <a:buNone/>
            </a:pPr>
            <a:r>
              <a:rPr lang="cs-CZ" dirty="0" smtClean="0"/>
              <a:t>   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"/>
          </p:nvPr>
        </p:nvSpPr>
        <p:spPr>
          <a:xfrm>
            <a:off x="457200" y="1124745"/>
            <a:ext cx="4040188" cy="504056"/>
          </a:xfrm>
        </p:spPr>
        <p:txBody>
          <a:bodyPr/>
          <a:lstStyle/>
          <a:p>
            <a:r>
              <a:rPr lang="cs-CZ" dirty="0" smtClean="0"/>
              <a:t>POSITIVE/NEGATIVE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124744"/>
            <a:ext cx="4041775" cy="504056"/>
          </a:xfrm>
        </p:spPr>
        <p:txBody>
          <a:bodyPr>
            <a:normAutofit/>
          </a:bodyPr>
          <a:lstStyle/>
          <a:p>
            <a:r>
              <a:rPr lang="cs-CZ" dirty="0" smtClean="0"/>
              <a:t>POSITIVE (P)/NEGATIVE(N)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716016" y="1700808"/>
            <a:ext cx="288032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716016" y="1988840"/>
            <a:ext cx="288032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4716016" y="2348880"/>
            <a:ext cx="288032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4716016" y="3068960"/>
            <a:ext cx="288032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716016" y="2636912"/>
            <a:ext cx="288032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4716016" y="3356992"/>
            <a:ext cx="288032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4716016" y="5445224"/>
            <a:ext cx="288032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4716016" y="3789040"/>
            <a:ext cx="288032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4716016" y="4077072"/>
            <a:ext cx="288032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4716016" y="5157192"/>
            <a:ext cx="288032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4716016" y="4437112"/>
            <a:ext cx="288032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4716016" y="4725144"/>
            <a:ext cx="288032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NEGATIVE PREFIXES</a:t>
            </a:r>
            <a:endParaRPr lang="cs-CZ" sz="3600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2"/>
          </p:nvPr>
        </p:nvSpPr>
        <p:spPr>
          <a:xfrm>
            <a:off x="1115616" y="1772816"/>
            <a:ext cx="3381772" cy="435334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RELIABLE</a:t>
            </a:r>
          </a:p>
          <a:p>
            <a:pPr>
              <a:buNone/>
            </a:pPr>
            <a:r>
              <a:rPr lang="cs-CZ" dirty="0" smtClean="0"/>
              <a:t>PLEASANT</a:t>
            </a:r>
          </a:p>
          <a:p>
            <a:pPr>
              <a:buNone/>
            </a:pPr>
            <a:r>
              <a:rPr lang="cs-CZ" dirty="0" smtClean="0"/>
              <a:t>PATIENT</a:t>
            </a:r>
          </a:p>
          <a:p>
            <a:pPr>
              <a:buNone/>
            </a:pPr>
            <a:r>
              <a:rPr lang="cs-CZ" dirty="0" smtClean="0"/>
              <a:t>DECISIVE</a:t>
            </a:r>
          </a:p>
          <a:p>
            <a:pPr>
              <a:buNone/>
            </a:pPr>
            <a:r>
              <a:rPr lang="cs-CZ" dirty="0" smtClean="0"/>
              <a:t>HONEST</a:t>
            </a:r>
          </a:p>
          <a:p>
            <a:pPr>
              <a:buNone/>
            </a:pPr>
            <a:r>
              <a:rPr lang="cs-CZ" dirty="0" smtClean="0"/>
              <a:t>MATURE</a:t>
            </a:r>
          </a:p>
          <a:p>
            <a:pPr>
              <a:buNone/>
            </a:pPr>
            <a:r>
              <a:rPr lang="cs-CZ" dirty="0" smtClean="0"/>
              <a:t>SENSITIVE</a:t>
            </a:r>
          </a:p>
          <a:p>
            <a:pPr>
              <a:buNone/>
            </a:pPr>
            <a:r>
              <a:rPr lang="cs-CZ" dirty="0" smtClean="0"/>
              <a:t>TOLERANT</a:t>
            </a:r>
          </a:p>
          <a:p>
            <a:pPr>
              <a:buNone/>
            </a:pPr>
            <a:r>
              <a:rPr lang="cs-CZ" dirty="0" smtClean="0"/>
              <a:t>FRIENDLY</a:t>
            </a:r>
          </a:p>
          <a:p>
            <a:pPr>
              <a:buNone/>
            </a:pPr>
            <a:r>
              <a:rPr lang="cs-CZ" dirty="0" smtClean="0"/>
              <a:t>SELFISH</a:t>
            </a:r>
          </a:p>
          <a:p>
            <a:pPr lvl="6"/>
            <a:endParaRPr lang="cs-CZ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35334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>
                <a:solidFill>
                  <a:srgbClr val="7030A0"/>
                </a:solidFill>
              </a:rPr>
              <a:t>UN</a:t>
            </a:r>
            <a:r>
              <a:rPr lang="cs-CZ" dirty="0" smtClean="0"/>
              <a:t>RELIABLE</a:t>
            </a:r>
          </a:p>
          <a:p>
            <a:pPr>
              <a:buNone/>
            </a:pPr>
            <a:r>
              <a:rPr lang="cs-CZ" dirty="0" smtClean="0">
                <a:solidFill>
                  <a:srgbClr val="7030A0"/>
                </a:solidFill>
              </a:rPr>
              <a:t>UN</a:t>
            </a:r>
            <a:r>
              <a:rPr lang="cs-CZ" dirty="0" smtClean="0"/>
              <a:t>PLEASANT</a:t>
            </a:r>
          </a:p>
          <a:p>
            <a:pPr>
              <a:buNone/>
            </a:pPr>
            <a:r>
              <a:rPr lang="cs-CZ" dirty="0" smtClean="0">
                <a:solidFill>
                  <a:srgbClr val="7030A0"/>
                </a:solidFill>
              </a:rPr>
              <a:t>IM</a:t>
            </a:r>
            <a:r>
              <a:rPr lang="cs-CZ" dirty="0" smtClean="0"/>
              <a:t>PATIENT</a:t>
            </a:r>
          </a:p>
          <a:p>
            <a:pPr>
              <a:buNone/>
            </a:pPr>
            <a:r>
              <a:rPr lang="cs-CZ" dirty="0" smtClean="0">
                <a:solidFill>
                  <a:srgbClr val="7030A0"/>
                </a:solidFill>
              </a:rPr>
              <a:t>IN</a:t>
            </a:r>
            <a:r>
              <a:rPr lang="cs-CZ" dirty="0" smtClean="0"/>
              <a:t>DECISIVE</a:t>
            </a:r>
          </a:p>
          <a:p>
            <a:pPr>
              <a:buNone/>
            </a:pPr>
            <a:r>
              <a:rPr lang="cs-CZ" dirty="0" smtClean="0">
                <a:solidFill>
                  <a:srgbClr val="7030A0"/>
                </a:solidFill>
              </a:rPr>
              <a:t>DIS</a:t>
            </a:r>
            <a:r>
              <a:rPr lang="cs-CZ" dirty="0" smtClean="0"/>
              <a:t>HONEST</a:t>
            </a:r>
          </a:p>
          <a:p>
            <a:pPr>
              <a:buNone/>
            </a:pPr>
            <a:r>
              <a:rPr lang="cs-CZ" dirty="0" smtClean="0">
                <a:solidFill>
                  <a:srgbClr val="7030A0"/>
                </a:solidFill>
              </a:rPr>
              <a:t>IM</a:t>
            </a:r>
            <a:r>
              <a:rPr lang="cs-CZ" dirty="0" smtClean="0"/>
              <a:t>MATURE</a:t>
            </a:r>
          </a:p>
          <a:p>
            <a:pPr>
              <a:buNone/>
            </a:pPr>
            <a:r>
              <a:rPr lang="cs-CZ" dirty="0" smtClean="0">
                <a:solidFill>
                  <a:srgbClr val="7030A0"/>
                </a:solidFill>
              </a:rPr>
              <a:t>IN</a:t>
            </a:r>
            <a:r>
              <a:rPr lang="cs-CZ" dirty="0" smtClean="0"/>
              <a:t>SENSITIVE</a:t>
            </a:r>
          </a:p>
          <a:p>
            <a:pPr>
              <a:buNone/>
            </a:pPr>
            <a:r>
              <a:rPr lang="cs-CZ" dirty="0" smtClean="0">
                <a:solidFill>
                  <a:srgbClr val="7030A0"/>
                </a:solidFill>
              </a:rPr>
              <a:t>IN</a:t>
            </a:r>
            <a:r>
              <a:rPr lang="cs-CZ" dirty="0" smtClean="0"/>
              <a:t>TOLERANT</a:t>
            </a:r>
          </a:p>
          <a:p>
            <a:pPr>
              <a:buNone/>
            </a:pPr>
            <a:r>
              <a:rPr lang="cs-CZ" dirty="0" smtClean="0">
                <a:solidFill>
                  <a:srgbClr val="7030A0"/>
                </a:solidFill>
              </a:rPr>
              <a:t>UN</a:t>
            </a:r>
            <a:r>
              <a:rPr lang="cs-CZ" dirty="0" smtClean="0"/>
              <a:t>FRIENDLY</a:t>
            </a:r>
          </a:p>
          <a:p>
            <a:pPr>
              <a:buNone/>
            </a:pPr>
            <a:r>
              <a:rPr lang="cs-CZ" dirty="0" smtClean="0">
                <a:solidFill>
                  <a:srgbClr val="7030A0"/>
                </a:solidFill>
              </a:rPr>
              <a:t>UN</a:t>
            </a:r>
            <a:r>
              <a:rPr lang="cs-CZ" dirty="0" smtClean="0"/>
              <a:t>SELFISH</a:t>
            </a:r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"/>
          </p:nvPr>
        </p:nvSpPr>
        <p:spPr>
          <a:xfrm>
            <a:off x="467544" y="980729"/>
            <a:ext cx="8075240" cy="648072"/>
          </a:xfrm>
        </p:spPr>
        <p:txBody>
          <a:bodyPr>
            <a:normAutofit/>
          </a:bodyPr>
          <a:lstStyle/>
          <a:p>
            <a:r>
              <a:rPr lang="cs-CZ" dirty="0" err="1" smtClean="0"/>
              <a:t>Add</a:t>
            </a:r>
            <a:r>
              <a:rPr lang="cs-CZ" dirty="0" smtClean="0"/>
              <a:t> UN, DIS, IN, </a:t>
            </a:r>
            <a:r>
              <a:rPr lang="cs-CZ" dirty="0" err="1" smtClean="0"/>
              <a:t>or</a:t>
            </a:r>
            <a:r>
              <a:rPr lang="cs-CZ" dirty="0" smtClean="0"/>
              <a:t> IM to </a:t>
            </a:r>
            <a:r>
              <a:rPr lang="cs-CZ" dirty="0" err="1" smtClean="0"/>
              <a:t>make</a:t>
            </a:r>
            <a:r>
              <a:rPr lang="cs-CZ" dirty="0" smtClean="0"/>
              <a:t> these </a:t>
            </a:r>
            <a:r>
              <a:rPr lang="cs-CZ" dirty="0" err="1" smtClean="0"/>
              <a:t>adjectives</a:t>
            </a:r>
            <a:r>
              <a:rPr lang="cs-CZ" dirty="0" smtClean="0"/>
              <a:t> negative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cs-CZ" sz="2800" dirty="0" smtClean="0"/>
              <a:t>PRACTICE - LET THE OTHERS GUESS WHICH FEATURE OF CHARACTER YOU MEAN</a:t>
            </a:r>
            <a:endParaRPr lang="cs-CZ" sz="2800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Ex.:</a:t>
            </a:r>
            <a:r>
              <a:rPr lang="cs-CZ" i="1" dirty="0" smtClean="0"/>
              <a:t>	He </a:t>
            </a:r>
            <a:r>
              <a:rPr lang="cs-CZ" i="1" dirty="0" err="1" smtClean="0"/>
              <a:t>never</a:t>
            </a:r>
            <a:r>
              <a:rPr lang="cs-CZ" i="1" dirty="0" smtClean="0"/>
              <a:t> </a:t>
            </a:r>
            <a:r>
              <a:rPr lang="cs-CZ" i="1" dirty="0" err="1" smtClean="0"/>
              <a:t>worries</a:t>
            </a:r>
            <a:r>
              <a:rPr lang="cs-CZ" i="1" dirty="0" smtClean="0"/>
              <a:t> </a:t>
            </a:r>
            <a:r>
              <a:rPr lang="cs-CZ" i="1" dirty="0" err="1" smtClean="0"/>
              <a:t>about</a:t>
            </a:r>
            <a:r>
              <a:rPr lang="cs-CZ" i="1" dirty="0" smtClean="0"/>
              <a:t> </a:t>
            </a:r>
            <a:r>
              <a:rPr lang="cs-CZ" i="1" dirty="0" err="1" smtClean="0"/>
              <a:t>what</a:t>
            </a:r>
            <a:r>
              <a:rPr lang="cs-CZ" i="1" dirty="0" smtClean="0"/>
              <a:t> </a:t>
            </a:r>
            <a:r>
              <a:rPr lang="cs-CZ" i="1" dirty="0" err="1" smtClean="0"/>
              <a:t>people</a:t>
            </a:r>
            <a:r>
              <a:rPr lang="cs-CZ" i="1" dirty="0" smtClean="0"/>
              <a:t> </a:t>
            </a:r>
            <a:r>
              <a:rPr lang="cs-CZ" i="1" dirty="0" err="1" smtClean="0"/>
              <a:t>think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him</a:t>
            </a:r>
            <a:r>
              <a:rPr lang="cs-CZ" i="1" dirty="0" smtClean="0"/>
              <a:t>.  </a:t>
            </a:r>
          </a:p>
          <a:p>
            <a:pPr>
              <a:buNone/>
            </a:pPr>
            <a:r>
              <a:rPr lang="cs-CZ" dirty="0" smtClean="0">
                <a:solidFill>
                  <a:srgbClr val="7030A0"/>
                </a:solidFill>
              </a:rPr>
              <a:t>	SELF-CONFIDENT</a:t>
            </a:r>
          </a:p>
          <a:p>
            <a:pPr>
              <a:buNone/>
            </a:pPr>
            <a:r>
              <a:rPr lang="cs-CZ" i="1" dirty="0" smtClean="0"/>
              <a:t>	He </a:t>
            </a:r>
            <a:r>
              <a:rPr lang="cs-CZ" i="1" dirty="0" err="1" smtClean="0"/>
              <a:t>keeps</a:t>
            </a:r>
            <a:r>
              <a:rPr lang="cs-CZ" i="1" dirty="0" smtClean="0"/>
              <a:t> </a:t>
            </a:r>
            <a:r>
              <a:rPr lang="cs-CZ" i="1" dirty="0" err="1" smtClean="0"/>
              <a:t>forgetting</a:t>
            </a:r>
            <a:r>
              <a:rPr lang="cs-CZ" i="1" dirty="0" smtClean="0"/>
              <a:t> </a:t>
            </a:r>
            <a:r>
              <a:rPr lang="cs-CZ" i="1" dirty="0" err="1" smtClean="0"/>
              <a:t>things</a:t>
            </a:r>
            <a:r>
              <a:rPr lang="cs-CZ" i="1" dirty="0" smtClean="0"/>
              <a:t>. </a:t>
            </a:r>
          </a:p>
          <a:p>
            <a:pPr>
              <a:buNone/>
            </a:pPr>
            <a:r>
              <a:rPr lang="cs-CZ" dirty="0" smtClean="0">
                <a:solidFill>
                  <a:srgbClr val="7030A0"/>
                </a:solidFill>
              </a:rPr>
              <a:t>	FORGETFUL, ABSENT-MINDED</a:t>
            </a:r>
          </a:p>
          <a:p>
            <a:pPr>
              <a:buNone/>
            </a:pPr>
            <a:r>
              <a:rPr lang="cs-CZ" i="1" dirty="0" smtClean="0"/>
              <a:t>	</a:t>
            </a:r>
            <a:r>
              <a:rPr lang="cs-CZ" i="1" dirty="0" err="1" smtClean="0"/>
              <a:t>She</a:t>
            </a:r>
            <a:r>
              <a:rPr lang="cs-CZ" i="1" dirty="0" smtClean="0"/>
              <a:t> </a:t>
            </a:r>
            <a:r>
              <a:rPr lang="cs-CZ" i="1" dirty="0" err="1" smtClean="0"/>
              <a:t>makes</a:t>
            </a:r>
            <a:r>
              <a:rPr lang="cs-CZ" i="1" dirty="0" smtClean="0"/>
              <a:t> </a:t>
            </a:r>
            <a:r>
              <a:rPr lang="cs-CZ" i="1" dirty="0" err="1" smtClean="0"/>
              <a:t>friends</a:t>
            </a:r>
            <a:r>
              <a:rPr lang="cs-CZ" i="1" dirty="0" smtClean="0"/>
              <a:t> </a:t>
            </a:r>
            <a:r>
              <a:rPr lang="cs-CZ" i="1" dirty="0" err="1" smtClean="0"/>
              <a:t>easily</a:t>
            </a:r>
            <a:r>
              <a:rPr lang="cs-CZ" i="1" dirty="0" smtClean="0"/>
              <a:t>. </a:t>
            </a:r>
          </a:p>
          <a:p>
            <a:pPr>
              <a:buNone/>
            </a:pPr>
            <a:r>
              <a:rPr lang="cs-CZ" dirty="0" smtClean="0">
                <a:solidFill>
                  <a:srgbClr val="7030A0"/>
                </a:solidFill>
              </a:rPr>
              <a:t>	OUTGOING</a:t>
            </a:r>
          </a:p>
          <a:p>
            <a:pPr>
              <a:buNone/>
            </a:pPr>
            <a:r>
              <a:rPr lang="cs-CZ" i="1" dirty="0" smtClean="0"/>
              <a:t>	He´s </a:t>
            </a:r>
            <a:r>
              <a:rPr lang="cs-CZ" i="1" dirty="0" err="1" smtClean="0"/>
              <a:t>never</a:t>
            </a:r>
            <a:r>
              <a:rPr lang="cs-CZ" i="1" dirty="0" smtClean="0"/>
              <a:t> </a:t>
            </a:r>
            <a:r>
              <a:rPr lang="cs-CZ" i="1" dirty="0" err="1" smtClean="0"/>
              <a:t>given</a:t>
            </a:r>
            <a:r>
              <a:rPr lang="cs-CZ" i="1" dirty="0" smtClean="0"/>
              <a:t> </a:t>
            </a:r>
            <a:r>
              <a:rPr lang="cs-CZ" i="1" dirty="0" err="1" smtClean="0"/>
              <a:t>me</a:t>
            </a:r>
            <a:r>
              <a:rPr lang="cs-CZ" i="1" dirty="0" smtClean="0"/>
              <a:t> a </a:t>
            </a:r>
            <a:r>
              <a:rPr lang="cs-CZ" i="1" dirty="0" err="1" smtClean="0"/>
              <a:t>present</a:t>
            </a:r>
            <a:r>
              <a:rPr lang="cs-CZ" i="1" dirty="0" smtClean="0"/>
              <a:t>.</a:t>
            </a:r>
          </a:p>
          <a:p>
            <a:pPr>
              <a:buNone/>
            </a:pPr>
            <a:r>
              <a:rPr lang="cs-CZ" dirty="0" smtClean="0">
                <a:solidFill>
                  <a:srgbClr val="7030A0"/>
                </a:solidFill>
              </a:rPr>
              <a:t>	MEAN, THOUGHTLESS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ARGUMENTS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i="1" dirty="0" err="1" smtClean="0"/>
              <a:t>What</a:t>
            </a:r>
            <a:r>
              <a:rPr lang="cs-CZ" i="1" dirty="0" smtClean="0"/>
              <a:t> do </a:t>
            </a:r>
            <a:r>
              <a:rPr lang="cs-CZ" i="1" dirty="0" err="1" smtClean="0"/>
              <a:t>people</a:t>
            </a:r>
            <a:r>
              <a:rPr lang="cs-CZ" i="1" dirty="0" smtClean="0"/>
              <a:t> </a:t>
            </a:r>
            <a:r>
              <a:rPr lang="cs-CZ" i="1" dirty="0" err="1" smtClean="0"/>
              <a:t>usually</a:t>
            </a:r>
            <a:r>
              <a:rPr lang="cs-CZ" i="1" dirty="0" smtClean="0"/>
              <a:t> </a:t>
            </a:r>
            <a:r>
              <a:rPr lang="cs-CZ" i="1" dirty="0" err="1" smtClean="0">
                <a:solidFill>
                  <a:srgbClr val="7030A0"/>
                </a:solidFill>
              </a:rPr>
              <a:t>argue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i="1" dirty="0" err="1" smtClean="0">
                <a:solidFill>
                  <a:srgbClr val="7030A0"/>
                </a:solidFill>
              </a:rPr>
              <a:t>about</a:t>
            </a:r>
            <a:r>
              <a:rPr lang="cs-CZ" i="1" dirty="0" smtClean="0"/>
              <a:t>?</a:t>
            </a:r>
          </a:p>
          <a:p>
            <a:pPr marL="514350" indent="-514350">
              <a:buFont typeface="+mj-lt"/>
              <a:buAutoNum type="arabicParenR"/>
            </a:pPr>
            <a:r>
              <a:rPr lang="cs-CZ" i="1" dirty="0" err="1" smtClean="0"/>
              <a:t>What</a:t>
            </a:r>
            <a:r>
              <a:rPr lang="cs-CZ" i="1" dirty="0" smtClean="0"/>
              <a:t> </a:t>
            </a:r>
            <a:r>
              <a:rPr lang="cs-CZ" i="1" dirty="0" err="1" smtClean="0"/>
              <a:t>was</a:t>
            </a:r>
            <a:r>
              <a:rPr lang="cs-CZ" i="1" dirty="0" smtClean="0"/>
              <a:t> </a:t>
            </a:r>
            <a:r>
              <a:rPr lang="cs-CZ" i="1" dirty="0" err="1" smtClean="0"/>
              <a:t>your</a:t>
            </a:r>
            <a:r>
              <a:rPr lang="cs-CZ" i="1" dirty="0" smtClean="0"/>
              <a:t> last argument </a:t>
            </a:r>
            <a:r>
              <a:rPr lang="cs-CZ" i="1" dirty="0" err="1" smtClean="0"/>
              <a:t>about</a:t>
            </a:r>
            <a:r>
              <a:rPr lang="cs-CZ" i="1" dirty="0" smtClean="0"/>
              <a:t>? </a:t>
            </a:r>
            <a:r>
              <a:rPr lang="cs-CZ" i="1" dirty="0" err="1" smtClean="0"/>
              <a:t>Who</a:t>
            </a:r>
            <a:r>
              <a:rPr lang="cs-CZ" i="1" dirty="0" smtClean="0"/>
              <a:t> </a:t>
            </a:r>
            <a:r>
              <a:rPr lang="cs-CZ" i="1" dirty="0" err="1" smtClean="0"/>
              <a:t>did</a:t>
            </a:r>
            <a:r>
              <a:rPr lang="cs-CZ" i="1" dirty="0" smtClean="0"/>
              <a:t> </a:t>
            </a:r>
            <a:r>
              <a:rPr lang="cs-CZ" i="1" dirty="0" err="1" smtClean="0"/>
              <a:t>you</a:t>
            </a:r>
            <a:r>
              <a:rPr lang="cs-CZ" i="1" dirty="0" smtClean="0"/>
              <a:t> </a:t>
            </a:r>
            <a:r>
              <a:rPr lang="cs-CZ" i="1" dirty="0" err="1" smtClean="0">
                <a:solidFill>
                  <a:srgbClr val="7030A0"/>
                </a:solidFill>
              </a:rPr>
              <a:t>argue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i="1" dirty="0" err="1" smtClean="0">
                <a:solidFill>
                  <a:srgbClr val="7030A0"/>
                </a:solidFill>
              </a:rPr>
              <a:t>with</a:t>
            </a:r>
            <a:r>
              <a:rPr lang="cs-CZ" i="1" dirty="0" smtClean="0"/>
              <a:t>?</a:t>
            </a:r>
          </a:p>
          <a:p>
            <a:pPr marL="514350" indent="-514350">
              <a:buFont typeface="+mj-lt"/>
              <a:buAutoNum type="arabicParenR"/>
            </a:pPr>
            <a:r>
              <a:rPr lang="cs-CZ" i="1" dirty="0" err="1" smtClean="0"/>
              <a:t>Who</a:t>
            </a:r>
            <a:r>
              <a:rPr lang="cs-CZ" i="1" dirty="0" smtClean="0"/>
              <a:t> do </a:t>
            </a:r>
            <a:r>
              <a:rPr lang="cs-CZ" i="1" dirty="0" err="1" smtClean="0"/>
              <a:t>you</a:t>
            </a:r>
            <a:r>
              <a:rPr lang="cs-CZ" i="1" dirty="0" smtClean="0"/>
              <a:t> </a:t>
            </a:r>
            <a:r>
              <a:rPr lang="cs-CZ" i="1" dirty="0" err="1" smtClean="0"/>
              <a:t>usually</a:t>
            </a:r>
            <a:r>
              <a:rPr lang="cs-CZ" i="1" dirty="0" smtClean="0"/>
              <a:t> </a:t>
            </a:r>
            <a:r>
              <a:rPr lang="cs-CZ" i="1" dirty="0" err="1" smtClean="0"/>
              <a:t>argue</a:t>
            </a:r>
            <a:r>
              <a:rPr lang="cs-CZ" i="1" dirty="0" smtClean="0"/>
              <a:t> </a:t>
            </a:r>
            <a:r>
              <a:rPr lang="cs-CZ" i="1" dirty="0" err="1" smtClean="0"/>
              <a:t>with</a:t>
            </a:r>
            <a:r>
              <a:rPr lang="cs-CZ" i="1" dirty="0" smtClean="0"/>
              <a:t>?</a:t>
            </a:r>
          </a:p>
          <a:p>
            <a:pPr marL="514350" indent="-514350">
              <a:buFont typeface="+mj-lt"/>
              <a:buAutoNum type="arabicParenR"/>
            </a:pPr>
            <a:r>
              <a:rPr lang="cs-CZ" i="1" dirty="0" smtClean="0"/>
              <a:t>Are </a:t>
            </a:r>
            <a:r>
              <a:rPr lang="cs-CZ" i="1" dirty="0" err="1" smtClean="0"/>
              <a:t>you</a:t>
            </a:r>
            <a:r>
              <a:rPr lang="cs-CZ" i="1" dirty="0" smtClean="0"/>
              <a:t> </a:t>
            </a:r>
            <a:r>
              <a:rPr lang="cs-CZ" i="1" dirty="0" err="1" smtClean="0"/>
              <a:t>able</a:t>
            </a:r>
            <a:r>
              <a:rPr lang="cs-CZ" i="1" dirty="0" smtClean="0"/>
              <a:t>/</a:t>
            </a:r>
            <a:r>
              <a:rPr lang="cs-CZ" i="1" dirty="0" err="1" smtClean="0"/>
              <a:t>willing</a:t>
            </a:r>
            <a:r>
              <a:rPr lang="cs-CZ" i="1" dirty="0" smtClean="0"/>
              <a:t> to </a:t>
            </a:r>
            <a:r>
              <a:rPr lang="cs-CZ" i="1" dirty="0" err="1" smtClean="0">
                <a:solidFill>
                  <a:srgbClr val="7030A0"/>
                </a:solidFill>
              </a:rPr>
              <a:t>say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i="1" dirty="0" err="1" smtClean="0">
                <a:solidFill>
                  <a:srgbClr val="7030A0"/>
                </a:solidFill>
              </a:rPr>
              <a:t>sorry</a:t>
            </a:r>
            <a:r>
              <a:rPr lang="cs-CZ" i="1" dirty="0" smtClean="0"/>
              <a:t>?</a:t>
            </a:r>
          </a:p>
          <a:p>
            <a:pPr marL="514350" indent="-514350">
              <a:buFont typeface="+mj-lt"/>
              <a:buAutoNum type="arabicParenR"/>
            </a:pPr>
            <a:r>
              <a:rPr lang="cs-CZ" i="1" dirty="0" err="1" smtClean="0"/>
              <a:t>Have</a:t>
            </a:r>
            <a:r>
              <a:rPr lang="cs-CZ" i="1" dirty="0" smtClean="0"/>
              <a:t> </a:t>
            </a:r>
            <a:r>
              <a:rPr lang="cs-CZ" i="1" dirty="0" err="1" smtClean="0"/>
              <a:t>you</a:t>
            </a:r>
            <a:r>
              <a:rPr lang="cs-CZ" i="1" dirty="0" smtClean="0"/>
              <a:t> </a:t>
            </a:r>
            <a:r>
              <a:rPr lang="cs-CZ" i="1" dirty="0" err="1" smtClean="0"/>
              <a:t>ever</a:t>
            </a:r>
            <a:r>
              <a:rPr lang="cs-CZ" i="1" dirty="0" smtClean="0"/>
              <a:t> </a:t>
            </a:r>
            <a:r>
              <a:rPr lang="cs-CZ" i="1" dirty="0" err="1" smtClean="0">
                <a:solidFill>
                  <a:srgbClr val="7030A0"/>
                </a:solidFill>
              </a:rPr>
              <a:t>fallen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i="1" dirty="0" err="1" smtClean="0">
                <a:solidFill>
                  <a:srgbClr val="7030A0"/>
                </a:solidFill>
              </a:rPr>
              <a:t>out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i="1" dirty="0" err="1" smtClean="0">
                <a:solidFill>
                  <a:srgbClr val="7030A0"/>
                </a:solidFill>
              </a:rPr>
              <a:t>with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i="1" dirty="0" err="1" smtClean="0"/>
              <a:t>your</a:t>
            </a:r>
            <a:r>
              <a:rPr lang="cs-CZ" i="1" dirty="0" smtClean="0"/>
              <a:t> </a:t>
            </a:r>
            <a:r>
              <a:rPr lang="cs-CZ" i="1" dirty="0" err="1" smtClean="0"/>
              <a:t>friend</a:t>
            </a:r>
            <a:r>
              <a:rPr lang="cs-CZ" i="1" dirty="0" smtClean="0"/>
              <a:t>? </a:t>
            </a:r>
            <a:r>
              <a:rPr lang="cs-CZ" i="1" dirty="0" err="1" smtClean="0"/>
              <a:t>Why</a:t>
            </a:r>
            <a:r>
              <a:rPr lang="cs-CZ" i="1" dirty="0" smtClean="0"/>
              <a:t>?</a:t>
            </a:r>
          </a:p>
          <a:p>
            <a:pPr marL="514350" indent="-514350">
              <a:buFont typeface="+mj-lt"/>
              <a:buAutoNum type="arabicParenR"/>
            </a:pPr>
            <a:r>
              <a:rPr lang="cs-CZ" i="1" dirty="0" err="1" smtClean="0"/>
              <a:t>What</a:t>
            </a:r>
            <a:r>
              <a:rPr lang="cs-CZ" i="1" dirty="0" smtClean="0"/>
              <a:t> </a:t>
            </a:r>
            <a:r>
              <a:rPr lang="cs-CZ" i="1" dirty="0" err="1" smtClean="0"/>
              <a:t>makes</a:t>
            </a:r>
            <a:r>
              <a:rPr lang="cs-CZ" i="1" dirty="0" smtClean="0"/>
              <a:t> </a:t>
            </a:r>
            <a:r>
              <a:rPr lang="cs-CZ" i="1" dirty="0" err="1" smtClean="0"/>
              <a:t>you</a:t>
            </a:r>
            <a:r>
              <a:rPr lang="cs-CZ" i="1" dirty="0" smtClean="0"/>
              <a:t> </a:t>
            </a:r>
            <a:r>
              <a:rPr lang="cs-CZ" i="1" dirty="0" err="1" smtClean="0">
                <a:solidFill>
                  <a:srgbClr val="7030A0"/>
                </a:solidFill>
              </a:rPr>
              <a:t>cross</a:t>
            </a:r>
            <a:r>
              <a:rPr lang="cs-CZ" i="1" dirty="0" smtClean="0">
                <a:solidFill>
                  <a:srgbClr val="7030A0"/>
                </a:solidFill>
              </a:rPr>
              <a:t>/ </a:t>
            </a:r>
            <a:r>
              <a:rPr lang="cs-CZ" i="1" dirty="0" err="1" smtClean="0">
                <a:solidFill>
                  <a:srgbClr val="7030A0"/>
                </a:solidFill>
              </a:rPr>
              <a:t>annoyed</a:t>
            </a:r>
            <a:r>
              <a:rPr lang="cs-CZ" i="1" dirty="0" smtClean="0">
                <a:solidFill>
                  <a:srgbClr val="7030A0"/>
                </a:solidFill>
              </a:rPr>
              <a:t> / </a:t>
            </a:r>
            <a:r>
              <a:rPr lang="cs-CZ" i="1" dirty="0" err="1" smtClean="0">
                <a:solidFill>
                  <a:srgbClr val="7030A0"/>
                </a:solidFill>
              </a:rPr>
              <a:t>furious</a:t>
            </a:r>
            <a:r>
              <a:rPr lang="cs-CZ" i="1" dirty="0" smtClean="0"/>
              <a:t>?</a:t>
            </a:r>
          </a:p>
          <a:p>
            <a:pPr marL="514350" indent="-514350">
              <a:buFont typeface="+mj-lt"/>
              <a:buAutoNum type="arabicParenR"/>
            </a:pPr>
            <a:r>
              <a:rPr lang="cs-CZ" i="1" dirty="0" err="1" smtClean="0"/>
              <a:t>What</a:t>
            </a:r>
            <a:r>
              <a:rPr lang="cs-CZ" i="1" dirty="0" smtClean="0"/>
              <a:t> do </a:t>
            </a:r>
            <a:r>
              <a:rPr lang="cs-CZ" i="1" dirty="0" err="1" smtClean="0"/>
              <a:t>you</a:t>
            </a:r>
            <a:r>
              <a:rPr lang="cs-CZ" i="1" dirty="0" smtClean="0"/>
              <a:t> </a:t>
            </a:r>
            <a:r>
              <a:rPr lang="cs-CZ" i="1" dirty="0" err="1" smtClean="0"/>
              <a:t>find</a:t>
            </a:r>
            <a:r>
              <a:rPr lang="cs-CZ" i="1" dirty="0" smtClean="0"/>
              <a:t> </a:t>
            </a:r>
            <a:r>
              <a:rPr lang="cs-CZ" i="1" dirty="0" err="1" smtClean="0">
                <a:solidFill>
                  <a:srgbClr val="7030A0"/>
                </a:solidFill>
              </a:rPr>
              <a:t>annoying</a:t>
            </a:r>
            <a:r>
              <a:rPr lang="cs-CZ" i="1" dirty="0" smtClean="0">
                <a:solidFill>
                  <a:srgbClr val="7030A0"/>
                </a:solidFill>
              </a:rPr>
              <a:t> / </a:t>
            </a:r>
            <a:r>
              <a:rPr lang="cs-CZ" i="1" dirty="0" err="1" smtClean="0">
                <a:solidFill>
                  <a:srgbClr val="7030A0"/>
                </a:solidFill>
              </a:rPr>
              <a:t>irritating</a:t>
            </a:r>
            <a:r>
              <a:rPr lang="cs-CZ" i="1" dirty="0" smtClean="0"/>
              <a:t>? </a:t>
            </a:r>
          </a:p>
          <a:p>
            <a:pPr marL="514350" indent="-514350">
              <a:buFont typeface="+mj-lt"/>
              <a:buAutoNum type="arabicParenR"/>
            </a:pPr>
            <a:r>
              <a:rPr lang="cs-CZ" i="1" dirty="0" err="1" smtClean="0"/>
              <a:t>What</a:t>
            </a:r>
            <a:r>
              <a:rPr lang="cs-CZ" i="1" dirty="0" smtClean="0"/>
              <a:t> </a:t>
            </a:r>
            <a:r>
              <a:rPr lang="cs-CZ" i="1" dirty="0" err="1" smtClean="0">
                <a:solidFill>
                  <a:srgbClr val="7030A0"/>
                </a:solidFill>
              </a:rPr>
              <a:t>drives</a:t>
            </a:r>
            <a:r>
              <a:rPr lang="cs-CZ" i="1" dirty="0" smtClean="0"/>
              <a:t> </a:t>
            </a:r>
            <a:r>
              <a:rPr lang="cs-CZ" i="1" dirty="0" err="1" smtClean="0"/>
              <a:t>your</a:t>
            </a:r>
            <a:r>
              <a:rPr lang="cs-CZ" i="1" dirty="0" smtClean="0"/>
              <a:t> </a:t>
            </a:r>
            <a:r>
              <a:rPr lang="cs-CZ" i="1" dirty="0" err="1" smtClean="0"/>
              <a:t>parents</a:t>
            </a:r>
            <a:r>
              <a:rPr lang="cs-CZ" i="1" dirty="0" smtClean="0"/>
              <a:t> </a:t>
            </a:r>
            <a:r>
              <a:rPr lang="cs-CZ" i="1" dirty="0" err="1" smtClean="0">
                <a:solidFill>
                  <a:srgbClr val="7030A0"/>
                </a:solidFill>
              </a:rPr>
              <a:t>crazy</a:t>
            </a:r>
            <a:r>
              <a:rPr lang="cs-CZ" i="1" dirty="0" smtClean="0"/>
              <a:t>?</a:t>
            </a:r>
          </a:p>
          <a:p>
            <a:pPr marL="514350" indent="-514350">
              <a:buFont typeface="+mj-lt"/>
              <a:buAutoNum type="arabicParenR"/>
            </a:pPr>
            <a:r>
              <a:rPr lang="cs-CZ" i="1" dirty="0" err="1" smtClean="0"/>
              <a:t>What</a:t>
            </a:r>
            <a:r>
              <a:rPr lang="cs-CZ" i="1" dirty="0" smtClean="0"/>
              <a:t> </a:t>
            </a:r>
            <a:r>
              <a:rPr lang="cs-CZ" i="1" dirty="0" err="1" smtClean="0">
                <a:solidFill>
                  <a:srgbClr val="7030A0"/>
                </a:solidFill>
              </a:rPr>
              <a:t>gets</a:t>
            </a:r>
            <a:r>
              <a:rPr lang="cs-CZ" i="1" dirty="0" smtClean="0">
                <a:solidFill>
                  <a:srgbClr val="7030A0"/>
                </a:solidFill>
              </a:rPr>
              <a:t> on </a:t>
            </a:r>
            <a:r>
              <a:rPr lang="cs-CZ" i="1" dirty="0" err="1" smtClean="0">
                <a:solidFill>
                  <a:srgbClr val="7030A0"/>
                </a:solidFill>
              </a:rPr>
              <a:t>your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i="1" dirty="0" err="1" smtClean="0">
                <a:solidFill>
                  <a:srgbClr val="7030A0"/>
                </a:solidFill>
              </a:rPr>
              <a:t>nerves</a:t>
            </a:r>
            <a:r>
              <a:rPr lang="cs-CZ" i="1" dirty="0" smtClean="0"/>
              <a:t>?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331</TotalTime>
  <Words>574</Words>
  <Application>Microsoft Office PowerPoint</Application>
  <PresentationFormat>Předvádění na obrazovce (4:3)</PresentationFormat>
  <Paragraphs>201</Paragraphs>
  <Slides>15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Schoolbook</vt:lpstr>
      <vt:lpstr>Wingdings</vt:lpstr>
      <vt:lpstr>Wingdings 2</vt:lpstr>
      <vt:lpstr>Arkýř</vt:lpstr>
      <vt:lpstr>Prezentace aplikace PowerPoint</vt:lpstr>
      <vt:lpstr>ANOTACE</vt:lpstr>
      <vt:lpstr>INTERPERSONAL  RELATIONSHIPS</vt:lpstr>
      <vt:lpstr>RELATIONSHIPS</vt:lpstr>
      <vt:lpstr>     FEEDBACK</vt:lpstr>
      <vt:lpstr>CHARACTER  ADJECTIVES</vt:lpstr>
      <vt:lpstr>NEGATIVE PREFIXES</vt:lpstr>
      <vt:lpstr>PRACTICE - LET THE OTHERS GUESS WHICH FEATURE OF CHARACTER YOU MEAN</vt:lpstr>
      <vt:lpstr>ARGUMENTS</vt:lpstr>
      <vt:lpstr>EXCUSES AND APOLOGIES</vt:lpstr>
      <vt:lpstr>USEFUL VOCABULARY</vt:lpstr>
      <vt:lpstr>USEFUL VOCABULARY</vt:lpstr>
      <vt:lpstr>FINISH THESE SENTENCES USING YOUR OWN EXPERIENCE  </vt:lpstr>
      <vt:lpstr> PREPARE A 2-MINUTE TALK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Standa</dc:creator>
  <cp:lastModifiedBy>Šíbová Jaroslava Mgr.</cp:lastModifiedBy>
  <cp:revision>35</cp:revision>
  <dcterms:created xsi:type="dcterms:W3CDTF">2013-08-25T07:41:49Z</dcterms:created>
  <dcterms:modified xsi:type="dcterms:W3CDTF">2019-01-22T07:03:15Z</dcterms:modified>
</cp:coreProperties>
</file>