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E0E9BA-F278-43E4-AE19-D1FA01F34D6F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014730-55E8-4D6A-8824-3A625C0756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estabor.cz/botanicka/photos/fs1orchidej_sp.jpg" TargetMode="External"/><Relationship Id="rId3" Type="http://schemas.openxmlformats.org/officeDocument/2006/relationships/hyperlink" Target="http://www.nejzahrady.cz/uws_images/Kvetinarstvi/Kvetiny/tulipan.jpg" TargetMode="External"/><Relationship Id="rId7" Type="http://schemas.openxmlformats.org/officeDocument/2006/relationships/hyperlink" Target="http://www.biolib.cz/IMG/GAL/3290.jpg" TargetMode="External"/><Relationship Id="rId2" Type="http://schemas.openxmlformats.org/officeDocument/2006/relationships/hyperlink" Target="http://www.thegardenhelper.com/pdj/05230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idnes.cz/blog/1933/146971/bradlec14.jpg" TargetMode="External"/><Relationship Id="rId5" Type="http://schemas.openxmlformats.org/officeDocument/2006/relationships/hyperlink" Target="http://nd03.jxs.cz/603/517/174ae494f0_57434599_o2.jpg" TargetMode="External"/><Relationship Id="rId4" Type="http://schemas.openxmlformats.org/officeDocument/2006/relationships/hyperlink" Target="http://www.diochi.cz/main/img/herbar_obraz_6/bavlnik.jpg" TargetMode="External"/><Relationship Id="rId9" Type="http://schemas.openxmlformats.org/officeDocument/2006/relationships/hyperlink" Target="http://www.ped.muni.cz/wchem/sm/dp/davidova/www_zaci1/kvet.bm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3888432"/>
          </a:xfrm>
        </p:spPr>
        <p:txBody>
          <a:bodyPr>
            <a:normAutofit/>
          </a:bodyPr>
          <a:lstStyle/>
          <a:p>
            <a:pPr algn="l"/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Název školy:		ZŠ a MŠ T. G. Masaryka </a:t>
            </a:r>
            <a:r>
              <a:rPr lang="cs-CZ" sz="28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Fulnek</a:t>
            </a: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Autor:			Mgr. Blanka Kusá</a:t>
            </a:r>
            <a:b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Název:			VY_52_INOVACE_PR.3.4-18</a:t>
            </a:r>
            <a:b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Téma:				</a:t>
            </a: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Rostliny</a:t>
            </a: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Číslo projektu:	CZ.1.07/1.4.00/21.0903</a:t>
            </a:r>
            <a:r>
              <a:rPr lang="cs-CZ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cs-CZ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cs-CZ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br>
              <a:rPr lang="cs-CZ" b="0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cs-CZ" b="0" dirty="0"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61248"/>
            <a:ext cx="5407621" cy="10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Jedovaté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Pozor na plody, u některých i listy a květy.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konvalinka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vraní oko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rulík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durman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lýkovec 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655840" cy="34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5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Chráněné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 fontScale="92500" lnSpcReduction="10000"/>
          </a:bodyPr>
          <a:lstStyle/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Ohrožené druhy, kterým hrozí vyhynutí, nesmíme v přírodě trhat ani přesazovat.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bledule, sněženka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leknín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hořec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koniklec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lilie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ocún  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0988"/>
            <a:ext cx="4272474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1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Okrasné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Květiny vyšlechtěné z planě rostoucích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růže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tulipán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kosatec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chryzantéma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orchidea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karafiát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80522"/>
            <a:ext cx="3008971" cy="401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679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Stromy a keře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 keře </a:t>
            </a:r>
            <a:r>
              <a:rPr lang="cs-CZ" sz="2400" dirty="0" smtClean="0">
                <a:solidFill>
                  <a:schemeClr val="tx1"/>
                </a:solidFill>
              </a:rPr>
              <a:t>– dřeviny, kterým se stonek rozvětvuje hned u země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líska, šípková růže, černý bez,…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 stromy </a:t>
            </a:r>
            <a:r>
              <a:rPr lang="cs-CZ" sz="2400" dirty="0" smtClean="0">
                <a:solidFill>
                  <a:schemeClr val="tx1"/>
                </a:solidFill>
              </a:rPr>
              <a:t>– dřeviny, kterým se stonek rozvětvuje nad zemí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buk, smrk, kaštan, jabloň, …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vylučují kyslík, kořeny zpevňují půdu, listy vypařují vodní páry, dávají potravu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5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Listnaté stromy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Mají listy, které na podzim většinou opadávají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vrba, dub, lípa, jírovec, buk, ovocné stromy ( jabloň, hrušeň, třešeň, ořešák,…)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7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Jehličnaté stromy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8136904" cy="405143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Úzké listy připomínající jehličky na podzim neopadávají (výjimka - modřín ).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Semena dozrávají v dřevitých šiškách.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smrk, borovice, jedle, modřín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sekvoje – největší </a:t>
            </a:r>
            <a:r>
              <a:rPr lang="cs-CZ" sz="2400" smtClean="0">
                <a:solidFill>
                  <a:schemeClr val="tx1"/>
                </a:solidFill>
              </a:rPr>
              <a:t>jehličnan (roste v Kalifornii)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1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Části kvetoucích rostlin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 kořen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stonek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list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květ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plod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93474"/>
            <a:ext cx="4360168" cy="467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62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Kořeny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podzemní části rostlin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přijímají živiny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upevňují rostlinu v půdě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obvykle se větví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6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Stonky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07361"/>
            <a:ext cx="7920880" cy="405143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Nadzemní části rostlin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Přivádí k listům, květům a plodům vodu a živiny z kořenů.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Dužnatý (byliny)</a:t>
            </a:r>
            <a:r>
              <a:rPr lang="cs-CZ" sz="2400" dirty="0" smtClean="0">
                <a:solidFill>
                  <a:schemeClr val="tx1"/>
                </a:solidFill>
              </a:rPr>
              <a:t> –stvol (bez listů)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               lodyha (s listy)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                stéblo (dutý s kolínky)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Dřevnatý (dřeviny) </a:t>
            </a:r>
            <a:r>
              <a:rPr lang="cs-CZ" sz="2400" dirty="0" smtClean="0">
                <a:solidFill>
                  <a:schemeClr val="tx1"/>
                </a:solidFill>
              </a:rPr>
              <a:t>–kmen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cs-CZ" sz="2400" dirty="0" smtClean="0">
                <a:solidFill>
                  <a:schemeClr val="tx1"/>
                </a:solidFill>
              </a:rPr>
              <a:t>větve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0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Listy 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07361"/>
            <a:ext cx="7234963" cy="4573967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 vyrůstají ze stonku, větve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zachycují světlo potřebné k fotosyntéze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jehlice - listy jehličnatých stromů 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skládají se ze 2 částí –</a:t>
            </a:r>
            <a:r>
              <a:rPr lang="cs-CZ" sz="2400" b="1" dirty="0" smtClean="0">
                <a:solidFill>
                  <a:schemeClr val="tx1"/>
                </a:solidFill>
              </a:rPr>
              <a:t>čepel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cs-CZ" sz="2400" b="1" dirty="0" smtClean="0">
                <a:solidFill>
                  <a:schemeClr val="tx1"/>
                </a:solidFill>
              </a:rPr>
              <a:t>řapík</a:t>
            </a:r>
          </a:p>
          <a:p>
            <a:endParaRPr lang="cs-CZ" sz="2400" b="1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 jednoduché listy </a:t>
            </a:r>
            <a:r>
              <a:rPr lang="cs-CZ" sz="2400" dirty="0" smtClean="0">
                <a:solidFill>
                  <a:schemeClr val="tx1"/>
                </a:solidFill>
              </a:rPr>
              <a:t>– čepel z jedné části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>
                <a:solidFill>
                  <a:schemeClr val="tx1"/>
                </a:solidFill>
              </a:rPr>
              <a:t>s</a:t>
            </a:r>
            <a:r>
              <a:rPr lang="cs-CZ" sz="2400" b="1" smtClean="0">
                <a:solidFill>
                  <a:schemeClr val="tx1"/>
                </a:solidFill>
              </a:rPr>
              <a:t>ložené listy </a:t>
            </a:r>
            <a:r>
              <a:rPr lang="cs-CZ" sz="2400" dirty="0" smtClean="0">
                <a:solidFill>
                  <a:schemeClr val="tx1"/>
                </a:solidFill>
              </a:rPr>
              <a:t>– čepel složená z více listů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7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Anotace: Výkladová prezentace, ve které se žáci seznámí se společnými znaky rostlin, částmi jejich těla a základním tříděním.</a:t>
            </a:r>
          </a:p>
          <a:p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Vzdělávací oblast: Člověk a jeho svět, Prvouka</a:t>
            </a:r>
          </a:p>
          <a:p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Ročník: 3.	</a:t>
            </a:r>
          </a:p>
          <a:p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Druh učebního materiálu: výkladová prezentace</a:t>
            </a:r>
          </a:p>
          <a:p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Stupeň a typ vzdělávání: základní vzdělávání – první stupeň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Květy 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052736"/>
            <a:ext cx="7125112" cy="405143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 slouží k rozmnožování rostlin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části – </a:t>
            </a:r>
            <a:r>
              <a:rPr lang="cs-CZ" sz="2400" b="1" dirty="0" smtClean="0">
                <a:solidFill>
                  <a:schemeClr val="tx1"/>
                </a:solidFill>
              </a:rPr>
              <a:t>kalich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               korunní lístky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</a:t>
            </a:r>
            <a:r>
              <a:rPr lang="cs-CZ" sz="2400" b="1" dirty="0" smtClean="0">
                <a:solidFill>
                  <a:schemeClr val="tx1"/>
                </a:solidFill>
              </a:rPr>
              <a:t>tyčinky</a:t>
            </a:r>
            <a:r>
              <a:rPr lang="cs-CZ" sz="2400" dirty="0" smtClean="0">
                <a:solidFill>
                  <a:schemeClr val="tx1"/>
                </a:solidFill>
              </a:rPr>
              <a:t> (s pylem)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</a:t>
            </a:r>
            <a:r>
              <a:rPr lang="cs-CZ" sz="2400" b="1" dirty="0" smtClean="0">
                <a:solidFill>
                  <a:schemeClr val="tx1"/>
                </a:solidFill>
              </a:rPr>
              <a:t>pestík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06846"/>
            <a:ext cx="5544616" cy="21511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88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Plody 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7396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 vyvinou se z opylených květů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obsahují semena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 dužnaté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plody </a:t>
            </a:r>
            <a:r>
              <a:rPr lang="cs-CZ" sz="2400" dirty="0" smtClean="0">
                <a:solidFill>
                  <a:schemeClr val="tx1"/>
                </a:solidFill>
              </a:rPr>
              <a:t>– malvice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                                </a:t>
            </a:r>
            <a:r>
              <a:rPr lang="cs-CZ" sz="2400" dirty="0" smtClean="0">
                <a:solidFill>
                  <a:schemeClr val="tx1"/>
                </a:solidFill>
              </a:rPr>
              <a:t>peckovice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             bobule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suché plody</a:t>
            </a:r>
            <a:r>
              <a:rPr lang="cs-CZ" sz="2400" dirty="0" smtClean="0">
                <a:solidFill>
                  <a:schemeClr val="tx1"/>
                </a:solidFill>
              </a:rPr>
              <a:t> – makovice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         ořech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                        lusk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9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Obr. 1: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thegardenhelper.com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pdj</a:t>
            </a:r>
            <a:r>
              <a:rPr lang="cs-CZ" dirty="0" smtClean="0">
                <a:hlinkClick r:id="rId2"/>
              </a:rPr>
              <a:t>/05230001.JPG</a:t>
            </a:r>
            <a:endParaRPr lang="cs-CZ" dirty="0" smtClean="0"/>
          </a:p>
          <a:p>
            <a:r>
              <a:rPr lang="cs-CZ" dirty="0" smtClean="0"/>
              <a:t>Obr. 2: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nejzahrady.cz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uws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images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Kvetinarstvi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Kvetiny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tulipan.jpg</a:t>
            </a:r>
            <a:endParaRPr lang="cs-CZ" dirty="0" smtClean="0"/>
          </a:p>
          <a:p>
            <a:r>
              <a:rPr lang="cs-CZ" dirty="0" smtClean="0"/>
              <a:t>Obr. 3: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diochi.cz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main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img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herbar</a:t>
            </a:r>
            <a:r>
              <a:rPr lang="cs-CZ" dirty="0" smtClean="0">
                <a:hlinkClick r:id="rId4"/>
              </a:rPr>
              <a:t>_obraz_6/</a:t>
            </a:r>
            <a:r>
              <a:rPr lang="cs-CZ" dirty="0" err="1" smtClean="0">
                <a:hlinkClick r:id="rId4"/>
              </a:rPr>
              <a:t>bavlnik.jpg</a:t>
            </a:r>
            <a:endParaRPr lang="cs-CZ" dirty="0" smtClean="0"/>
          </a:p>
          <a:p>
            <a:r>
              <a:rPr lang="cs-CZ" dirty="0" smtClean="0"/>
              <a:t>Obr. 4: </a:t>
            </a:r>
            <a:r>
              <a:rPr lang="cs-CZ" dirty="0" smtClean="0">
                <a:hlinkClick r:id="rId5"/>
              </a:rPr>
              <a:t>http://nd03.jxs.cz/603/517/174ae494f0_57434599_o2.jpg</a:t>
            </a:r>
            <a:endParaRPr lang="cs-CZ" dirty="0" smtClean="0"/>
          </a:p>
          <a:p>
            <a:r>
              <a:rPr lang="cs-CZ" dirty="0" smtClean="0"/>
              <a:t>Obr. 5: </a:t>
            </a:r>
            <a:r>
              <a:rPr lang="cs-CZ" dirty="0" smtClean="0">
                <a:hlinkClick r:id="rId6"/>
              </a:rPr>
              <a:t>http://blog.</a:t>
            </a:r>
            <a:r>
              <a:rPr lang="cs-CZ" dirty="0" err="1" smtClean="0">
                <a:hlinkClick r:id="rId6"/>
              </a:rPr>
              <a:t>idnes.cz</a:t>
            </a:r>
            <a:r>
              <a:rPr lang="cs-CZ" dirty="0" smtClean="0">
                <a:hlinkClick r:id="rId6"/>
              </a:rPr>
              <a:t>/blog/1933/146971/bradlec14.jpg</a:t>
            </a:r>
            <a:endParaRPr lang="cs-CZ" dirty="0" smtClean="0"/>
          </a:p>
          <a:p>
            <a:r>
              <a:rPr lang="cs-CZ" dirty="0" smtClean="0"/>
              <a:t>Obr. 6: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biolib.cz</a:t>
            </a:r>
            <a:r>
              <a:rPr lang="cs-CZ" dirty="0" smtClean="0">
                <a:hlinkClick r:id="rId7"/>
              </a:rPr>
              <a:t>/IMG/GAL/3290.jpg</a:t>
            </a:r>
            <a:endParaRPr lang="cs-CZ" dirty="0" smtClean="0"/>
          </a:p>
          <a:p>
            <a:r>
              <a:rPr lang="cs-CZ" dirty="0" smtClean="0"/>
              <a:t>Obr. 7: </a:t>
            </a:r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szestabor.cz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botanicka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photos</a:t>
            </a:r>
            <a:r>
              <a:rPr lang="cs-CZ" dirty="0" smtClean="0">
                <a:hlinkClick r:id="rId8"/>
              </a:rPr>
              <a:t>/fs1orchidej_</a:t>
            </a:r>
            <a:r>
              <a:rPr lang="cs-CZ" dirty="0" err="1" smtClean="0">
                <a:hlinkClick r:id="rId8"/>
              </a:rPr>
              <a:t>sp.jpg</a:t>
            </a:r>
            <a:endParaRPr lang="cs-CZ" dirty="0" smtClean="0"/>
          </a:p>
          <a:p>
            <a:r>
              <a:rPr lang="cs-CZ" dirty="0" smtClean="0"/>
              <a:t>Obr. 8: http://skolakov3a.sweb.cz/PRVOUKA/rostliny2/rostlina.</a:t>
            </a:r>
            <a:r>
              <a:rPr lang="cs-CZ" dirty="0" err="1" smtClean="0"/>
              <a:t>gif</a:t>
            </a:r>
            <a:endParaRPr lang="cs-CZ" dirty="0" smtClean="0"/>
          </a:p>
          <a:p>
            <a:r>
              <a:rPr lang="cs-CZ" dirty="0" smtClean="0"/>
              <a:t>Obr. 9: </a:t>
            </a:r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ped.muni.cz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wchem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sm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dp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davidova</a:t>
            </a:r>
            <a:r>
              <a:rPr lang="cs-CZ" dirty="0" smtClean="0">
                <a:hlinkClick r:id="rId9"/>
              </a:rPr>
              <a:t>/www_zaci1/</a:t>
            </a:r>
            <a:r>
              <a:rPr lang="cs-CZ" dirty="0" err="1" smtClean="0">
                <a:hlinkClick r:id="rId9"/>
              </a:rPr>
              <a:t>kvet.bmp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6600" b="1" dirty="0" smtClean="0">
                <a:solidFill>
                  <a:schemeClr val="tx2">
                    <a:lumMod val="50000"/>
                  </a:schemeClr>
                </a:solidFill>
              </a:rPr>
              <a:t>R O S T L I N Y</a:t>
            </a:r>
            <a:endParaRPr lang="cs-CZ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54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SPOLEČNÉ ZNAKY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3" cy="405143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 vyživují se - </a:t>
            </a:r>
            <a:r>
              <a:rPr lang="cs-CZ" sz="2000" dirty="0" smtClean="0">
                <a:solidFill>
                  <a:schemeClr val="tx1"/>
                </a:solidFill>
              </a:rPr>
              <a:t>voda, živiny, světlo, oxid uhličitý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 dýchají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rozmnožují se – </a:t>
            </a:r>
            <a:r>
              <a:rPr lang="cs-CZ" sz="2000" dirty="0" smtClean="0">
                <a:solidFill>
                  <a:schemeClr val="tx1"/>
                </a:solidFill>
              </a:rPr>
              <a:t>semena, šlahouny ,oddenky, cibule,…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rostou a vyvíjejí se </a:t>
            </a:r>
            <a:r>
              <a:rPr lang="cs-CZ" sz="2000" dirty="0" smtClean="0">
                <a:solidFill>
                  <a:schemeClr val="tx1"/>
                </a:solidFill>
              </a:rPr>
              <a:t>– od semínka po strom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pohybují se -</a:t>
            </a:r>
            <a:r>
              <a:rPr lang="cs-CZ" sz="2000" dirty="0" smtClean="0">
                <a:solidFill>
                  <a:schemeClr val="tx1"/>
                </a:solidFill>
              </a:rPr>
              <a:t> otáčejí, zavírají květy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4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Jediný zdroj kyslíku na Zemi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 Pouze zelené části rostlin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Spotřebovávají oxid uhličitý, uvolňují do ovzduší </a:t>
            </a:r>
            <a:r>
              <a:rPr lang="cs-CZ" sz="2800" b="1" dirty="0" smtClean="0">
                <a:solidFill>
                  <a:schemeClr val="tx1"/>
                </a:solidFill>
              </a:rPr>
              <a:t>kyslík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(fotosyntéza)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1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Nekvetoucí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 mechy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(nemají pravé kořeny ani listy, jen jemná vlákna)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 kapradiny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Rostou na vlhkých místech.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3480048" cy="26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0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Kvetoucí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0195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 květiny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 trávy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 stromy a keře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 užitkové rostliny  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31120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29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Užitkové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7" cy="405143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ovoce</a:t>
            </a:r>
            <a:r>
              <a:rPr lang="cs-CZ" sz="2000" dirty="0" smtClean="0">
                <a:solidFill>
                  <a:schemeClr val="tx1"/>
                </a:solidFill>
              </a:rPr>
              <a:t>- malvice, peckovice, bobule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zelenina</a:t>
            </a:r>
            <a:r>
              <a:rPr lang="cs-CZ" sz="2000" dirty="0" smtClean="0">
                <a:solidFill>
                  <a:schemeClr val="tx1"/>
                </a:solidFill>
              </a:rPr>
              <a:t> – kořenová, listová, plodová, cibulová, košťálová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hospodářské plodiny </a:t>
            </a:r>
            <a:r>
              <a:rPr lang="cs-CZ" sz="2000" dirty="0" smtClean="0">
                <a:solidFill>
                  <a:schemeClr val="tx1"/>
                </a:solidFill>
              </a:rPr>
              <a:t>– obilniny, pícniny, …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Rýže, pšenice, kukuřice, brambory, čaj, bavlník, dřevo stromů, fazole, mrkev, jablka, …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77072"/>
            <a:ext cx="3859907" cy="257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18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Léčivé rostliny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Obsahují léčivé látky (čaje, obklady, léky).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 heřmánek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lípa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jitrocel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třezalka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mateřídouška  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 divizna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065165" cy="40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5253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89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224</TotalTime>
  <Words>692</Words>
  <Application>Microsoft Office PowerPoint</Application>
  <PresentationFormat>Předvádění na obrazovce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Spring</vt:lpstr>
      <vt:lpstr>Název školy:  ZŠ a MŠ T. G. Masaryka Fulnek Autor:   Mgr. Blanka Kusá Název:   VY_52_INOVACE_PR.3.4-18 Téma:    Rostliny Číslo projektu: CZ.1.07/1.4.00/21.0903   </vt:lpstr>
      <vt:lpstr>Snímek 2</vt:lpstr>
      <vt:lpstr>R O S T L I N Y</vt:lpstr>
      <vt:lpstr>SPOLEČNÉ ZNAKY</vt:lpstr>
      <vt:lpstr>Jediný zdroj kyslíku na Zemi</vt:lpstr>
      <vt:lpstr>Nekvetoucí rostliny</vt:lpstr>
      <vt:lpstr>Kvetoucí rostliny</vt:lpstr>
      <vt:lpstr>Užitkové rostliny</vt:lpstr>
      <vt:lpstr>Léčivé rostliny</vt:lpstr>
      <vt:lpstr>Jedovaté rostliny</vt:lpstr>
      <vt:lpstr>Chráněné rostliny</vt:lpstr>
      <vt:lpstr>Okrasné rostliny</vt:lpstr>
      <vt:lpstr>Stromy a keře</vt:lpstr>
      <vt:lpstr>Listnaté stromy</vt:lpstr>
      <vt:lpstr>Jehličnaté stromy</vt:lpstr>
      <vt:lpstr>Části kvetoucích rostlin</vt:lpstr>
      <vt:lpstr>Kořeny</vt:lpstr>
      <vt:lpstr>Stonky</vt:lpstr>
      <vt:lpstr>Listy </vt:lpstr>
      <vt:lpstr>Květy </vt:lpstr>
      <vt:lpstr>Plody </vt:lpstr>
      <vt:lpstr>Použité zdroje: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O S T L I N Y</dc:title>
  <dc:creator>0xhn</dc:creator>
  <cp:lastModifiedBy>pepa</cp:lastModifiedBy>
  <cp:revision>19</cp:revision>
  <dcterms:created xsi:type="dcterms:W3CDTF">2012-02-22T09:34:29Z</dcterms:created>
  <dcterms:modified xsi:type="dcterms:W3CDTF">2019-04-24T20:42:01Z</dcterms:modified>
</cp:coreProperties>
</file>