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1" r:id="rId3"/>
    <p:sldId id="272" r:id="rId4"/>
    <p:sldId id="273" r:id="rId5"/>
    <p:sldId id="274" r:id="rId6"/>
    <p:sldId id="275" r:id="rId7"/>
    <p:sldId id="271" r:id="rId8"/>
    <p:sldId id="276" r:id="rId9"/>
    <p:sldId id="277" r:id="rId10"/>
    <p:sldId id="278" r:id="rId11"/>
    <p:sldId id="282" r:id="rId12"/>
    <p:sldId id="280" r:id="rId13"/>
    <p:sldId id="283" r:id="rId14"/>
    <p:sldId id="27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>
      <p:cViewPr>
        <p:scale>
          <a:sx n="70" d="100"/>
          <a:sy n="70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B9336-226D-494D-8487-D4400641352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6A9852-CEC7-4C97-A02E-C01066E799B2}">
      <dgm:prSet phldrT="[Text]"/>
      <dgm:spPr/>
      <dgm:t>
        <a:bodyPr/>
        <a:lstStyle/>
        <a:p>
          <a:r>
            <a:rPr lang="cs-CZ" dirty="0" smtClean="0"/>
            <a:t>1. SVĚT</a:t>
          </a:r>
          <a:endParaRPr lang="cs-CZ" dirty="0"/>
        </a:p>
      </dgm:t>
    </dgm:pt>
    <dgm:pt modelId="{B9747796-1766-4F46-B72D-9896CF767DE9}" type="parTrans" cxnId="{16E0C876-4290-4F44-86F6-E17AB1F7B053}">
      <dgm:prSet/>
      <dgm:spPr/>
      <dgm:t>
        <a:bodyPr/>
        <a:lstStyle/>
        <a:p>
          <a:endParaRPr lang="cs-CZ"/>
        </a:p>
      </dgm:t>
    </dgm:pt>
    <dgm:pt modelId="{A641719D-7357-4A61-95F0-7642C224A1B6}" type="sibTrans" cxnId="{16E0C876-4290-4F44-86F6-E17AB1F7B053}">
      <dgm:prSet/>
      <dgm:spPr/>
      <dgm:t>
        <a:bodyPr/>
        <a:lstStyle/>
        <a:p>
          <a:endParaRPr lang="cs-CZ"/>
        </a:p>
      </dgm:t>
    </dgm:pt>
    <dgm:pt modelId="{EA072DDD-872E-435C-939D-D2959B1E999E}">
      <dgm:prSet phldrT="[Text]"/>
      <dgm:spPr/>
      <dgm:t>
        <a:bodyPr/>
        <a:lstStyle/>
        <a:p>
          <a:r>
            <a:rPr lang="cs-CZ" b="0" dirty="0" smtClean="0"/>
            <a:t>Vyspělá země: </a:t>
          </a:r>
          <a:r>
            <a:rPr lang="cs-CZ" dirty="0" smtClean="0"/>
            <a:t>vysoké HDP, rozvinutá energetika, strojírenský a chemický průmysl</a:t>
          </a:r>
          <a:endParaRPr lang="cs-CZ" dirty="0"/>
        </a:p>
      </dgm:t>
    </dgm:pt>
    <dgm:pt modelId="{D702A001-E787-49CE-9726-1DF26FC6D240}" type="parTrans" cxnId="{7C7EF826-1EB9-4ACA-AD44-587A4801E0BC}">
      <dgm:prSet/>
      <dgm:spPr/>
      <dgm:t>
        <a:bodyPr/>
        <a:lstStyle/>
        <a:p>
          <a:endParaRPr lang="cs-CZ"/>
        </a:p>
      </dgm:t>
    </dgm:pt>
    <dgm:pt modelId="{9333A078-2DBB-444B-A8EE-D833787D7481}" type="sibTrans" cxnId="{7C7EF826-1EB9-4ACA-AD44-587A4801E0BC}">
      <dgm:prSet/>
      <dgm:spPr/>
      <dgm:t>
        <a:bodyPr/>
        <a:lstStyle/>
        <a:p>
          <a:endParaRPr lang="cs-CZ"/>
        </a:p>
      </dgm:t>
    </dgm:pt>
    <dgm:pt modelId="{A92C91B6-6705-4944-AF80-7DFFE2CEEAD7}">
      <dgm:prSet phldrT="[Text]"/>
      <dgm:spPr/>
      <dgm:t>
        <a:bodyPr/>
        <a:lstStyle/>
        <a:p>
          <a:r>
            <a:rPr lang="cs-CZ" dirty="0" smtClean="0"/>
            <a:t>2. SVĚT</a:t>
          </a:r>
          <a:endParaRPr lang="cs-CZ" dirty="0"/>
        </a:p>
      </dgm:t>
    </dgm:pt>
    <dgm:pt modelId="{5BB1FED3-F665-4063-8973-D1BBCA33184E}" type="parTrans" cxnId="{2367C7CE-A4F4-465A-ADE8-07EF11AF2739}">
      <dgm:prSet/>
      <dgm:spPr/>
      <dgm:t>
        <a:bodyPr/>
        <a:lstStyle/>
        <a:p>
          <a:endParaRPr lang="cs-CZ"/>
        </a:p>
      </dgm:t>
    </dgm:pt>
    <dgm:pt modelId="{E95B1B36-54CA-43F5-AD60-BD2E93C4F201}" type="sibTrans" cxnId="{2367C7CE-A4F4-465A-ADE8-07EF11AF2739}">
      <dgm:prSet/>
      <dgm:spPr/>
      <dgm:t>
        <a:bodyPr/>
        <a:lstStyle/>
        <a:p>
          <a:endParaRPr lang="cs-CZ"/>
        </a:p>
      </dgm:t>
    </dgm:pt>
    <dgm:pt modelId="{FCC3BC17-1134-43EF-9D35-F1D7B162DBA0}">
      <dgm:prSet phldrT="[Text]"/>
      <dgm:spPr/>
      <dgm:t>
        <a:bodyPr/>
        <a:lstStyle/>
        <a:p>
          <a:r>
            <a:rPr lang="cs-CZ" dirty="0" smtClean="0"/>
            <a:t>3. SVĚT</a:t>
          </a:r>
          <a:endParaRPr lang="cs-CZ" dirty="0"/>
        </a:p>
      </dgm:t>
    </dgm:pt>
    <dgm:pt modelId="{FAFE1B11-4FD7-4934-925C-7151A64B5A4F}" type="parTrans" cxnId="{9B914394-A02A-48D5-B32C-F0D5A23C3B46}">
      <dgm:prSet/>
      <dgm:spPr/>
      <dgm:t>
        <a:bodyPr/>
        <a:lstStyle/>
        <a:p>
          <a:endParaRPr lang="cs-CZ"/>
        </a:p>
      </dgm:t>
    </dgm:pt>
    <dgm:pt modelId="{63EE5217-6E5E-44A2-B589-4747A3351B93}" type="sibTrans" cxnId="{9B914394-A02A-48D5-B32C-F0D5A23C3B46}">
      <dgm:prSet/>
      <dgm:spPr/>
      <dgm:t>
        <a:bodyPr/>
        <a:lstStyle/>
        <a:p>
          <a:endParaRPr lang="cs-CZ"/>
        </a:p>
      </dgm:t>
    </dgm:pt>
    <dgm:pt modelId="{6E5A787E-68DC-4A77-840B-307D9DD67D83}">
      <dgm:prSet phldrT="[Text]"/>
      <dgm:spPr/>
      <dgm:t>
        <a:bodyPr/>
        <a:lstStyle/>
        <a:p>
          <a:r>
            <a:rPr lang="cs-CZ" dirty="0" smtClean="0"/>
            <a:t>Převážně se jedná o kmeny a přírodní lidi v zemích třetího světa (ale i jinde), kteří se téměř vůbec nesetkali s civilizací</a:t>
          </a:r>
          <a:endParaRPr lang="cs-CZ" dirty="0"/>
        </a:p>
      </dgm:t>
    </dgm:pt>
    <dgm:pt modelId="{6EEE1A63-E2C2-40CC-855C-72B50BA7F66B}" type="parTrans" cxnId="{3728F654-57A2-437A-A66F-085DC13E3681}">
      <dgm:prSet/>
      <dgm:spPr/>
      <dgm:t>
        <a:bodyPr/>
        <a:lstStyle/>
        <a:p>
          <a:endParaRPr lang="cs-CZ"/>
        </a:p>
      </dgm:t>
    </dgm:pt>
    <dgm:pt modelId="{5E946A6F-20BF-40E6-AE54-95E3C3C29AA5}" type="sibTrans" cxnId="{3728F654-57A2-437A-A66F-085DC13E3681}">
      <dgm:prSet/>
      <dgm:spPr/>
      <dgm:t>
        <a:bodyPr/>
        <a:lstStyle/>
        <a:p>
          <a:endParaRPr lang="cs-CZ"/>
        </a:p>
      </dgm:t>
    </dgm:pt>
    <dgm:pt modelId="{5957DB8B-3BCE-4F14-A152-5C117982AB11}">
      <dgm:prSet phldrT="[Text]"/>
      <dgm:spPr/>
      <dgm:t>
        <a:bodyPr/>
        <a:lstStyle/>
        <a:p>
          <a:r>
            <a:rPr lang="cs-CZ" dirty="0" smtClean="0"/>
            <a:t>4. SVĚT</a:t>
          </a:r>
          <a:endParaRPr lang="cs-CZ" dirty="0"/>
        </a:p>
      </dgm:t>
    </dgm:pt>
    <dgm:pt modelId="{30D4A10E-1125-4B86-8072-2D594A1B983C}" type="parTrans" cxnId="{F530E54D-543F-46D0-9E72-D8FB71C93762}">
      <dgm:prSet/>
      <dgm:spPr/>
      <dgm:t>
        <a:bodyPr/>
        <a:lstStyle/>
        <a:p>
          <a:endParaRPr lang="cs-CZ"/>
        </a:p>
      </dgm:t>
    </dgm:pt>
    <dgm:pt modelId="{E2873B0A-F2D7-4CC2-84E5-194B17C265BC}" type="sibTrans" cxnId="{F530E54D-543F-46D0-9E72-D8FB71C93762}">
      <dgm:prSet/>
      <dgm:spPr/>
      <dgm:t>
        <a:bodyPr/>
        <a:lstStyle/>
        <a:p>
          <a:endParaRPr lang="cs-CZ"/>
        </a:p>
      </dgm:t>
    </dgm:pt>
    <dgm:pt modelId="{270DAFFC-7761-4B88-BDE2-2F08811F1C46}">
      <dgm:prSet/>
      <dgm:spPr/>
      <dgm:t>
        <a:bodyPr/>
        <a:lstStyle/>
        <a:p>
          <a:r>
            <a:rPr lang="cs-CZ" dirty="0" smtClean="0"/>
            <a:t>komunistické státy východního bloku pod vlivem SSSR. Po rozpadu SSSR zanikl východní blok a tím i druhý svět.</a:t>
          </a:r>
          <a:endParaRPr lang="cs-CZ" dirty="0"/>
        </a:p>
      </dgm:t>
    </dgm:pt>
    <dgm:pt modelId="{2A0F6D63-1357-4DD9-9725-43BF6467B053}" type="parTrans" cxnId="{D5092F97-B4F3-45FE-9120-3D3155E65DE6}">
      <dgm:prSet/>
      <dgm:spPr/>
    </dgm:pt>
    <dgm:pt modelId="{B22784E7-AE4E-4DF2-B31B-1F38DC2CD09A}" type="sibTrans" cxnId="{D5092F97-B4F3-45FE-9120-3D3155E65DE6}">
      <dgm:prSet/>
      <dgm:spPr/>
    </dgm:pt>
    <dgm:pt modelId="{E7BADD0D-4CDE-4996-B50C-690B3BBCC8B8}">
      <dgm:prSet/>
      <dgm:spPr/>
      <dgm:t>
        <a:bodyPr/>
        <a:lstStyle/>
        <a:p>
          <a:r>
            <a:rPr lang="cs-CZ" dirty="0" smtClean="0"/>
            <a:t>státy světa, jež jsou považovány za málo rozvinuté</a:t>
          </a:r>
          <a:endParaRPr lang="cs-CZ" dirty="0"/>
        </a:p>
      </dgm:t>
    </dgm:pt>
    <dgm:pt modelId="{48C3B459-59B0-4504-9E52-6C49E5C02BA5}" type="parTrans" cxnId="{66C36544-EFAB-460B-8B36-FA2A4934EE08}">
      <dgm:prSet/>
      <dgm:spPr/>
    </dgm:pt>
    <dgm:pt modelId="{C488A6BE-0420-452E-A245-ABFDAF804FCB}" type="sibTrans" cxnId="{66C36544-EFAB-460B-8B36-FA2A4934EE08}">
      <dgm:prSet/>
      <dgm:spPr/>
    </dgm:pt>
    <dgm:pt modelId="{F76E73E5-4141-49A8-AE3E-EE6010FB3139}" type="pres">
      <dgm:prSet presAssocID="{004B9336-226D-494D-8487-D440064135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3795EE-3BA5-4EAC-85F9-1C8FEE896179}" type="pres">
      <dgm:prSet presAssocID="{226A9852-CEC7-4C97-A02E-C01066E799B2}" presName="composite" presStyleCnt="0"/>
      <dgm:spPr/>
    </dgm:pt>
    <dgm:pt modelId="{656BCEE8-8FDA-4415-ADF9-30A4C8587C21}" type="pres">
      <dgm:prSet presAssocID="{226A9852-CEC7-4C97-A02E-C01066E799B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ECF150-B1BA-4822-A5D0-BD117C462315}" type="pres">
      <dgm:prSet presAssocID="{226A9852-CEC7-4C97-A02E-C01066E799B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8A3D0A-67D9-4E00-AC9E-8FBA953C226F}" type="pres">
      <dgm:prSet presAssocID="{A641719D-7357-4A61-95F0-7642C224A1B6}" presName="sp" presStyleCnt="0"/>
      <dgm:spPr/>
    </dgm:pt>
    <dgm:pt modelId="{7631FA35-489D-4B99-827E-922D124C8198}" type="pres">
      <dgm:prSet presAssocID="{A92C91B6-6705-4944-AF80-7DFFE2CEEAD7}" presName="composite" presStyleCnt="0"/>
      <dgm:spPr/>
    </dgm:pt>
    <dgm:pt modelId="{0C26505B-6A8D-4B65-921E-AA0FD98B4DB7}" type="pres">
      <dgm:prSet presAssocID="{A92C91B6-6705-4944-AF80-7DFFE2CEEAD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D47FD7-1039-40E7-B181-FD618614DC83}" type="pres">
      <dgm:prSet presAssocID="{A92C91B6-6705-4944-AF80-7DFFE2CEEAD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98E7B5-3237-4F71-B197-C8FBA87BBF65}" type="pres">
      <dgm:prSet presAssocID="{E95B1B36-54CA-43F5-AD60-BD2E93C4F201}" presName="sp" presStyleCnt="0"/>
      <dgm:spPr/>
    </dgm:pt>
    <dgm:pt modelId="{02B5AF7B-85CF-4E20-8743-B2C4379F2373}" type="pres">
      <dgm:prSet presAssocID="{FCC3BC17-1134-43EF-9D35-F1D7B162DBA0}" presName="composite" presStyleCnt="0"/>
      <dgm:spPr/>
    </dgm:pt>
    <dgm:pt modelId="{B55F158E-226C-49FD-B1BC-EACA34105CFD}" type="pres">
      <dgm:prSet presAssocID="{FCC3BC17-1134-43EF-9D35-F1D7B162DBA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2D92F6-9102-44EC-A4E4-171F3D842BB8}" type="pres">
      <dgm:prSet presAssocID="{FCC3BC17-1134-43EF-9D35-F1D7B162DBA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083935-961B-4B37-B960-2ED930100147}" type="pres">
      <dgm:prSet presAssocID="{63EE5217-6E5E-44A2-B589-4747A3351B93}" presName="sp" presStyleCnt="0"/>
      <dgm:spPr/>
    </dgm:pt>
    <dgm:pt modelId="{F8F80D97-E13F-42EC-BA9F-0FFB028C4402}" type="pres">
      <dgm:prSet presAssocID="{5957DB8B-3BCE-4F14-A152-5C117982AB11}" presName="composite" presStyleCnt="0"/>
      <dgm:spPr/>
    </dgm:pt>
    <dgm:pt modelId="{466D457B-F23F-4A0E-910A-D3764A659729}" type="pres">
      <dgm:prSet presAssocID="{5957DB8B-3BCE-4F14-A152-5C117982AB1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23250E-E20C-47A2-AEDF-3B42290337FA}" type="pres">
      <dgm:prSet presAssocID="{5957DB8B-3BCE-4F14-A152-5C117982AB1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728F654-57A2-437A-A66F-085DC13E3681}" srcId="{5957DB8B-3BCE-4F14-A152-5C117982AB11}" destId="{6E5A787E-68DC-4A77-840B-307D9DD67D83}" srcOrd="0" destOrd="0" parTransId="{6EEE1A63-E2C2-40CC-855C-72B50BA7F66B}" sibTransId="{5E946A6F-20BF-40E6-AE54-95E3C3C29AA5}"/>
    <dgm:cxn modelId="{9B914394-A02A-48D5-B32C-F0D5A23C3B46}" srcId="{004B9336-226D-494D-8487-D44006413525}" destId="{FCC3BC17-1134-43EF-9D35-F1D7B162DBA0}" srcOrd="2" destOrd="0" parTransId="{FAFE1B11-4FD7-4934-925C-7151A64B5A4F}" sibTransId="{63EE5217-6E5E-44A2-B589-4747A3351B93}"/>
    <dgm:cxn modelId="{1A995317-A01D-46B7-9B95-C65747CFF0FF}" type="presOf" srcId="{6E5A787E-68DC-4A77-840B-307D9DD67D83}" destId="{2023250E-E20C-47A2-AEDF-3B42290337FA}" srcOrd="0" destOrd="0" presId="urn:microsoft.com/office/officeart/2005/8/layout/chevron2"/>
    <dgm:cxn modelId="{7C7EF826-1EB9-4ACA-AD44-587A4801E0BC}" srcId="{226A9852-CEC7-4C97-A02E-C01066E799B2}" destId="{EA072DDD-872E-435C-939D-D2959B1E999E}" srcOrd="0" destOrd="0" parTransId="{D702A001-E787-49CE-9726-1DF26FC6D240}" sibTransId="{9333A078-2DBB-444B-A8EE-D833787D7481}"/>
    <dgm:cxn modelId="{18D523C2-AF5B-404A-BE46-B1017AB1900D}" type="presOf" srcId="{270DAFFC-7761-4B88-BDE2-2F08811F1C46}" destId="{4CD47FD7-1039-40E7-B181-FD618614DC83}" srcOrd="0" destOrd="0" presId="urn:microsoft.com/office/officeart/2005/8/layout/chevron2"/>
    <dgm:cxn modelId="{D5092F97-B4F3-45FE-9120-3D3155E65DE6}" srcId="{A92C91B6-6705-4944-AF80-7DFFE2CEEAD7}" destId="{270DAFFC-7761-4B88-BDE2-2F08811F1C46}" srcOrd="0" destOrd="0" parTransId="{2A0F6D63-1357-4DD9-9725-43BF6467B053}" sibTransId="{B22784E7-AE4E-4DF2-B31B-1F38DC2CD09A}"/>
    <dgm:cxn modelId="{483D9BC2-F351-46DC-90E3-D12F17949421}" type="presOf" srcId="{FCC3BC17-1134-43EF-9D35-F1D7B162DBA0}" destId="{B55F158E-226C-49FD-B1BC-EACA34105CFD}" srcOrd="0" destOrd="0" presId="urn:microsoft.com/office/officeart/2005/8/layout/chevron2"/>
    <dgm:cxn modelId="{F530E54D-543F-46D0-9E72-D8FB71C93762}" srcId="{004B9336-226D-494D-8487-D44006413525}" destId="{5957DB8B-3BCE-4F14-A152-5C117982AB11}" srcOrd="3" destOrd="0" parTransId="{30D4A10E-1125-4B86-8072-2D594A1B983C}" sibTransId="{E2873B0A-F2D7-4CC2-84E5-194B17C265BC}"/>
    <dgm:cxn modelId="{2367C7CE-A4F4-465A-ADE8-07EF11AF2739}" srcId="{004B9336-226D-494D-8487-D44006413525}" destId="{A92C91B6-6705-4944-AF80-7DFFE2CEEAD7}" srcOrd="1" destOrd="0" parTransId="{5BB1FED3-F665-4063-8973-D1BBCA33184E}" sibTransId="{E95B1B36-54CA-43F5-AD60-BD2E93C4F201}"/>
    <dgm:cxn modelId="{C32E553D-9038-4EC1-9515-EC5E313F02C7}" type="presOf" srcId="{226A9852-CEC7-4C97-A02E-C01066E799B2}" destId="{656BCEE8-8FDA-4415-ADF9-30A4C8587C21}" srcOrd="0" destOrd="0" presId="urn:microsoft.com/office/officeart/2005/8/layout/chevron2"/>
    <dgm:cxn modelId="{EA650025-ACCC-4A49-9B44-CEA362F73CCD}" type="presOf" srcId="{5957DB8B-3BCE-4F14-A152-5C117982AB11}" destId="{466D457B-F23F-4A0E-910A-D3764A659729}" srcOrd="0" destOrd="0" presId="urn:microsoft.com/office/officeart/2005/8/layout/chevron2"/>
    <dgm:cxn modelId="{16E0C876-4290-4F44-86F6-E17AB1F7B053}" srcId="{004B9336-226D-494D-8487-D44006413525}" destId="{226A9852-CEC7-4C97-A02E-C01066E799B2}" srcOrd="0" destOrd="0" parTransId="{B9747796-1766-4F46-B72D-9896CF767DE9}" sibTransId="{A641719D-7357-4A61-95F0-7642C224A1B6}"/>
    <dgm:cxn modelId="{6E23CC68-B8A5-417D-9746-C91C0E5E4D78}" type="presOf" srcId="{E7BADD0D-4CDE-4996-B50C-690B3BBCC8B8}" destId="{C62D92F6-9102-44EC-A4E4-171F3D842BB8}" srcOrd="0" destOrd="0" presId="urn:microsoft.com/office/officeart/2005/8/layout/chevron2"/>
    <dgm:cxn modelId="{491554B5-CD3B-4378-90EB-89DF669F3C2A}" type="presOf" srcId="{EA072DDD-872E-435C-939D-D2959B1E999E}" destId="{63ECF150-B1BA-4822-A5D0-BD117C462315}" srcOrd="0" destOrd="0" presId="urn:microsoft.com/office/officeart/2005/8/layout/chevron2"/>
    <dgm:cxn modelId="{66C36544-EFAB-460B-8B36-FA2A4934EE08}" srcId="{FCC3BC17-1134-43EF-9D35-F1D7B162DBA0}" destId="{E7BADD0D-4CDE-4996-B50C-690B3BBCC8B8}" srcOrd="0" destOrd="0" parTransId="{48C3B459-59B0-4504-9E52-6C49E5C02BA5}" sibTransId="{C488A6BE-0420-452E-A245-ABFDAF804FCB}"/>
    <dgm:cxn modelId="{9A17927E-64F9-4FC6-9354-357F5BE64A5B}" type="presOf" srcId="{A92C91B6-6705-4944-AF80-7DFFE2CEEAD7}" destId="{0C26505B-6A8D-4B65-921E-AA0FD98B4DB7}" srcOrd="0" destOrd="0" presId="urn:microsoft.com/office/officeart/2005/8/layout/chevron2"/>
    <dgm:cxn modelId="{4E7BDBA5-C99E-4318-8130-3E2668F28F0C}" type="presOf" srcId="{004B9336-226D-494D-8487-D44006413525}" destId="{F76E73E5-4141-49A8-AE3E-EE6010FB3139}" srcOrd="0" destOrd="0" presId="urn:microsoft.com/office/officeart/2005/8/layout/chevron2"/>
    <dgm:cxn modelId="{21403A82-AEC7-4E85-8FBF-5CED2560066B}" type="presParOf" srcId="{F76E73E5-4141-49A8-AE3E-EE6010FB3139}" destId="{323795EE-3BA5-4EAC-85F9-1C8FEE896179}" srcOrd="0" destOrd="0" presId="urn:microsoft.com/office/officeart/2005/8/layout/chevron2"/>
    <dgm:cxn modelId="{588F4285-4AEA-4E0F-A4FC-F020E7140F61}" type="presParOf" srcId="{323795EE-3BA5-4EAC-85F9-1C8FEE896179}" destId="{656BCEE8-8FDA-4415-ADF9-30A4C8587C21}" srcOrd="0" destOrd="0" presId="urn:microsoft.com/office/officeart/2005/8/layout/chevron2"/>
    <dgm:cxn modelId="{46364D22-250B-461C-AE9F-0790B91CBDF4}" type="presParOf" srcId="{323795EE-3BA5-4EAC-85F9-1C8FEE896179}" destId="{63ECF150-B1BA-4822-A5D0-BD117C462315}" srcOrd="1" destOrd="0" presId="urn:microsoft.com/office/officeart/2005/8/layout/chevron2"/>
    <dgm:cxn modelId="{BE8ECF6F-9E9B-48C8-A09A-2F511DED28A3}" type="presParOf" srcId="{F76E73E5-4141-49A8-AE3E-EE6010FB3139}" destId="{B38A3D0A-67D9-4E00-AC9E-8FBA953C226F}" srcOrd="1" destOrd="0" presId="urn:microsoft.com/office/officeart/2005/8/layout/chevron2"/>
    <dgm:cxn modelId="{BB6A5201-0B53-4B73-8A3F-49670F598E05}" type="presParOf" srcId="{F76E73E5-4141-49A8-AE3E-EE6010FB3139}" destId="{7631FA35-489D-4B99-827E-922D124C8198}" srcOrd="2" destOrd="0" presId="urn:microsoft.com/office/officeart/2005/8/layout/chevron2"/>
    <dgm:cxn modelId="{786B4686-D0C6-49BD-8E08-5EF97555EA98}" type="presParOf" srcId="{7631FA35-489D-4B99-827E-922D124C8198}" destId="{0C26505B-6A8D-4B65-921E-AA0FD98B4DB7}" srcOrd="0" destOrd="0" presId="urn:microsoft.com/office/officeart/2005/8/layout/chevron2"/>
    <dgm:cxn modelId="{C125CBB3-DE95-4CBD-977E-FF766136326D}" type="presParOf" srcId="{7631FA35-489D-4B99-827E-922D124C8198}" destId="{4CD47FD7-1039-40E7-B181-FD618614DC83}" srcOrd="1" destOrd="0" presId="urn:microsoft.com/office/officeart/2005/8/layout/chevron2"/>
    <dgm:cxn modelId="{CAA1E634-450C-42C9-B406-0A064FE75BBD}" type="presParOf" srcId="{F76E73E5-4141-49A8-AE3E-EE6010FB3139}" destId="{D498E7B5-3237-4F71-B197-C8FBA87BBF65}" srcOrd="3" destOrd="0" presId="urn:microsoft.com/office/officeart/2005/8/layout/chevron2"/>
    <dgm:cxn modelId="{A7BEDED1-E69C-4BF4-A79F-47272039CF40}" type="presParOf" srcId="{F76E73E5-4141-49A8-AE3E-EE6010FB3139}" destId="{02B5AF7B-85CF-4E20-8743-B2C4379F2373}" srcOrd="4" destOrd="0" presId="urn:microsoft.com/office/officeart/2005/8/layout/chevron2"/>
    <dgm:cxn modelId="{588224CB-3073-4171-95D8-40AAE3A6C280}" type="presParOf" srcId="{02B5AF7B-85CF-4E20-8743-B2C4379F2373}" destId="{B55F158E-226C-49FD-B1BC-EACA34105CFD}" srcOrd="0" destOrd="0" presId="urn:microsoft.com/office/officeart/2005/8/layout/chevron2"/>
    <dgm:cxn modelId="{BBEE2B9F-2DA1-4485-A600-A24A3B5C6FAF}" type="presParOf" srcId="{02B5AF7B-85CF-4E20-8743-B2C4379F2373}" destId="{C62D92F6-9102-44EC-A4E4-171F3D842BB8}" srcOrd="1" destOrd="0" presId="urn:microsoft.com/office/officeart/2005/8/layout/chevron2"/>
    <dgm:cxn modelId="{A313BD4C-FB68-437A-B949-36654B37B729}" type="presParOf" srcId="{F76E73E5-4141-49A8-AE3E-EE6010FB3139}" destId="{9F083935-961B-4B37-B960-2ED930100147}" srcOrd="5" destOrd="0" presId="urn:microsoft.com/office/officeart/2005/8/layout/chevron2"/>
    <dgm:cxn modelId="{23BA4CDC-A823-42B2-8F3B-A11C58D35652}" type="presParOf" srcId="{F76E73E5-4141-49A8-AE3E-EE6010FB3139}" destId="{F8F80D97-E13F-42EC-BA9F-0FFB028C4402}" srcOrd="6" destOrd="0" presId="urn:microsoft.com/office/officeart/2005/8/layout/chevron2"/>
    <dgm:cxn modelId="{0C111F60-87CD-4D6C-8B24-F51F6F3FC837}" type="presParOf" srcId="{F8F80D97-E13F-42EC-BA9F-0FFB028C4402}" destId="{466D457B-F23F-4A0E-910A-D3764A659729}" srcOrd="0" destOrd="0" presId="urn:microsoft.com/office/officeart/2005/8/layout/chevron2"/>
    <dgm:cxn modelId="{E2C32D37-DD68-4777-A196-2EE2AFA3489B}" type="presParOf" srcId="{F8F80D97-E13F-42EC-BA9F-0FFB028C4402}" destId="{2023250E-E20C-47A2-AEDF-3B42290337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BCEE8-8FDA-4415-ADF9-30A4C8587C21}">
      <dsp:nvSpPr>
        <dsp:cNvPr id="0" name=""/>
        <dsp:cNvSpPr/>
      </dsp:nvSpPr>
      <dsp:spPr>
        <a:xfrm rot="5400000">
          <a:off x="-138601" y="139892"/>
          <a:ext cx="924008" cy="646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1. SVĚT</a:t>
          </a:r>
          <a:endParaRPr lang="cs-CZ" sz="1500" kern="1200" dirty="0"/>
        </a:p>
      </dsp:txBody>
      <dsp:txXfrm rot="5400000">
        <a:off x="-138601" y="139892"/>
        <a:ext cx="924008" cy="646806"/>
      </dsp:txXfrm>
    </dsp:sp>
    <dsp:sp modelId="{63ECF150-B1BA-4822-A5D0-BD117C462315}">
      <dsp:nvSpPr>
        <dsp:cNvPr id="0" name=""/>
        <dsp:cNvSpPr/>
      </dsp:nvSpPr>
      <dsp:spPr>
        <a:xfrm rot="5400000">
          <a:off x="3839524" y="-3191427"/>
          <a:ext cx="600605" cy="6986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0" kern="1200" dirty="0" smtClean="0"/>
            <a:t>Vyspělá země: </a:t>
          </a:r>
          <a:r>
            <a:rPr lang="cs-CZ" sz="1800" kern="1200" dirty="0" smtClean="0"/>
            <a:t>vysoké HDP, rozvinutá energetika, strojírenský a chemický průmysl</a:t>
          </a:r>
          <a:endParaRPr lang="cs-CZ" sz="1800" kern="1200" dirty="0"/>
        </a:p>
      </dsp:txBody>
      <dsp:txXfrm rot="5400000">
        <a:off x="3839524" y="-3191427"/>
        <a:ext cx="600605" cy="6986041"/>
      </dsp:txXfrm>
    </dsp:sp>
    <dsp:sp modelId="{0C26505B-6A8D-4B65-921E-AA0FD98B4DB7}">
      <dsp:nvSpPr>
        <dsp:cNvPr id="0" name=""/>
        <dsp:cNvSpPr/>
      </dsp:nvSpPr>
      <dsp:spPr>
        <a:xfrm rot="5400000">
          <a:off x="-138601" y="911148"/>
          <a:ext cx="924008" cy="646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2. SVĚT</a:t>
          </a:r>
          <a:endParaRPr lang="cs-CZ" sz="1500" kern="1200" dirty="0"/>
        </a:p>
      </dsp:txBody>
      <dsp:txXfrm rot="5400000">
        <a:off x="-138601" y="911148"/>
        <a:ext cx="924008" cy="646806"/>
      </dsp:txXfrm>
    </dsp:sp>
    <dsp:sp modelId="{4CD47FD7-1039-40E7-B181-FD618614DC83}">
      <dsp:nvSpPr>
        <dsp:cNvPr id="0" name=""/>
        <dsp:cNvSpPr/>
      </dsp:nvSpPr>
      <dsp:spPr>
        <a:xfrm rot="5400000">
          <a:off x="3839524" y="-2420170"/>
          <a:ext cx="600605" cy="6986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komunistické státy východního bloku pod vlivem SSSR. Po rozpadu SSSR zanikl východní blok a tím i druhý svět.</a:t>
          </a:r>
          <a:endParaRPr lang="cs-CZ" sz="1800" kern="1200" dirty="0"/>
        </a:p>
      </dsp:txBody>
      <dsp:txXfrm rot="5400000">
        <a:off x="3839524" y="-2420170"/>
        <a:ext cx="600605" cy="6986041"/>
      </dsp:txXfrm>
    </dsp:sp>
    <dsp:sp modelId="{B55F158E-226C-49FD-B1BC-EACA34105CFD}">
      <dsp:nvSpPr>
        <dsp:cNvPr id="0" name=""/>
        <dsp:cNvSpPr/>
      </dsp:nvSpPr>
      <dsp:spPr>
        <a:xfrm rot="5400000">
          <a:off x="-138601" y="1682405"/>
          <a:ext cx="924008" cy="646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3. SVĚT</a:t>
          </a:r>
          <a:endParaRPr lang="cs-CZ" sz="1500" kern="1200" dirty="0"/>
        </a:p>
      </dsp:txBody>
      <dsp:txXfrm rot="5400000">
        <a:off x="-138601" y="1682405"/>
        <a:ext cx="924008" cy="646806"/>
      </dsp:txXfrm>
    </dsp:sp>
    <dsp:sp modelId="{C62D92F6-9102-44EC-A4E4-171F3D842BB8}">
      <dsp:nvSpPr>
        <dsp:cNvPr id="0" name=""/>
        <dsp:cNvSpPr/>
      </dsp:nvSpPr>
      <dsp:spPr>
        <a:xfrm rot="5400000">
          <a:off x="3839524" y="-1648914"/>
          <a:ext cx="600605" cy="6986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státy světa, jež jsou považovány za málo rozvinuté</a:t>
          </a:r>
          <a:endParaRPr lang="cs-CZ" sz="1800" kern="1200" dirty="0"/>
        </a:p>
      </dsp:txBody>
      <dsp:txXfrm rot="5400000">
        <a:off x="3839524" y="-1648914"/>
        <a:ext cx="600605" cy="6986041"/>
      </dsp:txXfrm>
    </dsp:sp>
    <dsp:sp modelId="{466D457B-F23F-4A0E-910A-D3764A659729}">
      <dsp:nvSpPr>
        <dsp:cNvPr id="0" name=""/>
        <dsp:cNvSpPr/>
      </dsp:nvSpPr>
      <dsp:spPr>
        <a:xfrm rot="5400000">
          <a:off x="-138601" y="2453661"/>
          <a:ext cx="924008" cy="6468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4. SVĚT</a:t>
          </a:r>
          <a:endParaRPr lang="cs-CZ" sz="1500" kern="1200" dirty="0"/>
        </a:p>
      </dsp:txBody>
      <dsp:txXfrm rot="5400000">
        <a:off x="-138601" y="2453661"/>
        <a:ext cx="924008" cy="646806"/>
      </dsp:txXfrm>
    </dsp:sp>
    <dsp:sp modelId="{2023250E-E20C-47A2-AEDF-3B42290337FA}">
      <dsp:nvSpPr>
        <dsp:cNvPr id="0" name=""/>
        <dsp:cNvSpPr/>
      </dsp:nvSpPr>
      <dsp:spPr>
        <a:xfrm rot="5400000">
          <a:off x="3839524" y="-877657"/>
          <a:ext cx="600605" cy="6986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Převážně se jedná o kmeny a přírodní lidi v zemích třetího světa (ale i jinde), kteří se téměř vůbec nesetkali s civilizací</a:t>
          </a:r>
          <a:endParaRPr lang="cs-CZ" sz="1800" kern="1200" dirty="0"/>
        </a:p>
      </dsp:txBody>
      <dsp:txXfrm rot="5400000">
        <a:off x="3839524" y="-877657"/>
        <a:ext cx="600605" cy="6986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D114FB-7701-4AB0-94B6-F9EC84924C07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84921C-1B69-4EF2-A8D6-287B5BBC8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0187530"/>
              </p:ext>
            </p:extLst>
          </p:nvPr>
        </p:nvGraphicFramePr>
        <p:xfrm>
          <a:off x="827584" y="1844822"/>
          <a:ext cx="7776864" cy="4752528"/>
        </p:xfrm>
        <a:graphic>
          <a:graphicData uri="http://schemas.openxmlformats.org/drawingml/2006/table">
            <a:tbl>
              <a:tblPr/>
              <a:tblGrid>
                <a:gridCol w="1980669"/>
                <a:gridCol w="5796195"/>
              </a:tblGrid>
              <a:tr h="38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Číslo projektu</a:t>
                      </a:r>
                      <a:endParaRPr lang="cs-CZ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OP VK 1.5 25549863</a:t>
                      </a:r>
                      <a:endParaRPr lang="cs-CZ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Název projektu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Moderní škola</a:t>
                      </a: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4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Název školy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Soukromá střední škola podnikání a managementu, o.p.s.</a:t>
                      </a: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Předmět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Občanská</a:t>
                      </a:r>
                      <a:r>
                        <a:rPr lang="cs-CZ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nauka (klíčová aktivita III/2)</a:t>
                      </a:r>
                      <a:endParaRPr lang="cs-CZ" sz="18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41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Téma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Chudoba 3. světa</a:t>
                      </a: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Ročník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Jméno autora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Bc.</a:t>
                      </a:r>
                      <a:r>
                        <a:rPr lang="cs-CZ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Lenka Přichystalová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974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Anotace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Prezentace má za úkol </a:t>
                      </a:r>
                      <a:r>
                        <a:rPr lang="cs-CZ" sz="18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přiblížit </a:t>
                      </a:r>
                      <a:r>
                        <a:rPr lang="cs-CZ" sz="18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problematiku</a:t>
                      </a:r>
                      <a:r>
                        <a:rPr lang="cs-CZ" sz="1800" baseline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8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chudoby </a:t>
                      </a: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třetího světa.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Datum tvorby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20. </a:t>
                      </a:r>
                      <a:r>
                        <a:rPr lang="cs-CZ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11. 2013</a:t>
                      </a:r>
                      <a:endParaRPr lang="cs-CZ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" name="Skupina 10"/>
          <p:cNvGrpSpPr>
            <a:grpSpLocks/>
          </p:cNvGrpSpPr>
          <p:nvPr/>
        </p:nvGrpSpPr>
        <p:grpSpPr bwMode="auto">
          <a:xfrm>
            <a:off x="323528" y="228600"/>
            <a:ext cx="8639497" cy="1472208"/>
            <a:chOff x="0" y="0"/>
            <a:chExt cx="88837" cy="15314"/>
          </a:xfrm>
        </p:grpSpPr>
        <p:pic>
          <p:nvPicPr>
            <p:cNvPr id="12" name="Obrázek 2" descr="Výřez obrazovky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2" y="0"/>
              <a:ext cx="66141" cy="15314"/>
            </a:xfrm>
            <a:prstGeom prst="rect">
              <a:avLst/>
            </a:prstGeom>
            <a:noFill/>
          </p:spPr>
        </p:pic>
        <p:pic>
          <p:nvPicPr>
            <p:cNvPr id="13" name="Obrázek 3" descr="loga soukrškolyvjpeg.jpg"/>
            <p:cNvPicPr>
              <a:picLocks noChangeAspect="1"/>
            </p:cNvPicPr>
            <p:nvPr/>
          </p:nvPicPr>
          <p:blipFill>
            <a:blip r:embed="rId3" cstate="print"/>
            <a:srcRect r="73221" b="6723"/>
            <a:stretch>
              <a:fillRect/>
            </a:stretch>
          </p:blipFill>
          <p:spPr bwMode="auto">
            <a:xfrm>
              <a:off x="0" y="0"/>
              <a:ext cx="9922" cy="9984"/>
            </a:xfrm>
            <a:prstGeom prst="rect">
              <a:avLst/>
            </a:prstGeom>
            <a:noFill/>
          </p:spPr>
        </p:pic>
        <p:pic>
          <p:nvPicPr>
            <p:cNvPr id="14" name="Obrázek 4" descr="loga soukrškolyvjpeg.jpg"/>
            <p:cNvPicPr>
              <a:picLocks noChangeAspect="1"/>
            </p:cNvPicPr>
            <p:nvPr/>
          </p:nvPicPr>
          <p:blipFill>
            <a:blip r:embed="rId4" cstate="print"/>
            <a:srcRect l="86334" b="10297"/>
            <a:stretch>
              <a:fillRect/>
            </a:stretch>
          </p:blipFill>
          <p:spPr bwMode="auto">
            <a:xfrm>
              <a:off x="76063" y="0"/>
              <a:ext cx="12774" cy="15314"/>
            </a:xfrm>
            <a:prstGeom prst="rect">
              <a:avLst/>
            </a:prstGeom>
            <a:noFill/>
          </p:spPr>
        </p:pic>
        <p:sp>
          <p:nvSpPr>
            <p:cNvPr id="15" name="Obdélník 5"/>
            <p:cNvSpPr>
              <a:spLocks noChangeArrowheads="1"/>
            </p:cNvSpPr>
            <p:nvPr/>
          </p:nvSpPr>
          <p:spPr bwMode="auto">
            <a:xfrm>
              <a:off x="0" y="9984"/>
              <a:ext cx="9922" cy="533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806393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Chudoba  - příčiny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Ekonomické zájmy propojeny s politickými zájmy a vlivy</a:t>
            </a:r>
          </a:p>
          <a:p>
            <a:r>
              <a:rPr lang="cs-CZ" dirty="0" smtClean="0"/>
              <a:t>Autoritářské  a diktátorské režimy</a:t>
            </a:r>
          </a:p>
          <a:p>
            <a:r>
              <a:rPr lang="cs-CZ" dirty="0" smtClean="0"/>
              <a:t>Boj o suroviny, snaha o ukořistění surovinových zdrojů – konflikty</a:t>
            </a:r>
          </a:p>
          <a:p>
            <a:r>
              <a:rPr lang="cs-CZ" dirty="0" smtClean="0"/>
              <a:t>Politická nestabilita, povstalci a konflikty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Chudoba - příčiny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543428" cy="4421207"/>
          </a:xfrm>
        </p:spPr>
        <p:txBody>
          <a:bodyPr>
            <a:normAutofit/>
          </a:bodyPr>
          <a:lstStyle/>
          <a:p>
            <a:r>
              <a:rPr lang="cs-CZ" dirty="0" smtClean="0"/>
              <a:t>Ilegální obchod se zbraněmi, praní špinavých peněz</a:t>
            </a:r>
          </a:p>
          <a:p>
            <a:r>
              <a:rPr lang="cs-CZ" dirty="0" smtClean="0"/>
              <a:t>Vliv mezinárodních institucí</a:t>
            </a:r>
          </a:p>
          <a:p>
            <a:r>
              <a:rPr lang="cs-CZ" dirty="0" smtClean="0"/>
              <a:t>Nedostatek potravin a  vody</a:t>
            </a:r>
          </a:p>
          <a:p>
            <a:r>
              <a:rPr lang="cs-CZ" dirty="0" smtClean="0"/>
              <a:t>Nemoci (HIV/AIDS, malárie)</a:t>
            </a:r>
          </a:p>
          <a:p>
            <a:endParaRPr lang="cs-CZ" dirty="0"/>
          </a:p>
        </p:txBody>
      </p:sp>
      <p:pic>
        <p:nvPicPr>
          <p:cNvPr id="5" name="Zástupný symbol pro obsah 4" descr="AIDS_prevalenc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4000529" cy="4000529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Index lidského rozvoje</a:t>
            </a:r>
            <a:endParaRPr lang="cs-CZ" dirty="0"/>
          </a:p>
        </p:txBody>
      </p:sp>
      <p:pic>
        <p:nvPicPr>
          <p:cNvPr id="4" name="Zástupný symbol pro obsah 3" descr="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2"/>
            <a:ext cx="8379416" cy="3699423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Hlad </a:t>
            </a:r>
            <a:endParaRPr lang="cs-CZ" dirty="0"/>
          </a:p>
        </p:txBody>
      </p:sp>
      <p:pic>
        <p:nvPicPr>
          <p:cNvPr id="4" name="Zástupný symbol pro obsah 3" descr="hl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8011258" cy="454069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 vzniklo rozdělení na „světy“ ?</a:t>
            </a:r>
          </a:p>
          <a:p>
            <a:r>
              <a:rPr lang="cs-CZ" dirty="0" smtClean="0"/>
              <a:t>Co je to třetí svět?</a:t>
            </a:r>
          </a:p>
          <a:p>
            <a:r>
              <a:rPr lang="cs-CZ" dirty="0" smtClean="0"/>
              <a:t>Vysvětlete „bludný kruh chudoby“.</a:t>
            </a:r>
          </a:p>
          <a:p>
            <a:r>
              <a:rPr lang="cs-CZ" dirty="0" smtClean="0"/>
              <a:t>Definujte rozvojovou zemi.</a:t>
            </a:r>
          </a:p>
          <a:p>
            <a:r>
              <a:rPr lang="cs-CZ" dirty="0" smtClean="0"/>
              <a:t>Uveďte některé příčiny chudoby zemí třetího světa.</a:t>
            </a:r>
          </a:p>
          <a:p>
            <a:r>
              <a:rPr lang="cs-CZ" dirty="0" smtClean="0"/>
              <a:t>Které státy konkrétně patří mezi rozvojové země?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5112568"/>
          </a:xfrm>
        </p:spPr>
        <p:txBody>
          <a:bodyPr>
            <a:noAutofit/>
          </a:bodyPr>
          <a:lstStyle/>
          <a:p>
            <a:r>
              <a:rPr lang="cs-CZ" sz="1400" dirty="0"/>
              <a:t>DVOŘÁK, Jan, a kol. </a:t>
            </a:r>
            <a:r>
              <a:rPr lang="cs-CZ" sz="1400" i="1" dirty="0"/>
              <a:t>Odmaturuj ze společenských věd.</a:t>
            </a:r>
            <a:r>
              <a:rPr lang="cs-CZ" sz="1400" dirty="0"/>
              <a:t> 1. vyd. Brno: </a:t>
            </a:r>
            <a:r>
              <a:rPr lang="cs-CZ" sz="1400" dirty="0" err="1"/>
              <a:t>Didaktis</a:t>
            </a:r>
            <a:r>
              <a:rPr lang="cs-CZ" sz="1400" dirty="0"/>
              <a:t>, 2008, 256 s. ISBN 978-80-7358-122-0</a:t>
            </a:r>
            <a:r>
              <a:rPr lang="cs-CZ" sz="1400" dirty="0" smtClean="0"/>
              <a:t>.</a:t>
            </a:r>
          </a:p>
          <a:p>
            <a:r>
              <a:rPr lang="cs-CZ" sz="1400" dirty="0" err="1" smtClean="0"/>
              <a:t>Tošnarová</a:t>
            </a:r>
            <a:r>
              <a:rPr lang="cs-CZ" sz="1400" dirty="0" smtClean="0"/>
              <a:t>, Lucie. O bohatství a chudobě: kritická analýza politiky rozvojové pomoci. Dostupné na WWW: http://www.</a:t>
            </a:r>
            <a:r>
              <a:rPr lang="cs-CZ" sz="1400" dirty="0" err="1" smtClean="0"/>
              <a:t>libinst.cz</a:t>
            </a:r>
            <a:r>
              <a:rPr lang="cs-CZ" sz="1400" dirty="0" smtClean="0"/>
              <a:t>/</a:t>
            </a:r>
            <a:r>
              <a:rPr lang="cs-CZ" sz="1400" dirty="0" err="1" smtClean="0"/>
              <a:t>Files</a:t>
            </a:r>
            <a:r>
              <a:rPr lang="cs-CZ" sz="1400" dirty="0" smtClean="0"/>
              <a:t>/KqLFy4r2/profile/2462/chudoba.</a:t>
            </a:r>
            <a:r>
              <a:rPr lang="cs-CZ" sz="1400" dirty="0" err="1" smtClean="0"/>
              <a:t>pdf</a:t>
            </a:r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err="1" smtClean="0"/>
              <a:t>Vorziblix</a:t>
            </a:r>
            <a:r>
              <a:rPr lang="pt-BR" sz="1400" dirty="0" smtClean="0"/>
              <a:t>.  [online]. </a:t>
            </a:r>
            <a:r>
              <a:rPr lang="cs-CZ" sz="1400" i="1" dirty="0" err="1" smtClean="0"/>
              <a:t>commons.wikimedia.org</a:t>
            </a:r>
            <a:r>
              <a:rPr lang="cs-CZ" sz="1400" i="1" dirty="0" smtClean="0"/>
              <a:t>/</a:t>
            </a:r>
            <a:r>
              <a:rPr lang="cs-CZ" sz="1400" i="1" dirty="0" err="1" smtClean="0"/>
              <a:t>wiki</a:t>
            </a:r>
            <a:r>
              <a:rPr lang="cs-CZ" sz="1400" dirty="0" smtClean="0"/>
              <a:t>. </a:t>
            </a:r>
            <a:r>
              <a:rPr lang="pt-BR" sz="1400" dirty="0" smtClean="0"/>
              <a:t>[cit. </a:t>
            </a:r>
            <a:r>
              <a:rPr lang="cs-CZ" sz="1400" dirty="0" smtClean="0"/>
              <a:t>20</a:t>
            </a:r>
            <a:r>
              <a:rPr lang="pt-BR" sz="1400" dirty="0" smtClean="0"/>
              <a:t>.</a:t>
            </a:r>
            <a:r>
              <a:rPr lang="cs-CZ" sz="1400" dirty="0" smtClean="0"/>
              <a:t>11</a:t>
            </a:r>
            <a:r>
              <a:rPr lang="pt-BR" sz="1400" dirty="0" smtClean="0"/>
              <a:t>.201</a:t>
            </a:r>
            <a:r>
              <a:rPr lang="cs-CZ" sz="1400" dirty="0" smtClean="0"/>
              <a:t>3</a:t>
            </a:r>
            <a:r>
              <a:rPr lang="pt-BR" sz="1400" dirty="0" smtClean="0"/>
              <a:t>]. Dostupný na</a:t>
            </a:r>
            <a:r>
              <a:rPr lang="cs-CZ" sz="1400" dirty="0" smtClean="0"/>
              <a:t> WWW: http://cs.wikipedia.org/wiki/T%C5%99et%C3%AD_sv%C4%9Bt#mediaviewer/Soubor:Cold_War_alliances_mid-1975.svg</a:t>
            </a:r>
          </a:p>
          <a:p>
            <a:endParaRPr lang="cs-CZ" sz="1400" dirty="0" smtClean="0"/>
          </a:p>
          <a:p>
            <a:r>
              <a:rPr lang="cs-CZ" sz="1400" dirty="0" err="1" smtClean="0"/>
              <a:t>cflm</a:t>
            </a:r>
            <a:r>
              <a:rPr lang="pt-BR" sz="1400" dirty="0" smtClean="0"/>
              <a:t>. </a:t>
            </a:r>
            <a:r>
              <a:rPr lang="pt-BR" sz="1400" i="1" dirty="0" smtClean="0"/>
              <a:t>http://office.microsoft.com</a:t>
            </a:r>
            <a:r>
              <a:rPr lang="pt-BR" sz="1400" dirty="0" smtClean="0"/>
              <a:t> [online]. [cit. </a:t>
            </a:r>
            <a:r>
              <a:rPr lang="cs-CZ" sz="1400" dirty="0" smtClean="0"/>
              <a:t>20</a:t>
            </a:r>
            <a:r>
              <a:rPr lang="pt-BR" sz="1400" dirty="0" smtClean="0"/>
              <a:t>.</a:t>
            </a:r>
            <a:r>
              <a:rPr lang="cs-CZ" sz="1400" dirty="0" smtClean="0"/>
              <a:t>11</a:t>
            </a:r>
            <a:r>
              <a:rPr lang="pt-BR" sz="1400" dirty="0" smtClean="0"/>
              <a:t>.201</a:t>
            </a:r>
            <a:r>
              <a:rPr lang="cs-CZ" sz="1400" dirty="0" smtClean="0"/>
              <a:t>3</a:t>
            </a:r>
            <a:r>
              <a:rPr lang="pt-BR" sz="1400" dirty="0" smtClean="0"/>
              <a:t>]. Dostupný na WWW:</a:t>
            </a:r>
            <a:endParaRPr lang="cs-CZ" sz="1400" dirty="0" smtClean="0"/>
          </a:p>
          <a:p>
            <a:r>
              <a:rPr lang="cs-CZ" sz="1400" dirty="0" smtClean="0"/>
              <a:t>http://cs.wikipedia.org/wiki/Chudoba#mediaviewer/Soubor:Percent_of_population_living_on_less_than_%241.25_per_day.svg</a:t>
            </a:r>
          </a:p>
          <a:p>
            <a:endParaRPr lang="cs-CZ" sz="1400" dirty="0" smtClean="0"/>
          </a:p>
          <a:p>
            <a:r>
              <a:rPr lang="cs-CZ" sz="1400" dirty="0" err="1" smtClean="0"/>
              <a:t>BenjaminReilly</a:t>
            </a:r>
            <a:r>
              <a:rPr lang="cs-CZ" sz="1400" dirty="0" smtClean="0"/>
              <a:t>. . </a:t>
            </a:r>
            <a:r>
              <a:rPr lang="cs-CZ" sz="1400" i="1" dirty="0" err="1" smtClean="0"/>
              <a:t>commons.wikimedia.org</a:t>
            </a:r>
            <a:r>
              <a:rPr lang="cs-CZ" sz="1400" i="1" dirty="0" smtClean="0"/>
              <a:t>/</a:t>
            </a:r>
            <a:r>
              <a:rPr lang="cs-CZ" sz="1400" i="1" dirty="0" err="1" smtClean="0"/>
              <a:t>wiki</a:t>
            </a:r>
            <a:r>
              <a:rPr lang="cs-CZ" sz="1400" dirty="0" smtClean="0"/>
              <a:t> [online]. [cit. </a:t>
            </a:r>
            <a:r>
              <a:rPr lang="cs-CZ" sz="1400" dirty="0" smtClean="0"/>
              <a:t>20.11.2013</a:t>
            </a:r>
            <a:r>
              <a:rPr lang="cs-CZ" sz="1400" dirty="0" smtClean="0"/>
              <a:t>]. Dostupný na WWW: http://commons.wikimedia.org/wiki/File:AIDS_prevalence.PNG?uselang=cs</a:t>
            </a:r>
          </a:p>
          <a:p>
            <a:endParaRPr lang="cs-CZ" sz="1400" dirty="0" smtClean="0"/>
          </a:p>
          <a:p>
            <a:r>
              <a:rPr lang="cs-CZ" sz="1400" dirty="0" err="1" smtClean="0"/>
              <a:t>Lobizon</a:t>
            </a:r>
            <a:r>
              <a:rPr lang="cs-CZ" sz="1400" dirty="0" smtClean="0"/>
              <a:t>. </a:t>
            </a:r>
            <a:r>
              <a:rPr lang="pt-BR" sz="1400" dirty="0" smtClean="0"/>
              <a:t>[online]</a:t>
            </a:r>
            <a:r>
              <a:rPr lang="cs-CZ" sz="1400" dirty="0" smtClean="0"/>
              <a:t> .</a:t>
            </a:r>
            <a:r>
              <a:rPr lang="cs-CZ" sz="1400" i="1" dirty="0" err="1" smtClean="0"/>
              <a:t>commons.wikimedia.org</a:t>
            </a:r>
            <a:r>
              <a:rPr lang="cs-CZ" sz="1400" i="1" dirty="0" smtClean="0"/>
              <a:t>/</a:t>
            </a:r>
            <a:r>
              <a:rPr lang="cs-CZ" sz="1400" i="1" dirty="0" err="1" smtClean="0"/>
              <a:t>wiki</a:t>
            </a:r>
            <a:r>
              <a:rPr lang="cs-CZ" sz="1400" dirty="0" smtClean="0"/>
              <a:t> [online]. [cit. </a:t>
            </a:r>
            <a:r>
              <a:rPr lang="cs-CZ" sz="1400" dirty="0" smtClean="0"/>
              <a:t>20.11.2013</a:t>
            </a:r>
            <a:r>
              <a:rPr lang="cs-CZ" sz="1400" dirty="0" smtClean="0"/>
              <a:t>]. Dostupný na WWW:http://</a:t>
            </a:r>
            <a:r>
              <a:rPr lang="cs-CZ" sz="1400" dirty="0" err="1" smtClean="0"/>
              <a:t>en.wikipedia.org</a:t>
            </a:r>
            <a:r>
              <a:rPr lang="cs-CZ" sz="1400" dirty="0" smtClean="0"/>
              <a:t>/</a:t>
            </a:r>
            <a:r>
              <a:rPr lang="cs-CZ" sz="1400" dirty="0" err="1" smtClean="0"/>
              <a:t>wiki</a:t>
            </a:r>
            <a:r>
              <a:rPr lang="cs-CZ" sz="1400" dirty="0" smtClean="0"/>
              <a:t>/</a:t>
            </a:r>
            <a:r>
              <a:rPr lang="cs-CZ" sz="1400" dirty="0" err="1" smtClean="0"/>
              <a:t>File</a:t>
            </a:r>
            <a:r>
              <a:rPr lang="cs-CZ" sz="1400" dirty="0" smtClean="0"/>
              <a:t>:</a:t>
            </a:r>
            <a:r>
              <a:rPr lang="cs-CZ" sz="1400" dirty="0" err="1" smtClean="0"/>
              <a:t>Percentage</a:t>
            </a:r>
            <a:r>
              <a:rPr lang="cs-CZ" sz="1400" dirty="0" smtClean="0"/>
              <a:t>_</a:t>
            </a:r>
            <a:r>
              <a:rPr lang="cs-CZ" sz="1400" dirty="0" err="1" smtClean="0"/>
              <a:t>population</a:t>
            </a:r>
            <a:r>
              <a:rPr lang="cs-CZ" sz="1400" dirty="0" smtClean="0"/>
              <a:t>_</a:t>
            </a:r>
            <a:r>
              <a:rPr lang="cs-CZ" sz="1400" dirty="0" err="1" smtClean="0"/>
              <a:t>undernourished</a:t>
            </a:r>
            <a:r>
              <a:rPr lang="cs-CZ" sz="1400" dirty="0" smtClean="0"/>
              <a:t>_</a:t>
            </a:r>
            <a:r>
              <a:rPr lang="cs-CZ" sz="1400" dirty="0" err="1" smtClean="0"/>
              <a:t>world</a:t>
            </a:r>
            <a:r>
              <a:rPr lang="cs-CZ" sz="1400" dirty="0" smtClean="0"/>
              <a:t>_map.PNG</a:t>
            </a:r>
          </a:p>
          <a:p>
            <a:r>
              <a:rPr lang="cs-CZ" sz="1400" dirty="0" smtClean="0"/>
              <a:t>HBALAIROS. </a:t>
            </a:r>
            <a:r>
              <a:rPr lang="cs-CZ" sz="1400" i="1" dirty="0" err="1" smtClean="0"/>
              <a:t>commons.wikimedia.org</a:t>
            </a:r>
            <a:r>
              <a:rPr lang="cs-CZ" sz="1400" i="1" dirty="0" smtClean="0"/>
              <a:t>/</a:t>
            </a:r>
            <a:r>
              <a:rPr lang="cs-CZ" sz="1400" i="1" dirty="0" err="1" smtClean="0"/>
              <a:t>wiki</a:t>
            </a:r>
            <a:r>
              <a:rPr lang="cs-CZ" sz="1400" dirty="0" smtClean="0"/>
              <a:t> [online]. [cit. </a:t>
            </a:r>
            <a:r>
              <a:rPr lang="cs-CZ" sz="1400" dirty="0" smtClean="0"/>
              <a:t>20.11.2013</a:t>
            </a:r>
            <a:r>
              <a:rPr lang="cs-CZ" sz="1400" dirty="0" smtClean="0"/>
              <a:t>]. Dostupný na WWW:http://</a:t>
            </a:r>
            <a:r>
              <a:rPr lang="cs-CZ" sz="1400" dirty="0" err="1" smtClean="0"/>
              <a:t>commons.wikimedia.org</a:t>
            </a:r>
            <a:r>
              <a:rPr lang="cs-CZ" sz="1400" dirty="0" smtClean="0"/>
              <a:t>/</a:t>
            </a:r>
            <a:r>
              <a:rPr lang="cs-CZ" sz="1400" dirty="0" err="1" smtClean="0"/>
              <a:t>wiki</a:t>
            </a:r>
            <a:r>
              <a:rPr lang="cs-CZ" sz="1400" dirty="0" smtClean="0"/>
              <a:t>/</a:t>
            </a:r>
            <a:r>
              <a:rPr lang="cs-CZ" sz="1400" dirty="0" err="1" smtClean="0"/>
              <a:t>File</a:t>
            </a:r>
            <a:r>
              <a:rPr lang="cs-CZ" sz="1400" dirty="0" smtClean="0"/>
              <a:t>:</a:t>
            </a:r>
            <a:r>
              <a:rPr lang="cs-CZ" sz="1400" dirty="0" err="1" smtClean="0"/>
              <a:t>Little</a:t>
            </a:r>
            <a:r>
              <a:rPr lang="cs-CZ" sz="1400" dirty="0" smtClean="0"/>
              <a:t>_</a:t>
            </a:r>
            <a:r>
              <a:rPr lang="cs-CZ" sz="1400" dirty="0" err="1" smtClean="0"/>
              <a:t>Big</a:t>
            </a:r>
            <a:r>
              <a:rPr lang="cs-CZ" sz="1400" dirty="0" smtClean="0"/>
              <a:t>_</a:t>
            </a:r>
            <a:r>
              <a:rPr lang="cs-CZ" sz="1400" dirty="0" err="1" smtClean="0"/>
              <a:t>Struggle.jpg</a:t>
            </a:r>
            <a:endParaRPr lang="cs-CZ" sz="1400" dirty="0" smtClean="0"/>
          </a:p>
          <a:p>
            <a:endParaRPr lang="cs-CZ" sz="1000" dirty="0" smtClean="0"/>
          </a:p>
          <a:p>
            <a:pPr>
              <a:buNone/>
            </a:pPr>
            <a:endParaRPr lang="cs-CZ" sz="1200" dirty="0" smtClean="0"/>
          </a:p>
          <a:p>
            <a:endParaRPr lang="cs-CZ" sz="1200" dirty="0" smtClean="0"/>
          </a:p>
          <a:p>
            <a:pPr>
              <a:buNone/>
            </a:pPr>
            <a:endParaRPr lang="cs-CZ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812347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Chudoba</a:t>
            </a:r>
            <a:endParaRPr lang="cs-CZ" sz="9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Zemí třetího světa</a:t>
            </a:r>
            <a:endParaRPr lang="cs-CZ" sz="4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CHUDOBA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147248" cy="233828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stav, kdy jsou materiální, sociální nebo kulturní zdroje člověka natolik omezené, že ho vylučují z minimálně akceptovaného životního standardu.</a:t>
            </a:r>
          </a:p>
          <a:p>
            <a:r>
              <a:rPr lang="cs-CZ" dirty="0" smtClean="0"/>
              <a:t>Dlouhodobé setrvání ve stavu chudoby vede k sociální </a:t>
            </a:r>
            <a:r>
              <a:rPr lang="cs-CZ" dirty="0" err="1" smtClean="0"/>
              <a:t>exkluzi</a:t>
            </a:r>
            <a:r>
              <a:rPr lang="cs-CZ" dirty="0" smtClean="0"/>
              <a:t> a </a:t>
            </a:r>
            <a:r>
              <a:rPr lang="cs-CZ" dirty="0" err="1" smtClean="0"/>
              <a:t>marginalizaci</a:t>
            </a:r>
            <a:r>
              <a:rPr lang="cs-CZ" dirty="0" smtClean="0"/>
              <a:t> (=postupné odsouvání jednotlivců nebo skupin na okraj společnosti)</a:t>
            </a:r>
          </a:p>
          <a:p>
            <a:r>
              <a:rPr lang="cs-CZ" dirty="0" smtClean="0"/>
              <a:t>= sociální status člověka vyznačující se hmotným nedostatkem.</a:t>
            </a:r>
            <a:endParaRPr lang="cs-CZ" dirty="0"/>
          </a:p>
        </p:txBody>
      </p:sp>
      <p:pic>
        <p:nvPicPr>
          <p:cNvPr id="4" name="Obrázek 3" descr="Little_Big_Strug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149080"/>
            <a:ext cx="3456384" cy="229525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3. SVĚT?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Rozdělení zemí na „světy“ vzniklo během studené války (autor termínu Alfred </a:t>
            </a:r>
            <a:r>
              <a:rPr lang="cs-CZ" sz="2000" dirty="0" err="1" smtClean="0"/>
              <a:t>Sauvy</a:t>
            </a:r>
            <a:r>
              <a:rPr lang="cs-CZ" sz="2000" dirty="0" smtClean="0"/>
              <a:t>)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2996952"/>
          <a:ext cx="76328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BCEE8-8FDA-4415-ADF9-30A4C8587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56BCEE8-8FDA-4415-ADF9-30A4C8587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26505B-6A8D-4B65-921E-AA0FD98B4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C26505B-6A8D-4B65-921E-AA0FD98B4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5F158E-226C-49FD-B1BC-EACA34105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B55F158E-226C-49FD-B1BC-EACA34105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6D457B-F23F-4A0E-910A-D3764A659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466D457B-F23F-4A0E-910A-D3764A659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CF150-B1BA-4822-A5D0-BD117C46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63ECF150-B1BA-4822-A5D0-BD117C462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47FD7-1039-40E7-B181-FD618614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4CD47FD7-1039-40E7-B181-FD618614D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D92F6-9102-44EC-A4E4-171F3D842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C62D92F6-9102-44EC-A4E4-171F3D842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23250E-E20C-47A2-AEDF-3B4229033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2023250E-E20C-47A2-AEDF-3B4229033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světa (1975)</a:t>
            </a:r>
            <a:endParaRPr lang="cs-CZ" dirty="0"/>
          </a:p>
        </p:txBody>
      </p:sp>
      <p:pic>
        <p:nvPicPr>
          <p:cNvPr id="9" name="Zástupný symbol pro obsah 8" descr="860px-Cold_War_alliances_mid-1975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8613508" cy="4406911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Rozvojový svět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Koncepce rozvojového světa – označení pro skupinu států, jejichž vlády žádají či přijímají prostředek rozvojové pomoci</a:t>
            </a:r>
          </a:p>
          <a:p>
            <a:r>
              <a:rPr lang="cs-CZ" dirty="0" smtClean="0"/>
              <a:t>Fiktivní „3.svět“</a:t>
            </a:r>
          </a:p>
          <a:p>
            <a:r>
              <a:rPr lang="cs-CZ" dirty="0" smtClean="0"/>
              <a:t>Rozvojová země =  vyznačující se nízkou úrovní příjmů a akumulace kapitálu, zaostalostí v technologické vybavenosti dle standardů západního světa</a:t>
            </a:r>
          </a:p>
          <a:p>
            <a:r>
              <a:rPr lang="cs-CZ" dirty="0" smtClean="0"/>
              <a:t>Podle definice tak 2/3 celého světa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„Bludný kruh chudoby“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50. let – užíván argument, že rozvojové země a její obyvatelé se bez zahraniční pomoci nedokážou zbavit chudoby – ze svých příjmů nejsou schopni akumulovat kapitál potřebný k vlastnímu rozvoji</a:t>
            </a:r>
          </a:p>
          <a:p>
            <a:r>
              <a:rPr lang="cs-CZ" dirty="0" smtClean="0"/>
              <a:t>Ústřední téma tzv. rozvojové ekonomie od 40. let 20.století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Hranice extrémní chudoby stanovená Světovou bankou </a:t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pl-PL" sz="2400" dirty="0" smtClean="0"/>
              <a:t>procento populace žijící pod 1,25$ za den)</a:t>
            </a:r>
            <a:endParaRPr lang="cs-CZ" sz="2400" dirty="0"/>
          </a:p>
        </p:txBody>
      </p:sp>
      <p:pic>
        <p:nvPicPr>
          <p:cNvPr id="4" name="Zástupný symbol pro obsah 3" descr="chudoba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80733"/>
            <a:ext cx="8229600" cy="4176084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Chudoba Afriky - příčiny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Kolonialismus, studená válka</a:t>
            </a:r>
          </a:p>
          <a:p>
            <a:r>
              <a:rPr lang="cs-CZ" dirty="0" err="1" smtClean="0"/>
              <a:t>Monokulturnost</a:t>
            </a:r>
            <a:r>
              <a:rPr lang="cs-CZ" dirty="0" smtClean="0"/>
              <a:t> ekonomiky – orientace na vývoz primárních surovin (zemědělské plodiny a suroviny)</a:t>
            </a:r>
          </a:p>
          <a:p>
            <a:r>
              <a:rPr lang="cs-CZ" dirty="0" smtClean="0"/>
              <a:t>Vnitřní i zahraniční korupce</a:t>
            </a:r>
          </a:p>
          <a:p>
            <a:r>
              <a:rPr lang="cs-CZ" dirty="0" smtClean="0"/>
              <a:t>Zájmy mezinárodních firem – minimální náklady a maximální zisky (nadnárodní firmy podporovány mateřskými zeměmi)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Vlastní 15">
      <a:dk1>
        <a:sysClr val="windowText" lastClr="000000"/>
      </a:dk1>
      <a:lt1>
        <a:sysClr val="window" lastClr="FFFFFF"/>
      </a:lt1>
      <a:dk2>
        <a:srgbClr val="1F497D"/>
      </a:dk2>
      <a:lt2>
        <a:srgbClr val="5F497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2640</TotalTime>
  <Words>625</Words>
  <Application>Microsoft Office PowerPoint</Application>
  <PresentationFormat>Předvádění na obrazovce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Talent</vt:lpstr>
      <vt:lpstr>Snímek 1</vt:lpstr>
      <vt:lpstr>Chudoba</vt:lpstr>
      <vt:lpstr>CHUDOBA</vt:lpstr>
      <vt:lpstr>PROČ 3. SVĚT?</vt:lpstr>
      <vt:lpstr>Rozdělení světa (1975)</vt:lpstr>
      <vt:lpstr>Rozvojový svět</vt:lpstr>
      <vt:lpstr>„Bludný kruh chudoby“</vt:lpstr>
      <vt:lpstr>Hranice extrémní chudoby stanovená Světovou bankou  (procento populace žijící pod 1,25$ za den)</vt:lpstr>
      <vt:lpstr>Chudoba Afriky - příčiny</vt:lpstr>
      <vt:lpstr>Chudoba  - příčiny</vt:lpstr>
      <vt:lpstr>Chudoba - příčiny</vt:lpstr>
      <vt:lpstr>Index lidského rozvoje</vt:lpstr>
      <vt:lpstr>Hlad </vt:lpstr>
      <vt:lpstr>Otázky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Zárubová</dc:creator>
  <cp:lastModifiedBy>Lenka</cp:lastModifiedBy>
  <cp:revision>187</cp:revision>
  <dcterms:created xsi:type="dcterms:W3CDTF">2014-03-30T16:55:33Z</dcterms:created>
  <dcterms:modified xsi:type="dcterms:W3CDTF">2014-05-18T12:18:51Z</dcterms:modified>
</cp:coreProperties>
</file>