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4" r:id="rId2"/>
    <p:sldId id="312" r:id="rId3"/>
    <p:sldId id="287" r:id="rId4"/>
    <p:sldId id="288" r:id="rId5"/>
    <p:sldId id="289" r:id="rId6"/>
    <p:sldId id="270" r:id="rId7"/>
    <p:sldId id="308" r:id="rId8"/>
    <p:sldId id="293" r:id="rId9"/>
    <p:sldId id="313" r:id="rId10"/>
    <p:sldId id="295" r:id="rId11"/>
    <p:sldId id="296" r:id="rId12"/>
    <p:sldId id="309" r:id="rId13"/>
    <p:sldId id="314" r:id="rId14"/>
    <p:sldId id="306" r:id="rId15"/>
    <p:sldId id="315" r:id="rId16"/>
    <p:sldId id="316" r:id="rId17"/>
    <p:sldId id="317" r:id="rId18"/>
    <p:sldId id="319" r:id="rId19"/>
    <p:sldId id="278" r:id="rId20"/>
    <p:sldId id="311" r:id="rId21"/>
    <p:sldId id="267" r:id="rId22"/>
    <p:sldId id="318" r:id="rId23"/>
    <p:sldId id="279" r:id="rId24"/>
  </p:sldIdLst>
  <p:sldSz cx="9144000" cy="6858000" type="screen4x3"/>
  <p:notesSz cx="9929813" cy="67992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BFFD91"/>
    <a:srgbClr val="FFFF66"/>
    <a:srgbClr val="D0EBB3"/>
    <a:srgbClr val="FFFFA3"/>
    <a:srgbClr val="FF1D1D"/>
    <a:srgbClr val="278D4E"/>
    <a:srgbClr val="C9E7A7"/>
    <a:srgbClr val="376092"/>
    <a:srgbClr val="FAD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2147" autoAdjust="0"/>
  </p:normalViewPr>
  <p:slideViewPr>
    <p:cSldViewPr>
      <p:cViewPr varScale="1">
        <p:scale>
          <a:sx n="82" d="100"/>
          <a:sy n="82" d="100"/>
        </p:scale>
        <p:origin x="153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4001" cy="3403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3493" y="0"/>
            <a:ext cx="4304001" cy="3403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163EF77E-9794-4843-9B5B-4A33795CA42F}" type="datetimeFigureOut">
              <a:rPr lang="cs-CZ" smtClean="0"/>
              <a:t>10.10.2019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8919"/>
            <a:ext cx="4304001" cy="34034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3493" y="6458919"/>
            <a:ext cx="4304001" cy="34034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5BD314AF-7F79-44A2-BD05-47DAE79C76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49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4001" cy="3403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3493" y="0"/>
            <a:ext cx="4304001" cy="3403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74CC6EFA-33D5-45C0-B992-B422242DC66A}" type="datetimeFigureOut">
              <a:rPr lang="cs-CZ" smtClean="0"/>
              <a:t>10.10.2019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2013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518" y="3229460"/>
            <a:ext cx="7944779" cy="3059831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7832"/>
            <a:ext cx="4304001" cy="3403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3493" y="6457832"/>
            <a:ext cx="4304001" cy="3403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4A044A75-A446-4A2D-9D84-3BCBD4A54D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60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4A75-A446-4A2D-9D84-3BCBD4A54D7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744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4A75-A446-4A2D-9D84-3BCBD4A54D7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730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4A75-A446-4A2D-9D84-3BCBD4A54D7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09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10.10.2019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3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10.10.2019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76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10.10.2019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20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10.10.2019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68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10.10.2019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45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10.10.2019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1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10.10.2019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77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10.10.2019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43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10.10.2019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63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10.10.2019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97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10.10.2019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68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5CF6D-2989-45D9-AEEC-5C43F1848897}" type="datetimeFigureOut">
              <a:rPr lang="cs-CZ" smtClean="0"/>
              <a:t>10.10.2019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03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a/a4/Flag_of_the_United_States.svg/110px-" TargetMode="External"/><Relationship Id="rId3" Type="http://schemas.openxmlformats.org/officeDocument/2006/relationships/hyperlink" Target="http://upload.wikimedia.org/wikipedia/commons/thumb/c/cf/Flag_of_Canada.svg/110px-Flag_of_Canada.svg.png" TargetMode="External"/><Relationship Id="rId7" Type="http://schemas.openxmlformats.org/officeDocument/2006/relationships/hyperlink" Target="http://upload.wikimedia.org/wikipedia/commons/thumb/1/1e/Quebec_city.jpg/800px-Quebec_city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c/c2/Head-Smashed-In.jpg/800px-Head-Smashed-In.jpg" TargetMode="External"/><Relationship Id="rId5" Type="http://schemas.openxmlformats.org/officeDocument/2006/relationships/hyperlink" Target="http://upload.wikimedia.org/wikipedia/commons/a/a5/MSH80_eruption_mount_st_helens_05-18-80.jpg" TargetMode="External"/><Relationship Id="rId10" Type="http://schemas.openxmlformats.org/officeDocument/2006/relationships/hyperlink" Target="http://upload.wikimedia.org/wikipedia/commons/thumb/6/67/Alcatraz_Island.jpg/800px-Alcatraz_Island.jpg" TargetMode="External"/><Relationship Id="rId4" Type="http://schemas.openxmlformats.org/officeDocument/2006/relationships/hyperlink" Target="http://en.wikipedia.org/wiki/File:Lunenburg_-_NS_-_Lunenburg_Hafen2.jpg" TargetMode="External"/><Relationship Id="rId9" Type="http://schemas.openxmlformats.org/officeDocument/2006/relationships/hyperlink" Target="http://upload.wikimedia.org/wikipedia/commons/thumb/a/a4/Ggb_by_night.jpg/800px-Ggb_by_night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4/Yellowstone_Nationalpark3.jpg" TargetMode="External"/><Relationship Id="rId7" Type="http://schemas.openxmlformats.org/officeDocument/2006/relationships/hyperlink" Target="http://upload.wikimedia.org/wikipedia/commons/7/72/Independence_Hall_Philly.JPG" TargetMode="External"/><Relationship Id="rId2" Type="http://schemas.openxmlformats.org/officeDocument/2006/relationships/hyperlink" Target="http://upload.wikimedia.org/wikipedia/commons/a/a5/Kihei_coas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Chaco_Canyon_Chetro_Ketl_great_kiva_plaza_NPS.jpg" TargetMode="External"/><Relationship Id="rId5" Type="http://schemas.openxmlformats.org/officeDocument/2006/relationships/hyperlink" Target="http://upload.wikimedia.org/wikipedia/commons/thumb/a/a3/Skywalk_grand_canyon.jpg/450px-Skywalk_grand_canyon.jpg" TargetMode="External"/><Relationship Id="rId4" Type="http://schemas.openxmlformats.org/officeDocument/2006/relationships/hyperlink" Target="http://upload.wikimedia.org/wikipedia/commons/a/a5/MSH80_eruption_mount_st_helens_05-18-80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z%C3%A1toka+med%C3%BAz&amp;rlz=1C1EJFA_enCZ743CZ743&amp;source=lnms&amp;tbm=isch&amp;sa=X&amp;ved=0ahUKEwjZg_egk43lAhWJZlAKHfT7DmMQ_AUIEigB&amp;biw=1536&amp;bih=754&amp;dpr=1.25#imgrc=Yny9QZz_UNsSGM: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642789"/>
            <a:ext cx="8229600" cy="1143000"/>
          </a:xfrm>
        </p:spPr>
        <p:txBody>
          <a:bodyPr/>
          <a:lstStyle/>
          <a:p>
            <a:r>
              <a:rPr lang="cs-CZ" dirty="0" smtClean="0"/>
              <a:t>Náplň výuky: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968352"/>
            <a:ext cx="8229600" cy="2620888"/>
          </a:xfrm>
        </p:spPr>
        <p:txBody>
          <a:bodyPr>
            <a:normAutofit/>
          </a:bodyPr>
          <a:lstStyle/>
          <a:p>
            <a:r>
              <a:rPr lang="cs-CZ" dirty="0" smtClean="0"/>
              <a:t>Charakteristika cestovního ruchu Severní Ameriky</a:t>
            </a:r>
          </a:p>
          <a:p>
            <a:r>
              <a:rPr lang="cs-CZ" dirty="0" smtClean="0"/>
              <a:t>Kanada</a:t>
            </a:r>
          </a:p>
          <a:p>
            <a:r>
              <a:rPr lang="cs-CZ" dirty="0" smtClean="0"/>
              <a:t>USA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Cestovní ruch Severní Ameriky </a:t>
            </a:r>
          </a:p>
        </p:txBody>
      </p:sp>
    </p:spTree>
    <p:extLst>
      <p:ext uri="{BB962C8B-B14F-4D97-AF65-F5344CB8AC3E}">
        <p14:creationId xmlns:p14="http://schemas.microsoft.com/office/powerpoint/2010/main" val="21526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Spojené státy americké</a:t>
            </a:r>
            <a:endParaRPr lang="cs-CZ" sz="3600" b="1" dirty="0"/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800" dirty="0"/>
              <a:t>Hlavní </a:t>
            </a:r>
            <a:r>
              <a:rPr lang="cs-CZ" sz="2800" dirty="0" smtClean="0"/>
              <a:t>město: Washington, D.C.</a:t>
            </a:r>
          </a:p>
          <a:p>
            <a:pPr>
              <a:defRPr/>
            </a:pPr>
            <a:r>
              <a:rPr lang="cs-CZ" sz="2800" dirty="0"/>
              <a:t>S</a:t>
            </a:r>
            <a:r>
              <a:rPr lang="cs-CZ" sz="2800" dirty="0" smtClean="0"/>
              <a:t>tátní </a:t>
            </a:r>
            <a:r>
              <a:rPr lang="cs-CZ" sz="2800" dirty="0"/>
              <a:t>zřízení: federativní </a:t>
            </a:r>
            <a:r>
              <a:rPr lang="cs-CZ" sz="2800" dirty="0" smtClean="0"/>
              <a:t>prezidentská republika (50 států a jeden federální </a:t>
            </a:r>
            <a:r>
              <a:rPr lang="cs-CZ" sz="2800" dirty="0" err="1" smtClean="0"/>
              <a:t>district</a:t>
            </a:r>
            <a:r>
              <a:rPr lang="cs-CZ" sz="2800" dirty="0" smtClean="0"/>
              <a:t>) </a:t>
            </a:r>
            <a:endParaRPr lang="cs-CZ" sz="2800" dirty="0"/>
          </a:p>
          <a:p>
            <a:pPr>
              <a:defRPr/>
            </a:pPr>
            <a:r>
              <a:rPr lang="cs-CZ" sz="2800" dirty="0"/>
              <a:t>Jazyk: </a:t>
            </a:r>
            <a:r>
              <a:rPr lang="cs-CZ" sz="2800" dirty="0" smtClean="0"/>
              <a:t>angličtina (španělština, francouzština, havajština)                                                       </a:t>
            </a:r>
            <a:r>
              <a:rPr lang="cs-CZ" sz="1800" i="1" dirty="0" smtClean="0"/>
              <a:t>obr</a:t>
            </a:r>
            <a:r>
              <a:rPr lang="cs-CZ" sz="1800" i="1" dirty="0"/>
              <a:t>. </a:t>
            </a:r>
            <a:r>
              <a:rPr lang="cs-CZ" sz="1800" i="1" dirty="0" smtClean="0"/>
              <a:t>5                                                                                 </a:t>
            </a:r>
            <a:endParaRPr lang="cs-CZ" sz="1800" i="1" dirty="0"/>
          </a:p>
          <a:p>
            <a:pPr>
              <a:defRPr/>
            </a:pPr>
            <a:r>
              <a:rPr lang="cs-CZ" sz="2800" dirty="0"/>
              <a:t>Měna: </a:t>
            </a:r>
            <a:r>
              <a:rPr lang="cs-CZ" sz="2800" dirty="0" smtClean="0"/>
              <a:t>dolar</a:t>
            </a:r>
          </a:p>
          <a:p>
            <a:pPr>
              <a:defRPr/>
            </a:pPr>
            <a:r>
              <a:rPr lang="cs-CZ" sz="2800" dirty="0"/>
              <a:t>9 631 214 km² </a:t>
            </a:r>
            <a:endParaRPr lang="cs-CZ" sz="2800" dirty="0" smtClean="0"/>
          </a:p>
          <a:p>
            <a:pPr>
              <a:defRPr/>
            </a:pPr>
            <a:r>
              <a:rPr lang="cs-CZ" sz="2800" dirty="0" smtClean="0"/>
              <a:t>305 674 000 obyvatel  </a:t>
            </a:r>
            <a:endParaRPr lang="cs-CZ" sz="2800" dirty="0"/>
          </a:p>
          <a:p>
            <a:pPr lvl="0"/>
            <a:r>
              <a:rPr lang="cs-CZ" sz="2800" dirty="0" smtClean="0"/>
              <a:t>4. 7. 1776 nezávislost </a:t>
            </a:r>
            <a:r>
              <a:rPr lang="cs-CZ" sz="2800" dirty="0"/>
              <a:t>(nezávislost na Spojeném království</a:t>
            </a:r>
            <a:r>
              <a:rPr lang="cs-CZ" sz="2000" dirty="0"/>
              <a:t>)</a:t>
            </a:r>
          </a:p>
        </p:txBody>
      </p:sp>
      <p:pic>
        <p:nvPicPr>
          <p:cNvPr id="4" name="Picture 2" descr="C:\Users\markéta\Desktop\Flag_of_the_United_States_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77072"/>
            <a:ext cx="180019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4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Florida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Autofit/>
          </a:bodyPr>
          <a:lstStyle/>
          <a:p>
            <a:pPr lvl="0"/>
            <a:r>
              <a:rPr lang="cs-CZ" sz="1600" dirty="0"/>
              <a:t>hlavní město </a:t>
            </a:r>
            <a:r>
              <a:rPr lang="cs-CZ" sz="1600" b="1" dirty="0" err="1"/>
              <a:t>Tallahassee</a:t>
            </a:r>
            <a:endParaRPr lang="cs-CZ" sz="1600" b="1" dirty="0"/>
          </a:p>
          <a:p>
            <a:pPr lvl="0"/>
            <a:r>
              <a:rPr lang="cs-CZ" sz="1600" dirty="0"/>
              <a:t>střediska Miami </a:t>
            </a:r>
            <a:r>
              <a:rPr lang="cs-CZ" sz="1600" dirty="0" smtClean="0"/>
              <a:t>(centrum </a:t>
            </a:r>
            <a:r>
              <a:rPr lang="cs-CZ" sz="1600" dirty="0"/>
              <a:t>bank), </a:t>
            </a:r>
            <a:r>
              <a:rPr lang="cs-CZ" sz="1600" dirty="0" err="1"/>
              <a:t>West</a:t>
            </a:r>
            <a:r>
              <a:rPr lang="cs-CZ" sz="1600" dirty="0"/>
              <a:t> Palm </a:t>
            </a:r>
            <a:r>
              <a:rPr lang="cs-CZ" sz="1600" dirty="0" err="1"/>
              <a:t>Beach</a:t>
            </a:r>
            <a:r>
              <a:rPr lang="cs-CZ" sz="1600" dirty="0"/>
              <a:t>, Tampa, Orlando</a:t>
            </a:r>
            <a:r>
              <a:rPr lang="cs-CZ" sz="1600" dirty="0" smtClean="0"/>
              <a:t>…</a:t>
            </a:r>
            <a:endParaRPr lang="cs-CZ" sz="1600" dirty="0"/>
          </a:p>
          <a:p>
            <a:r>
              <a:rPr lang="cs-CZ" sz="1600" dirty="0"/>
              <a:t>velké množství emigrantů, převládá španělština </a:t>
            </a:r>
            <a:r>
              <a:rPr lang="cs-CZ" sz="1600" dirty="0" smtClean="0"/>
              <a:t>,  </a:t>
            </a:r>
            <a:r>
              <a:rPr lang="cs-CZ" sz="1600" dirty="0"/>
              <a:t>hlavní sezóna prosinec-březen, časté hurikány</a:t>
            </a:r>
          </a:p>
          <a:p>
            <a:pPr marL="0" indent="0">
              <a:buNone/>
            </a:pPr>
            <a:r>
              <a:rPr lang="cs-CZ" sz="1600" dirty="0"/>
              <a:t>  </a:t>
            </a:r>
          </a:p>
          <a:p>
            <a:r>
              <a:rPr lang="cs-CZ" sz="1600" b="1" dirty="0" smtClean="0"/>
              <a:t>Orlando –</a:t>
            </a:r>
            <a:r>
              <a:rPr lang="cs-CZ" sz="1600" dirty="0" smtClean="0"/>
              <a:t> zábavný </a:t>
            </a:r>
            <a:r>
              <a:rPr lang="cs-CZ" sz="1600" dirty="0"/>
              <a:t>park pro děti </a:t>
            </a:r>
            <a:r>
              <a:rPr lang="cs-CZ" sz="1600" dirty="0" err="1"/>
              <a:t>Walt</a:t>
            </a:r>
            <a:r>
              <a:rPr lang="cs-CZ" sz="1600" dirty="0"/>
              <a:t> </a:t>
            </a:r>
            <a:r>
              <a:rPr lang="cs-CZ" sz="1600" dirty="0" err="1"/>
              <a:t>Disney</a:t>
            </a:r>
            <a:r>
              <a:rPr lang="cs-CZ" sz="1600" dirty="0"/>
              <a:t> </a:t>
            </a:r>
            <a:r>
              <a:rPr lang="cs-CZ" sz="1600" dirty="0" err="1"/>
              <a:t>World</a:t>
            </a:r>
            <a:r>
              <a:rPr lang="cs-CZ" sz="1600" dirty="0"/>
              <a:t> </a:t>
            </a:r>
            <a:r>
              <a:rPr lang="cs-CZ" sz="1600" dirty="0" smtClean="0"/>
              <a:t>(1967 – 71) např. mořský park, jurský </a:t>
            </a:r>
            <a:r>
              <a:rPr lang="cs-CZ" sz="1600" dirty="0"/>
              <a:t>park – </a:t>
            </a:r>
            <a:r>
              <a:rPr lang="cs-CZ" sz="1600" dirty="0" smtClean="0"/>
              <a:t>dinosauři, filmový </a:t>
            </a:r>
            <a:r>
              <a:rPr lang="cs-CZ" sz="1600" dirty="0"/>
              <a:t>park</a:t>
            </a:r>
            <a:r>
              <a:rPr lang="cs-CZ" sz="1600" dirty="0" smtClean="0"/>
              <a:t>…</a:t>
            </a:r>
          </a:p>
          <a:p>
            <a:pPr marL="0" indent="0">
              <a:buNone/>
            </a:pPr>
            <a:r>
              <a:rPr lang="cs-CZ" sz="1600" dirty="0"/>
              <a:t> </a:t>
            </a:r>
          </a:p>
          <a:p>
            <a:r>
              <a:rPr lang="cs-CZ" sz="1600" b="1" dirty="0"/>
              <a:t>mys </a:t>
            </a:r>
            <a:r>
              <a:rPr lang="cs-CZ" sz="1600" b="1" dirty="0" err="1"/>
              <a:t>Canaveral</a:t>
            </a:r>
            <a:r>
              <a:rPr lang="cs-CZ" sz="1600" b="1" dirty="0"/>
              <a:t> </a:t>
            </a:r>
            <a:r>
              <a:rPr lang="cs-CZ" sz="1600" dirty="0" smtClean="0"/>
              <a:t>(ostrov </a:t>
            </a:r>
            <a:r>
              <a:rPr lang="cs-CZ" sz="1600" dirty="0" err="1"/>
              <a:t>Merrit</a:t>
            </a:r>
            <a:r>
              <a:rPr lang="cs-CZ" sz="1600" dirty="0" smtClean="0"/>
              <a:t>) – </a:t>
            </a:r>
            <a:r>
              <a:rPr lang="cs-CZ" sz="1600" dirty="0" err="1" smtClean="0"/>
              <a:t>Kenedyho</a:t>
            </a:r>
            <a:r>
              <a:rPr lang="cs-CZ" sz="1600" dirty="0" smtClean="0"/>
              <a:t> </a:t>
            </a:r>
            <a:r>
              <a:rPr lang="cs-CZ" sz="1600" dirty="0"/>
              <a:t>výzkumné středisko, NASA </a:t>
            </a:r>
            <a:r>
              <a:rPr lang="cs-CZ" sz="1600" dirty="0" smtClean="0"/>
              <a:t>( </a:t>
            </a:r>
            <a:r>
              <a:rPr lang="cs-CZ" sz="1600" dirty="0"/>
              <a:t>Národní úřad pro letectví a kosmonautiku</a:t>
            </a:r>
            <a:r>
              <a:rPr lang="cs-CZ" sz="1600" dirty="0" smtClean="0"/>
              <a:t>),  </a:t>
            </a:r>
            <a:r>
              <a:rPr lang="cs-CZ" sz="1600" dirty="0"/>
              <a:t>turistická trasa </a:t>
            </a:r>
            <a:r>
              <a:rPr lang="cs-CZ" sz="1600" dirty="0" smtClean="0"/>
              <a:t>(historie </a:t>
            </a:r>
            <a:r>
              <a:rPr lang="cs-CZ" sz="1600" dirty="0"/>
              <a:t>kosmu, památník kosmonautů, IMAX kino, budoucnost kosmu, makety raketoplánu, trenažér)</a:t>
            </a:r>
          </a:p>
          <a:p>
            <a:pPr marL="0" indent="0">
              <a:buNone/>
            </a:pPr>
            <a:r>
              <a:rPr lang="cs-CZ" sz="1600" dirty="0"/>
              <a:t> </a:t>
            </a:r>
          </a:p>
          <a:p>
            <a:r>
              <a:rPr lang="cs-CZ" sz="1600" b="1" dirty="0"/>
              <a:t>NP </a:t>
            </a:r>
            <a:r>
              <a:rPr lang="cs-CZ" sz="1600" b="1" dirty="0" err="1" smtClean="0"/>
              <a:t>Everglades</a:t>
            </a:r>
            <a:r>
              <a:rPr lang="cs-CZ" sz="1600" b="1" dirty="0" smtClean="0"/>
              <a:t> </a:t>
            </a:r>
            <a:r>
              <a:rPr lang="cs-CZ" sz="1600" dirty="0" smtClean="0"/>
              <a:t>– UNESCO</a:t>
            </a:r>
            <a:r>
              <a:rPr lang="cs-CZ" sz="1600" dirty="0"/>
              <a:t>, </a:t>
            </a:r>
            <a:r>
              <a:rPr lang="cs-CZ" sz="1600" dirty="0" err="1"/>
              <a:t>biosferická</a:t>
            </a:r>
            <a:r>
              <a:rPr lang="cs-CZ" sz="1600" dirty="0"/>
              <a:t> rezervace, největší bažinatý park </a:t>
            </a:r>
            <a:r>
              <a:rPr lang="cs-CZ" sz="1600" dirty="0" smtClean="0"/>
              <a:t>světa, aligátoři</a:t>
            </a:r>
            <a:r>
              <a:rPr lang="cs-CZ" sz="1600" dirty="0"/>
              <a:t>, karety, pelikáni, panter, projížďka na vznášedlech</a:t>
            </a:r>
          </a:p>
          <a:p>
            <a:pPr marL="0" indent="0">
              <a:buNone/>
            </a:pPr>
            <a:r>
              <a:rPr lang="cs-CZ" sz="1600" dirty="0"/>
              <a:t> </a:t>
            </a:r>
          </a:p>
          <a:p>
            <a:r>
              <a:rPr lang="cs-CZ" sz="1600" b="1" dirty="0"/>
              <a:t>ostrov </a:t>
            </a:r>
            <a:r>
              <a:rPr lang="cs-CZ" sz="1600" b="1" dirty="0" err="1"/>
              <a:t>Key</a:t>
            </a:r>
            <a:r>
              <a:rPr lang="cs-CZ" sz="1600" b="1" dirty="0"/>
              <a:t> </a:t>
            </a:r>
            <a:r>
              <a:rPr lang="cs-CZ" sz="1600" b="1" dirty="0" err="1"/>
              <a:t>West</a:t>
            </a:r>
            <a:r>
              <a:rPr lang="cs-CZ" sz="1600" b="1" dirty="0"/>
              <a:t> </a:t>
            </a:r>
            <a:r>
              <a:rPr lang="cs-CZ" sz="1600" dirty="0"/>
              <a:t>+ město </a:t>
            </a:r>
            <a:r>
              <a:rPr lang="cs-CZ" sz="1600" dirty="0" smtClean="0"/>
              <a:t>(Florida </a:t>
            </a:r>
            <a:r>
              <a:rPr lang="cs-CZ" sz="1600" dirty="0" err="1"/>
              <a:t>Keyes</a:t>
            </a:r>
            <a:r>
              <a:rPr lang="cs-CZ" sz="1600" dirty="0"/>
              <a:t> – souostroví</a:t>
            </a:r>
            <a:r>
              <a:rPr lang="cs-CZ" sz="1600" dirty="0" smtClean="0"/>
              <a:t>), nejjižnější </a:t>
            </a:r>
            <a:r>
              <a:rPr lang="cs-CZ" sz="1600" dirty="0"/>
              <a:t>město USA, turistické středisko </a:t>
            </a:r>
            <a:r>
              <a:rPr lang="cs-CZ" sz="1600" dirty="0" smtClean="0"/>
              <a:t>(plavby </a:t>
            </a:r>
            <a:r>
              <a:rPr lang="cs-CZ" sz="1600" dirty="0"/>
              <a:t>po Karibiku)</a:t>
            </a:r>
          </a:p>
          <a:p>
            <a:pPr marL="0" indent="0">
              <a:buNone/>
            </a:pPr>
            <a:r>
              <a:rPr lang="cs-CZ" sz="1600" dirty="0"/>
              <a:t> </a:t>
            </a:r>
          </a:p>
          <a:p>
            <a:r>
              <a:rPr lang="cs-CZ" sz="1600" b="1" dirty="0"/>
              <a:t>St. </a:t>
            </a:r>
            <a:r>
              <a:rPr lang="cs-CZ" sz="1600" b="1" dirty="0" smtClean="0"/>
              <a:t>Augustin </a:t>
            </a:r>
            <a:r>
              <a:rPr lang="cs-CZ" sz="1600" dirty="0" smtClean="0"/>
              <a:t>– 16. stol</a:t>
            </a:r>
            <a:r>
              <a:rPr lang="cs-CZ" sz="1600" dirty="0"/>
              <a:t>., nejstarší město Severní Ameriky osídlené Evropany</a:t>
            </a:r>
          </a:p>
          <a:p>
            <a:pPr marL="0" indent="0">
              <a:buNone/>
            </a:pPr>
            <a:r>
              <a:rPr lang="cs-CZ" sz="1600" dirty="0"/>
              <a:t>  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0057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Kalifornie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1600" dirty="0" smtClean="0"/>
              <a:t>nejbohatší </a:t>
            </a:r>
            <a:r>
              <a:rPr lang="cs-CZ" sz="1600" dirty="0"/>
              <a:t>stát USA, častá </a:t>
            </a:r>
            <a:r>
              <a:rPr lang="cs-CZ" sz="1600" dirty="0" smtClean="0"/>
              <a:t>zemětřesení, centrum </a:t>
            </a:r>
            <a:r>
              <a:rPr lang="cs-CZ" sz="1600" dirty="0"/>
              <a:t>počítačového průmyslu </a:t>
            </a:r>
            <a:r>
              <a:rPr lang="cs-CZ" sz="1600" dirty="0" smtClean="0"/>
              <a:t>(Silicon </a:t>
            </a:r>
            <a:r>
              <a:rPr lang="cs-CZ" sz="1600" dirty="0" err="1" smtClean="0"/>
              <a:t>Valey</a:t>
            </a:r>
            <a:r>
              <a:rPr lang="cs-CZ" sz="1600" dirty="0" smtClean="0"/>
              <a:t> – křemíkové </a:t>
            </a:r>
            <a:r>
              <a:rPr lang="cs-CZ" sz="1600" dirty="0"/>
              <a:t>údolí) a výroby </a:t>
            </a:r>
            <a:r>
              <a:rPr lang="cs-CZ" sz="1600" dirty="0" smtClean="0"/>
              <a:t>filmů, (Hollywood), hlavní </a:t>
            </a:r>
            <a:r>
              <a:rPr lang="cs-CZ" sz="1600" dirty="0"/>
              <a:t>město </a:t>
            </a:r>
            <a:r>
              <a:rPr lang="cs-CZ" sz="1600" b="1" dirty="0" err="1" smtClean="0"/>
              <a:t>Sacramento</a:t>
            </a:r>
            <a:r>
              <a:rPr lang="cs-CZ" sz="1600" b="1" dirty="0" smtClean="0"/>
              <a:t> </a:t>
            </a:r>
          </a:p>
          <a:p>
            <a:pPr marL="0" lvl="0" indent="0">
              <a:buNone/>
            </a:pPr>
            <a:r>
              <a:rPr lang="cs-CZ" sz="1600" dirty="0" smtClean="0"/>
              <a:t>střediska: </a:t>
            </a:r>
            <a:r>
              <a:rPr lang="cs-CZ" sz="1600" b="1" dirty="0" smtClean="0"/>
              <a:t>Los </a:t>
            </a:r>
            <a:r>
              <a:rPr lang="cs-CZ" sz="1600" b="1" dirty="0"/>
              <a:t>Angeles, San Francisco, San Diego, </a:t>
            </a:r>
            <a:r>
              <a:rPr lang="cs-CZ" sz="1600" b="1" dirty="0" err="1"/>
              <a:t>Fresno</a:t>
            </a:r>
            <a:r>
              <a:rPr lang="cs-CZ" sz="1600" b="1" dirty="0"/>
              <a:t>, Long </a:t>
            </a:r>
            <a:r>
              <a:rPr lang="cs-CZ" sz="1600" b="1" dirty="0" err="1" smtClean="0"/>
              <a:t>Beach</a:t>
            </a:r>
            <a:r>
              <a:rPr lang="cs-CZ" sz="1600" b="1" dirty="0"/>
              <a:t> </a:t>
            </a:r>
          </a:p>
          <a:p>
            <a:pPr marL="0" indent="0">
              <a:buNone/>
            </a:pPr>
            <a:r>
              <a:rPr lang="cs-CZ" sz="1600" dirty="0"/>
              <a:t>Údolí smrti </a:t>
            </a:r>
            <a:r>
              <a:rPr lang="cs-CZ" sz="1600" dirty="0" smtClean="0"/>
              <a:t>(poušť </a:t>
            </a:r>
            <a:r>
              <a:rPr lang="cs-CZ" sz="1600" dirty="0" err="1"/>
              <a:t>Mohave</a:t>
            </a:r>
            <a:r>
              <a:rPr lang="cs-CZ" sz="1600" dirty="0"/>
              <a:t>) </a:t>
            </a:r>
            <a:r>
              <a:rPr lang="cs-CZ" sz="1600" dirty="0" smtClean="0"/>
              <a:t>– nejsušší </a:t>
            </a:r>
            <a:r>
              <a:rPr lang="cs-CZ" sz="1600" dirty="0"/>
              <a:t>místo na Zemi, </a:t>
            </a:r>
            <a:r>
              <a:rPr lang="cs-CZ" sz="1600" dirty="0" smtClean="0"/>
              <a:t>NP</a:t>
            </a:r>
            <a:endParaRPr lang="cs-CZ" sz="1600" dirty="0"/>
          </a:p>
          <a:p>
            <a:pPr marL="0" indent="0">
              <a:buNone/>
            </a:pPr>
            <a:r>
              <a:rPr lang="cs-CZ" sz="1600" b="1" dirty="0" err="1" smtClean="0"/>
              <a:t>Saltonské</a:t>
            </a:r>
            <a:r>
              <a:rPr lang="cs-CZ" sz="1600" b="1" dirty="0" smtClean="0"/>
              <a:t> </a:t>
            </a:r>
            <a:r>
              <a:rPr lang="cs-CZ" sz="1600" b="1" dirty="0"/>
              <a:t>moře </a:t>
            </a:r>
            <a:r>
              <a:rPr lang="cs-CZ" sz="1600" dirty="0"/>
              <a:t>– slané jezero </a:t>
            </a:r>
            <a:r>
              <a:rPr lang="cs-CZ" sz="1600" dirty="0" smtClean="0"/>
              <a:t>(stopy </a:t>
            </a:r>
            <a:r>
              <a:rPr lang="cs-CZ" sz="1600" dirty="0"/>
              <a:t>prehistorického osídlení</a:t>
            </a:r>
            <a:r>
              <a:rPr lang="cs-CZ" sz="1600" dirty="0" smtClean="0"/>
              <a:t>), </a:t>
            </a:r>
            <a:r>
              <a:rPr lang="cs-CZ" sz="1600" b="1" dirty="0" err="1" smtClean="0"/>
              <a:t>Yosemitský</a:t>
            </a:r>
            <a:r>
              <a:rPr lang="cs-CZ" sz="1600" b="1" dirty="0" smtClean="0"/>
              <a:t> </a:t>
            </a:r>
            <a:r>
              <a:rPr lang="cs-CZ" sz="1600" b="1" dirty="0"/>
              <a:t>NP</a:t>
            </a:r>
          </a:p>
          <a:p>
            <a:pPr marL="0" indent="0">
              <a:buNone/>
            </a:pPr>
            <a:r>
              <a:rPr lang="cs-CZ" sz="1600" b="1" dirty="0"/>
              <a:t> </a:t>
            </a:r>
          </a:p>
          <a:p>
            <a:r>
              <a:rPr lang="cs-CZ" sz="1600" b="1" dirty="0"/>
              <a:t>San </a:t>
            </a:r>
            <a:r>
              <a:rPr lang="cs-CZ" sz="1600" b="1" dirty="0" smtClean="0"/>
              <a:t>Francisco </a:t>
            </a:r>
          </a:p>
          <a:p>
            <a:pPr marL="0" indent="0">
              <a:buNone/>
            </a:pPr>
            <a:r>
              <a:rPr lang="cs-CZ" sz="1600" dirty="0" smtClean="0"/>
              <a:t> </a:t>
            </a:r>
            <a:r>
              <a:rPr lang="cs-CZ" sz="1600" dirty="0" err="1" smtClean="0"/>
              <a:t>Golden</a:t>
            </a:r>
            <a:r>
              <a:rPr lang="cs-CZ" sz="1600" dirty="0" smtClean="0"/>
              <a:t> </a:t>
            </a:r>
            <a:r>
              <a:rPr lang="cs-CZ" sz="1600" dirty="0" err="1"/>
              <a:t>Gate</a:t>
            </a:r>
            <a:r>
              <a:rPr lang="cs-CZ" sz="1600" dirty="0"/>
              <a:t> </a:t>
            </a:r>
            <a:r>
              <a:rPr lang="cs-CZ" sz="1600" dirty="0" err="1" smtClean="0"/>
              <a:t>Bridge</a:t>
            </a:r>
            <a:r>
              <a:rPr lang="cs-CZ" sz="1600" dirty="0" smtClean="0"/>
              <a:t> - symbol </a:t>
            </a:r>
            <a:r>
              <a:rPr lang="cs-CZ" sz="1600" dirty="0"/>
              <a:t>města, z r. 1937,  visutý  most </a:t>
            </a:r>
            <a:r>
              <a:rPr lang="cs-CZ" sz="1600" dirty="0" smtClean="0"/>
              <a:t>2 737 m</a:t>
            </a:r>
            <a:r>
              <a:rPr lang="cs-CZ" sz="1600" dirty="0"/>
              <a:t>, </a:t>
            </a:r>
          </a:p>
          <a:p>
            <a:pPr marL="0" indent="0">
              <a:buNone/>
            </a:pPr>
            <a:r>
              <a:rPr lang="cs-CZ" sz="1600" dirty="0" smtClean="0"/>
              <a:t>Alcatraz (ostrov </a:t>
            </a:r>
            <a:r>
              <a:rPr lang="cs-CZ" sz="1600" dirty="0"/>
              <a:t>pelikánů</a:t>
            </a:r>
            <a:r>
              <a:rPr lang="cs-CZ" sz="1600" dirty="0" smtClean="0"/>
              <a:t>) – nejslavnější </a:t>
            </a:r>
            <a:r>
              <a:rPr lang="cs-CZ" sz="1600" dirty="0"/>
              <a:t>vězení </a:t>
            </a:r>
            <a:r>
              <a:rPr lang="cs-CZ" sz="1600" dirty="0" smtClean="0"/>
              <a:t>(1934 – 63</a:t>
            </a:r>
            <a:r>
              <a:rPr lang="cs-CZ" sz="1600" dirty="0"/>
              <a:t>), původně vojenská pevnost, dnes muzeum a turistická atrakce </a:t>
            </a:r>
            <a:r>
              <a:rPr lang="cs-CZ" sz="1600" dirty="0" smtClean="0"/>
              <a:t>(Al </a:t>
            </a:r>
            <a:r>
              <a:rPr lang="cs-CZ" sz="1600" dirty="0" err="1"/>
              <a:t>Capone</a:t>
            </a:r>
            <a:r>
              <a:rPr lang="cs-CZ" sz="1600" dirty="0"/>
              <a:t>)</a:t>
            </a:r>
          </a:p>
          <a:p>
            <a:pPr marL="0" indent="0">
              <a:buNone/>
            </a:pPr>
            <a:r>
              <a:rPr lang="cs-CZ" sz="1600" b="1" dirty="0"/>
              <a:t> </a:t>
            </a:r>
            <a:endParaRPr lang="cs-CZ" sz="1600" dirty="0"/>
          </a:p>
          <a:p>
            <a:r>
              <a:rPr lang="cs-CZ" sz="1600" b="1" dirty="0"/>
              <a:t>Los Angeles</a:t>
            </a:r>
            <a:r>
              <a:rPr lang="cs-CZ" sz="1600" dirty="0"/>
              <a:t> </a:t>
            </a:r>
          </a:p>
          <a:p>
            <a:pPr marL="0" indent="0">
              <a:buNone/>
            </a:pPr>
            <a:r>
              <a:rPr lang="cs-CZ" sz="1600" dirty="0" smtClean="0"/>
              <a:t>Hollywood – centrum </a:t>
            </a:r>
            <a:r>
              <a:rPr lang="cs-CZ" sz="1600" dirty="0"/>
              <a:t>filmového průmyslu </a:t>
            </a:r>
            <a:r>
              <a:rPr lang="cs-CZ" sz="1600" dirty="0" smtClean="0"/>
              <a:t>(ceny </a:t>
            </a:r>
            <a:r>
              <a:rPr lang="cs-CZ" sz="1600" dirty="0"/>
              <a:t>Oscar</a:t>
            </a:r>
            <a:r>
              <a:rPr lang="cs-CZ" sz="1600" dirty="0" smtClean="0"/>
              <a:t>), filmový </a:t>
            </a:r>
            <a:r>
              <a:rPr lang="cs-CZ" sz="1600" dirty="0"/>
              <a:t>chodník slávy – </a:t>
            </a:r>
            <a:r>
              <a:rPr lang="cs-CZ" sz="1600" dirty="0" smtClean="0"/>
              <a:t>2 000 </a:t>
            </a:r>
            <a:r>
              <a:rPr lang="cs-CZ" sz="1600" dirty="0"/>
              <a:t>jmen </a:t>
            </a:r>
            <a:r>
              <a:rPr lang="cs-CZ" sz="1600" dirty="0" smtClean="0"/>
              <a:t> (1960), Disneyland (město </a:t>
            </a:r>
            <a:r>
              <a:rPr lang="cs-CZ" sz="1600" dirty="0" err="1"/>
              <a:t>Anaheim</a:t>
            </a:r>
            <a:r>
              <a:rPr lang="cs-CZ" sz="1600" dirty="0" smtClean="0"/>
              <a:t>, cca 60 km </a:t>
            </a:r>
            <a:r>
              <a:rPr lang="cs-CZ" sz="1600" dirty="0"/>
              <a:t>od L.A</a:t>
            </a:r>
            <a:r>
              <a:rPr lang="cs-CZ" sz="1600" dirty="0" smtClean="0"/>
              <a:t>.) -  </a:t>
            </a:r>
            <a:r>
              <a:rPr lang="cs-CZ" sz="1600" dirty="0"/>
              <a:t>zábavný park založený W. </a:t>
            </a:r>
            <a:r>
              <a:rPr lang="cs-CZ" sz="1600" dirty="0" err="1"/>
              <a:t>Disneym</a:t>
            </a:r>
            <a:r>
              <a:rPr lang="cs-CZ" sz="1600" dirty="0"/>
              <a:t> 1955</a:t>
            </a:r>
          </a:p>
          <a:p>
            <a:pPr marL="0" indent="0">
              <a:buNone/>
            </a:pPr>
            <a:r>
              <a:rPr lang="cs-CZ" sz="1600" dirty="0"/>
              <a:t> </a:t>
            </a:r>
          </a:p>
          <a:p>
            <a:r>
              <a:rPr lang="cs-CZ" sz="1600" b="1" dirty="0"/>
              <a:t>San Diego</a:t>
            </a:r>
          </a:p>
          <a:p>
            <a:pPr marL="0" lvl="0" indent="0">
              <a:buNone/>
            </a:pPr>
            <a:r>
              <a:rPr lang="cs-CZ" sz="1600" dirty="0"/>
              <a:t>Čtvrť plynových lamp – 19</a:t>
            </a:r>
            <a:r>
              <a:rPr lang="cs-CZ" sz="1600" dirty="0" smtClean="0"/>
              <a:t>. st., Balboa </a:t>
            </a:r>
            <a:r>
              <a:rPr lang="cs-CZ" sz="1600" dirty="0"/>
              <a:t>park – domy z </a:t>
            </a:r>
            <a:r>
              <a:rPr lang="cs-CZ" sz="1600" dirty="0" smtClean="0"/>
              <a:t>19. st. (muzea </a:t>
            </a:r>
            <a:r>
              <a:rPr lang="cs-CZ" sz="1600" dirty="0"/>
              <a:t>– umění, </a:t>
            </a:r>
            <a:r>
              <a:rPr lang="cs-CZ" sz="1600" dirty="0" smtClean="0"/>
              <a:t>přírody…)</a:t>
            </a:r>
          </a:p>
          <a:p>
            <a:pPr marL="0" lvl="0" indent="0">
              <a:buNone/>
            </a:pPr>
            <a:r>
              <a:rPr lang="cs-CZ" sz="1600" dirty="0"/>
              <a:t> Mezinárodní vesnice – domečky téměř všech států světa </a:t>
            </a:r>
            <a:r>
              <a:rPr lang="cs-CZ" sz="1600" dirty="0" smtClean="0"/>
              <a:t>(ČR + SR</a:t>
            </a:r>
            <a:r>
              <a:rPr lang="cs-CZ" sz="1600" dirty="0"/>
              <a:t>,) </a:t>
            </a:r>
            <a:r>
              <a:rPr lang="cs-CZ" sz="1600" dirty="0" smtClean="0"/>
              <a:t>– typická </a:t>
            </a:r>
            <a:r>
              <a:rPr lang="cs-CZ" sz="1600" dirty="0"/>
              <a:t>gastronomie </a:t>
            </a:r>
            <a:r>
              <a:rPr lang="cs-CZ" sz="1600" dirty="0" smtClean="0"/>
              <a:t>států</a:t>
            </a:r>
            <a:endParaRPr lang="cs-CZ" sz="1600" dirty="0"/>
          </a:p>
          <a:p>
            <a:r>
              <a:rPr lang="cs-CZ" sz="1600" b="1" dirty="0"/>
              <a:t>Nevada –  Las </a:t>
            </a:r>
            <a:r>
              <a:rPr lang="cs-CZ" sz="1600" b="1" dirty="0" smtClean="0"/>
              <a:t>Vegas – </a:t>
            </a:r>
            <a:r>
              <a:rPr lang="cs-CZ" sz="1600" dirty="0" smtClean="0"/>
              <a:t>město </a:t>
            </a:r>
            <a:r>
              <a:rPr lang="cs-CZ" sz="1600" dirty="0"/>
              <a:t>hazardu, legalizace </a:t>
            </a:r>
            <a:r>
              <a:rPr lang="cs-CZ" sz="1600" dirty="0" smtClean="0"/>
              <a:t>1931 (herny</a:t>
            </a:r>
            <a:r>
              <a:rPr lang="cs-CZ" sz="1600" dirty="0"/>
              <a:t>, </a:t>
            </a:r>
            <a:r>
              <a:rPr lang="cs-CZ" sz="1600" dirty="0" err="1"/>
              <a:t>rychlosvatby</a:t>
            </a:r>
            <a:r>
              <a:rPr lang="cs-CZ" sz="1600" dirty="0" smtClean="0"/>
              <a:t>), Reno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 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795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4752528" cy="562074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Alcatraz</a:t>
            </a:r>
            <a:r>
              <a:rPr lang="cs-CZ" dirty="0" smtClean="0"/>
              <a:t>  </a:t>
            </a:r>
            <a:r>
              <a:rPr lang="cs-CZ" sz="2000" i="1" dirty="0" smtClean="0"/>
              <a:t>obr. 7</a:t>
            </a:r>
            <a:endParaRPr lang="cs-CZ" sz="20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 smtClean="0"/>
              <a:t>Golden</a:t>
            </a:r>
            <a:r>
              <a:rPr lang="cs-CZ" b="1" dirty="0" smtClean="0"/>
              <a:t> </a:t>
            </a:r>
            <a:r>
              <a:rPr lang="cs-CZ" b="1" dirty="0" err="1" smtClean="0"/>
              <a:t>Gate</a:t>
            </a:r>
            <a:r>
              <a:rPr lang="cs-CZ" b="1" dirty="0" smtClean="0"/>
              <a:t> </a:t>
            </a:r>
            <a:r>
              <a:rPr lang="cs-CZ" b="1" dirty="0" err="1" smtClean="0"/>
              <a:t>Bridge</a:t>
            </a:r>
            <a:endParaRPr lang="cs-CZ" b="1" dirty="0" smtClean="0"/>
          </a:p>
          <a:p>
            <a:pPr marL="0" indent="0">
              <a:buNone/>
            </a:pPr>
            <a:r>
              <a:rPr lang="cs-CZ" sz="1800" i="1" dirty="0" smtClean="0"/>
              <a:t>                Obr. 6</a:t>
            </a:r>
            <a:endParaRPr lang="cs-CZ" sz="1800" i="1" dirty="0"/>
          </a:p>
        </p:txBody>
      </p:sp>
      <p:pic>
        <p:nvPicPr>
          <p:cNvPr id="2050" name="Picture 2" descr="C:\Users\markéta\Desktop\800px-Ggb_by_n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80792"/>
            <a:ext cx="5832648" cy="351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kéta\Desktop\Alcatraz_Is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36712"/>
            <a:ext cx="456805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5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67718"/>
          </a:xfrm>
        </p:spPr>
        <p:txBody>
          <a:bodyPr>
            <a:noAutofit/>
          </a:bodyPr>
          <a:lstStyle/>
          <a:p>
            <a:r>
              <a:rPr lang="cs-CZ" sz="3600" dirty="0" smtClean="0"/>
              <a:t>Havajské ostrovy</a:t>
            </a:r>
            <a:endParaRPr lang="cs-CZ" sz="36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i="1" dirty="0" smtClean="0"/>
              <a:t>Obr. 8</a:t>
            </a:r>
            <a:endParaRPr lang="cs-CZ" sz="1800" i="1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sz="2000" dirty="0"/>
              <a:t>hlavní město </a:t>
            </a:r>
            <a:r>
              <a:rPr lang="cs-CZ" sz="2000" b="1" dirty="0"/>
              <a:t>Honolulu</a:t>
            </a:r>
            <a:r>
              <a:rPr lang="cs-CZ" sz="2000" dirty="0"/>
              <a:t> (ostrov </a:t>
            </a:r>
            <a:r>
              <a:rPr lang="cs-CZ" sz="2000" dirty="0" err="1"/>
              <a:t>Oahu</a:t>
            </a:r>
            <a:r>
              <a:rPr lang="cs-CZ" sz="2000" dirty="0"/>
              <a:t>)</a:t>
            </a:r>
          </a:p>
          <a:p>
            <a:pPr lvl="0"/>
            <a:r>
              <a:rPr lang="cs-CZ" sz="2000" dirty="0"/>
              <a:t>vulkanické ostrovy </a:t>
            </a:r>
            <a:r>
              <a:rPr lang="cs-CZ" sz="2000" dirty="0" smtClean="0"/>
              <a:t> </a:t>
            </a:r>
            <a:endParaRPr lang="cs-CZ" sz="2000" dirty="0"/>
          </a:p>
          <a:p>
            <a:pPr lvl="0"/>
            <a:r>
              <a:rPr lang="cs-CZ" sz="2000" dirty="0"/>
              <a:t>největší je ostrov </a:t>
            </a:r>
            <a:r>
              <a:rPr lang="cs-CZ" sz="2000" dirty="0" err="1"/>
              <a:t>Hawai</a:t>
            </a:r>
            <a:r>
              <a:rPr lang="cs-CZ" sz="2000" dirty="0"/>
              <a:t>, </a:t>
            </a:r>
            <a:r>
              <a:rPr lang="cs-CZ" sz="2000" dirty="0" err="1"/>
              <a:t>Maui</a:t>
            </a:r>
            <a:r>
              <a:rPr lang="cs-CZ" sz="2000" dirty="0"/>
              <a:t>, </a:t>
            </a:r>
            <a:r>
              <a:rPr lang="cs-CZ" sz="2000" dirty="0" err="1"/>
              <a:t>Oahu</a:t>
            </a:r>
            <a:r>
              <a:rPr lang="cs-CZ" sz="2000" dirty="0"/>
              <a:t> a </a:t>
            </a:r>
            <a:r>
              <a:rPr lang="cs-CZ" sz="2000" dirty="0" err="1"/>
              <a:t>Kauai</a:t>
            </a:r>
            <a:r>
              <a:rPr lang="cs-CZ" sz="2000" dirty="0"/>
              <a:t>…</a:t>
            </a:r>
          </a:p>
          <a:p>
            <a:pPr lvl="0"/>
            <a:r>
              <a:rPr lang="cs-CZ" sz="2000" dirty="0"/>
              <a:t>ostrov </a:t>
            </a:r>
            <a:r>
              <a:rPr lang="cs-CZ" sz="2000" dirty="0" err="1"/>
              <a:t>Oahu</a:t>
            </a:r>
            <a:r>
              <a:rPr lang="cs-CZ" sz="2000" dirty="0"/>
              <a:t> – nejznámější pláž </a:t>
            </a:r>
            <a:r>
              <a:rPr lang="cs-CZ" sz="2000" b="1" dirty="0" err="1"/>
              <a:t>Waikiki</a:t>
            </a:r>
            <a:r>
              <a:rPr lang="cs-CZ" sz="2000" b="1" dirty="0"/>
              <a:t>, </a:t>
            </a:r>
            <a:r>
              <a:rPr lang="cs-CZ" sz="2000" b="1" dirty="0" err="1"/>
              <a:t>Pearl</a:t>
            </a:r>
            <a:r>
              <a:rPr lang="cs-CZ" sz="2000" b="1" dirty="0"/>
              <a:t> </a:t>
            </a:r>
            <a:r>
              <a:rPr lang="cs-CZ" sz="2000" b="1" dirty="0" err="1"/>
              <a:t>Harbor</a:t>
            </a:r>
            <a:r>
              <a:rPr lang="cs-CZ" sz="2000" b="1" dirty="0"/>
              <a:t> </a:t>
            </a:r>
            <a:r>
              <a:rPr lang="cs-CZ" sz="2000" dirty="0"/>
              <a:t>(1941 – útok Japonců</a:t>
            </a:r>
            <a:r>
              <a:rPr lang="cs-CZ" sz="2000" dirty="0" smtClean="0"/>
              <a:t>)</a:t>
            </a:r>
          </a:p>
          <a:p>
            <a:pPr lvl="0"/>
            <a:endParaRPr lang="cs-CZ" sz="2000" dirty="0"/>
          </a:p>
          <a:p>
            <a:r>
              <a:rPr lang="cs-CZ" sz="2000" b="1" dirty="0"/>
              <a:t>NP Havajské sopky</a:t>
            </a:r>
          </a:p>
          <a:p>
            <a:pPr lvl="0"/>
            <a:r>
              <a:rPr lang="cs-CZ" sz="2000" dirty="0"/>
              <a:t>UNESCO</a:t>
            </a:r>
          </a:p>
          <a:p>
            <a:pPr lvl="0"/>
            <a:r>
              <a:rPr lang="cs-CZ" sz="2000" dirty="0"/>
              <a:t>nejznámější vulkány </a:t>
            </a:r>
            <a:r>
              <a:rPr lang="cs-CZ" sz="2000" dirty="0" err="1"/>
              <a:t>Mauna</a:t>
            </a:r>
            <a:r>
              <a:rPr lang="cs-CZ" sz="2000" dirty="0"/>
              <a:t> Kea a </a:t>
            </a:r>
            <a:r>
              <a:rPr lang="cs-CZ" sz="2000" dirty="0" err="1"/>
              <a:t>Mauna</a:t>
            </a:r>
            <a:r>
              <a:rPr lang="cs-CZ" sz="2000" dirty="0"/>
              <a:t> </a:t>
            </a:r>
            <a:r>
              <a:rPr lang="cs-CZ" sz="2000" dirty="0" err="1"/>
              <a:t>Loa</a:t>
            </a:r>
            <a:endParaRPr lang="cs-CZ" sz="2000" dirty="0"/>
          </a:p>
          <a:p>
            <a:r>
              <a:rPr lang="cs-CZ" sz="2000" dirty="0"/>
              <a:t> </a:t>
            </a:r>
          </a:p>
          <a:p>
            <a:endParaRPr lang="cs-CZ" dirty="0"/>
          </a:p>
        </p:txBody>
      </p:sp>
      <p:pic>
        <p:nvPicPr>
          <p:cNvPr id="3074" name="Picture 2" descr="C:\Users\markéta\Desktop\Kihei_co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64704"/>
            <a:ext cx="514017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13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Národní parky, UNESCO</a:t>
            </a:r>
            <a:endParaRPr lang="cs-CZ" sz="36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Autofit/>
          </a:bodyPr>
          <a:lstStyle/>
          <a:p>
            <a:r>
              <a:rPr lang="cs-CZ" sz="2000" b="1" dirty="0" err="1" smtClean="0"/>
              <a:t>Yellowstone</a:t>
            </a:r>
            <a:r>
              <a:rPr lang="cs-CZ" sz="2000" dirty="0" smtClean="0"/>
              <a:t> – sopečná </a:t>
            </a:r>
            <a:r>
              <a:rPr lang="cs-CZ" sz="2000" dirty="0"/>
              <a:t>činnost – žluté </a:t>
            </a:r>
            <a:r>
              <a:rPr lang="cs-CZ" sz="2000" dirty="0" smtClean="0"/>
              <a:t>zbarvení, od </a:t>
            </a:r>
            <a:r>
              <a:rPr lang="cs-CZ" sz="2000" dirty="0"/>
              <a:t>r. </a:t>
            </a:r>
            <a:r>
              <a:rPr lang="cs-CZ" sz="2000" dirty="0" smtClean="0"/>
              <a:t>1872 – nejstarší </a:t>
            </a:r>
            <a:r>
              <a:rPr lang="cs-CZ" sz="2000" dirty="0"/>
              <a:t>park </a:t>
            </a:r>
            <a:r>
              <a:rPr lang="cs-CZ" sz="2000" dirty="0" smtClean="0"/>
              <a:t>světa, vulkanická </a:t>
            </a:r>
            <a:r>
              <a:rPr lang="cs-CZ" sz="2000" dirty="0"/>
              <a:t>činnost, gejzíry, minerální a termální prameny, bahenní sopky, </a:t>
            </a:r>
            <a:r>
              <a:rPr lang="cs-CZ" sz="2000" dirty="0" err="1"/>
              <a:t>mofety</a:t>
            </a:r>
            <a:r>
              <a:rPr lang="cs-CZ" sz="2000" dirty="0"/>
              <a:t>, fumaroly – </a:t>
            </a:r>
            <a:r>
              <a:rPr lang="cs-CZ" sz="2000" dirty="0" smtClean="0"/>
              <a:t>plyny, nejznámější </a:t>
            </a:r>
            <a:r>
              <a:rPr lang="cs-CZ" sz="2000" dirty="0"/>
              <a:t>gejzír – </a:t>
            </a:r>
            <a:r>
              <a:rPr lang="cs-CZ" sz="2000" dirty="0" err="1"/>
              <a:t>Old</a:t>
            </a:r>
            <a:r>
              <a:rPr lang="cs-CZ" sz="2000" dirty="0"/>
              <a:t> </a:t>
            </a:r>
            <a:r>
              <a:rPr lang="cs-CZ" sz="2000" dirty="0" err="1"/>
              <a:t>Faitful</a:t>
            </a:r>
            <a:r>
              <a:rPr lang="cs-CZ" sz="2000" dirty="0"/>
              <a:t> (</a:t>
            </a:r>
            <a:r>
              <a:rPr lang="cs-CZ" sz="2000" dirty="0" smtClean="0"/>
              <a:t>50 m), největší </a:t>
            </a:r>
            <a:r>
              <a:rPr lang="cs-CZ" sz="2000" dirty="0"/>
              <a:t>gejzír – Parník (</a:t>
            </a:r>
            <a:r>
              <a:rPr lang="cs-CZ" sz="2000" dirty="0" smtClean="0"/>
              <a:t>70 m), ledovcová </a:t>
            </a:r>
            <a:r>
              <a:rPr lang="cs-CZ" sz="2000" dirty="0"/>
              <a:t>činnost, vodopády, </a:t>
            </a:r>
            <a:r>
              <a:rPr lang="cs-CZ" sz="2000" dirty="0" err="1"/>
              <a:t>Yellowstonské</a:t>
            </a:r>
            <a:r>
              <a:rPr lang="cs-CZ" sz="2000" dirty="0"/>
              <a:t> </a:t>
            </a:r>
            <a:r>
              <a:rPr lang="cs-CZ" sz="2000" dirty="0" smtClean="0"/>
              <a:t>jezero</a:t>
            </a:r>
            <a:endParaRPr lang="cs-CZ" sz="2000" dirty="0"/>
          </a:p>
          <a:p>
            <a:r>
              <a:rPr lang="cs-CZ" sz="2000" dirty="0"/>
              <a:t> </a:t>
            </a:r>
            <a:r>
              <a:rPr lang="cs-CZ" sz="2000" b="1" dirty="0" err="1" smtClean="0"/>
              <a:t>Yosemite</a:t>
            </a:r>
            <a:r>
              <a:rPr lang="cs-CZ" sz="2000" dirty="0" smtClean="0"/>
              <a:t> – UNESCO</a:t>
            </a:r>
            <a:r>
              <a:rPr lang="cs-CZ" sz="2000" dirty="0"/>
              <a:t>, ledovcová činnost, jezera, </a:t>
            </a:r>
            <a:r>
              <a:rPr lang="cs-CZ" sz="2000" dirty="0" err="1"/>
              <a:t>Yosemitský</a:t>
            </a:r>
            <a:r>
              <a:rPr lang="cs-CZ" sz="2000" dirty="0"/>
              <a:t> vodopád – největší v Severní </a:t>
            </a:r>
            <a:r>
              <a:rPr lang="cs-CZ" sz="2000" dirty="0" smtClean="0"/>
              <a:t>Americe </a:t>
            </a:r>
            <a:endParaRPr lang="cs-CZ" sz="2000" dirty="0"/>
          </a:p>
          <a:p>
            <a:r>
              <a:rPr lang="cs-CZ" sz="2000" b="1" dirty="0" err="1" smtClean="0"/>
              <a:t>Sequoia</a:t>
            </a:r>
            <a:r>
              <a:rPr lang="cs-CZ" sz="2000" dirty="0" smtClean="0"/>
              <a:t> – nejstarší </a:t>
            </a:r>
            <a:r>
              <a:rPr lang="cs-CZ" sz="2000" dirty="0"/>
              <a:t>stromy světa – sekvojovce (až </a:t>
            </a:r>
            <a:r>
              <a:rPr lang="cs-CZ" sz="2000" dirty="0" smtClean="0"/>
              <a:t>4 000 </a:t>
            </a:r>
            <a:r>
              <a:rPr lang="cs-CZ" sz="2000" dirty="0"/>
              <a:t>let, </a:t>
            </a:r>
            <a:r>
              <a:rPr lang="cs-CZ" sz="2000" dirty="0" smtClean="0"/>
              <a:t>130 m)</a:t>
            </a:r>
          </a:p>
          <a:p>
            <a:r>
              <a:rPr lang="cs-CZ" sz="2000" b="1" dirty="0" smtClean="0"/>
              <a:t>Grand Canyon </a:t>
            </a:r>
            <a:r>
              <a:rPr lang="cs-CZ" sz="2000" dirty="0" smtClean="0"/>
              <a:t>– kaňon </a:t>
            </a:r>
            <a:r>
              <a:rPr lang="cs-CZ" sz="2000" dirty="0"/>
              <a:t>řeky </a:t>
            </a:r>
            <a:r>
              <a:rPr lang="cs-CZ" sz="2000" dirty="0" smtClean="0"/>
              <a:t>Colorado, 350 </a:t>
            </a:r>
            <a:r>
              <a:rPr lang="cs-CZ" sz="2000" dirty="0"/>
              <a:t>km, hloubka </a:t>
            </a:r>
            <a:r>
              <a:rPr lang="cs-CZ" sz="2000" dirty="0" smtClean="0"/>
              <a:t>1 800 m , </a:t>
            </a:r>
            <a:r>
              <a:rPr lang="cs-CZ" sz="2000" dirty="0"/>
              <a:t>vodní </a:t>
            </a:r>
            <a:r>
              <a:rPr lang="cs-CZ" sz="2000" dirty="0" smtClean="0"/>
              <a:t>eroze</a:t>
            </a:r>
            <a:endParaRPr lang="cs-CZ" sz="2000" dirty="0"/>
          </a:p>
          <a:p>
            <a:r>
              <a:rPr lang="cs-CZ" sz="2000" b="1" dirty="0" err="1" smtClean="0"/>
              <a:t>Carlsbadské</a:t>
            </a:r>
            <a:r>
              <a:rPr lang="cs-CZ" sz="2000" b="1" dirty="0" smtClean="0"/>
              <a:t> jeskyně </a:t>
            </a:r>
            <a:r>
              <a:rPr lang="cs-CZ" sz="2000" dirty="0" smtClean="0"/>
              <a:t>– přes </a:t>
            </a:r>
            <a:r>
              <a:rPr lang="cs-CZ" sz="2000" dirty="0"/>
              <a:t>80 </a:t>
            </a:r>
            <a:r>
              <a:rPr lang="cs-CZ" sz="2000" dirty="0" smtClean="0"/>
              <a:t>jeskyní, největší </a:t>
            </a:r>
            <a:r>
              <a:rPr lang="cs-CZ" sz="2000" dirty="0"/>
              <a:t>krasová oblast </a:t>
            </a:r>
            <a:r>
              <a:rPr lang="cs-CZ" sz="2000" dirty="0" smtClean="0"/>
              <a:t>USA</a:t>
            </a:r>
            <a:r>
              <a:rPr lang="cs-CZ" sz="2000" dirty="0"/>
              <a:t> </a:t>
            </a:r>
          </a:p>
          <a:p>
            <a:r>
              <a:rPr lang="cs-CZ" sz="2000" b="1" dirty="0" err="1" smtClean="0"/>
              <a:t>Arches</a:t>
            </a:r>
            <a:r>
              <a:rPr lang="cs-CZ" sz="2000" dirty="0" smtClean="0"/>
              <a:t> – pískovcové </a:t>
            </a:r>
            <a:r>
              <a:rPr lang="cs-CZ" sz="2000" dirty="0"/>
              <a:t>skalní </a:t>
            </a:r>
            <a:r>
              <a:rPr lang="cs-CZ" sz="2000" dirty="0" smtClean="0"/>
              <a:t>město</a:t>
            </a:r>
            <a:r>
              <a:rPr lang="cs-CZ" sz="2000" dirty="0"/>
              <a:t> </a:t>
            </a:r>
          </a:p>
          <a:p>
            <a:r>
              <a:rPr lang="cs-CZ" sz="2000" b="1" dirty="0" smtClean="0"/>
              <a:t>Mamutí jeskyně </a:t>
            </a:r>
            <a:r>
              <a:rPr lang="cs-CZ" sz="2000" dirty="0" smtClean="0"/>
              <a:t>– 600 km</a:t>
            </a:r>
            <a:r>
              <a:rPr lang="cs-CZ" sz="2000" dirty="0"/>
              <a:t>, největší jeskyně světa, </a:t>
            </a:r>
            <a:r>
              <a:rPr lang="cs-CZ" sz="2000" dirty="0" smtClean="0"/>
              <a:t>Kentucky</a:t>
            </a:r>
            <a:r>
              <a:rPr lang="cs-CZ" sz="2000" dirty="0"/>
              <a:t> </a:t>
            </a:r>
          </a:p>
          <a:p>
            <a:r>
              <a:rPr lang="cs-CZ" sz="2000" b="1" dirty="0" err="1" smtClean="0"/>
              <a:t>Denali</a:t>
            </a:r>
            <a:r>
              <a:rPr lang="cs-CZ" sz="2000" dirty="0" smtClean="0"/>
              <a:t> – nejvyšší </a:t>
            </a:r>
            <a:r>
              <a:rPr lang="cs-CZ" sz="2000" dirty="0"/>
              <a:t>vrchol </a:t>
            </a:r>
            <a:r>
              <a:rPr lang="cs-CZ" sz="2000" dirty="0" smtClean="0"/>
              <a:t>Severní </a:t>
            </a:r>
            <a:r>
              <a:rPr lang="cs-CZ" sz="2000" dirty="0"/>
              <a:t>Ameriky – Mount </a:t>
            </a:r>
            <a:r>
              <a:rPr lang="cs-CZ" sz="2000" dirty="0" err="1"/>
              <a:t>Mc</a:t>
            </a:r>
            <a:r>
              <a:rPr lang="cs-CZ" sz="2000" dirty="0"/>
              <a:t> </a:t>
            </a:r>
            <a:r>
              <a:rPr lang="cs-CZ" sz="2000" dirty="0" err="1" smtClean="0"/>
              <a:t>Kinley</a:t>
            </a:r>
            <a:r>
              <a:rPr lang="cs-CZ" sz="2000" dirty="0" smtClean="0"/>
              <a:t>, Aljaška</a:t>
            </a:r>
            <a:r>
              <a:rPr lang="cs-CZ" sz="2000" dirty="0"/>
              <a:t> </a:t>
            </a:r>
          </a:p>
          <a:p>
            <a:r>
              <a:rPr lang="cs-CZ" sz="2000" b="1" dirty="0" smtClean="0"/>
              <a:t>Great </a:t>
            </a:r>
            <a:r>
              <a:rPr lang="cs-CZ" sz="2000" b="1" dirty="0" err="1"/>
              <a:t>Smoky</a:t>
            </a:r>
            <a:r>
              <a:rPr lang="cs-CZ" sz="2000" b="1" dirty="0"/>
              <a:t> </a:t>
            </a:r>
            <a:r>
              <a:rPr lang="cs-CZ" sz="2000" b="1" dirty="0" err="1" smtClean="0"/>
              <a:t>Mountains</a:t>
            </a:r>
            <a:r>
              <a:rPr lang="cs-CZ" sz="2000" b="1" dirty="0" smtClean="0"/>
              <a:t> </a:t>
            </a:r>
            <a:r>
              <a:rPr lang="cs-CZ" sz="2000" dirty="0" smtClean="0"/>
              <a:t>– </a:t>
            </a:r>
            <a:r>
              <a:rPr lang="cs-CZ" sz="2000" dirty="0" err="1" smtClean="0"/>
              <a:t>Apalače</a:t>
            </a:r>
            <a:r>
              <a:rPr lang="cs-CZ" sz="2000" dirty="0" smtClean="0"/>
              <a:t>, </a:t>
            </a:r>
            <a:r>
              <a:rPr lang="cs-CZ" sz="2000" dirty="0"/>
              <a:t>jeden z </a:t>
            </a:r>
            <a:r>
              <a:rPr lang="cs-CZ" sz="2000" dirty="0" smtClean="0"/>
              <a:t>nejstarších </a:t>
            </a:r>
            <a:r>
              <a:rPr lang="cs-CZ" sz="2000" dirty="0"/>
              <a:t>pralesů světa</a:t>
            </a:r>
          </a:p>
          <a:p>
            <a:r>
              <a:rPr lang="cs-CZ" sz="2000" b="1" dirty="0" smtClean="0"/>
              <a:t> </a:t>
            </a:r>
            <a:r>
              <a:rPr lang="cs-CZ" sz="2000" b="1" dirty="0" err="1" smtClean="0"/>
              <a:t>Everglades</a:t>
            </a:r>
            <a:r>
              <a:rPr lang="cs-CZ" sz="2000" b="1" dirty="0" smtClean="0"/>
              <a:t> </a:t>
            </a:r>
            <a:r>
              <a:rPr lang="cs-CZ" sz="2000" dirty="0" smtClean="0"/>
              <a:t>– Florida, bažinatý NP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1307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err="1" smtClean="0"/>
              <a:t>Yellowstone</a:t>
            </a:r>
            <a:r>
              <a:rPr lang="cs-CZ" sz="3600" b="1" dirty="0" smtClean="0"/>
              <a:t> </a:t>
            </a:r>
            <a:r>
              <a:rPr lang="cs-CZ" sz="1800" i="1" dirty="0" smtClean="0"/>
              <a:t>obr. 9    </a:t>
            </a:r>
            <a:r>
              <a:rPr lang="cs-CZ" sz="3600" b="1" dirty="0" smtClean="0"/>
              <a:t> Grand Canyon </a:t>
            </a:r>
            <a:r>
              <a:rPr lang="cs-CZ" sz="1800" i="1" dirty="0" smtClean="0"/>
              <a:t>obr. 10</a:t>
            </a:r>
            <a:endParaRPr lang="cs-CZ" sz="18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C:\Users\markéta\Desktop\Yellowstone_Nationalpark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5"/>
            <a:ext cx="3873624" cy="464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kéta\Desktop\Skywalk_grand_cany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5"/>
            <a:ext cx="3888432" cy="464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Indiánské památky UNESCO    </a:t>
            </a:r>
            <a:r>
              <a:rPr lang="cs-CZ" sz="1800" i="1" dirty="0" smtClean="0"/>
              <a:t>obr. 11</a:t>
            </a:r>
            <a:endParaRPr lang="cs-CZ" sz="1800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226287"/>
          </a:xfrm>
        </p:spPr>
        <p:txBody>
          <a:bodyPr>
            <a:noAutofit/>
          </a:bodyPr>
          <a:lstStyle/>
          <a:p>
            <a:r>
              <a:rPr lang="cs-CZ" sz="2000" b="1" dirty="0" err="1"/>
              <a:t>Mesa</a:t>
            </a:r>
            <a:r>
              <a:rPr lang="cs-CZ" sz="2000" b="1" dirty="0"/>
              <a:t> </a:t>
            </a:r>
            <a:r>
              <a:rPr lang="cs-CZ" sz="2000" b="1" dirty="0" err="1"/>
              <a:t>Verde</a:t>
            </a:r>
            <a:r>
              <a:rPr lang="cs-CZ" sz="2000" b="1" dirty="0"/>
              <a:t>  </a:t>
            </a:r>
            <a:r>
              <a:rPr lang="cs-CZ" sz="2000" dirty="0" smtClean="0"/>
              <a:t>(zelená </a:t>
            </a:r>
            <a:r>
              <a:rPr lang="cs-CZ" sz="2000" dirty="0"/>
              <a:t>tabule), </a:t>
            </a:r>
            <a:r>
              <a:rPr lang="cs-CZ" sz="2000" dirty="0" smtClean="0"/>
              <a:t>Colorado,  </a:t>
            </a:r>
            <a:r>
              <a:rPr lang="cs-CZ" sz="2000" dirty="0"/>
              <a:t>tradiční obydlí kmene </a:t>
            </a:r>
            <a:r>
              <a:rPr lang="cs-CZ" sz="2000" dirty="0" err="1"/>
              <a:t>Anasaziů</a:t>
            </a:r>
            <a:r>
              <a:rPr lang="cs-CZ" sz="2000" dirty="0"/>
              <a:t>, 6</a:t>
            </a:r>
            <a:r>
              <a:rPr lang="cs-CZ" sz="2000" dirty="0" smtClean="0"/>
              <a:t>. – 13. stol., vytesané </a:t>
            </a:r>
            <a:r>
              <a:rPr lang="cs-CZ" sz="2000" dirty="0"/>
              <a:t>do skal</a:t>
            </a:r>
            <a:r>
              <a:rPr lang="cs-CZ" sz="2000" dirty="0" smtClean="0"/>
              <a:t>, pod skalními převisy,  </a:t>
            </a:r>
            <a:r>
              <a:rPr lang="cs-CZ" sz="2000" dirty="0"/>
              <a:t>vstup pouze s </a:t>
            </a:r>
            <a:r>
              <a:rPr lang="cs-CZ" sz="2000" dirty="0" smtClean="0"/>
              <a:t>průvodcem, </a:t>
            </a:r>
            <a:r>
              <a:rPr lang="cs-CZ" sz="2000" dirty="0"/>
              <a:t>zhruba pro 800 </a:t>
            </a:r>
            <a:r>
              <a:rPr lang="cs-CZ" sz="2000" dirty="0" smtClean="0"/>
              <a:t>obyvatel, objeveno </a:t>
            </a:r>
            <a:r>
              <a:rPr lang="cs-CZ" sz="2000" dirty="0"/>
              <a:t>náhodně kovboji na konci 19. stol. </a:t>
            </a:r>
            <a:endParaRPr lang="cs-CZ" sz="2000" dirty="0" smtClean="0"/>
          </a:p>
          <a:p>
            <a:pPr lvl="0"/>
            <a:endParaRPr lang="cs-CZ" sz="2000" dirty="0"/>
          </a:p>
          <a:p>
            <a:r>
              <a:rPr lang="cs-CZ" sz="2000" b="1" dirty="0"/>
              <a:t>Pueblo de </a:t>
            </a:r>
            <a:r>
              <a:rPr lang="cs-CZ" sz="2000" b="1" dirty="0" err="1" smtClean="0"/>
              <a:t>Taos</a:t>
            </a:r>
            <a:r>
              <a:rPr lang="cs-CZ" sz="2000" dirty="0" smtClean="0"/>
              <a:t>, Nové Mexiko,  tradiční </a:t>
            </a:r>
            <a:r>
              <a:rPr lang="cs-CZ" sz="2000" dirty="0"/>
              <a:t>obydlí kmene </a:t>
            </a:r>
            <a:r>
              <a:rPr lang="cs-CZ" sz="2000" dirty="0" err="1" smtClean="0"/>
              <a:t>Anasaziů</a:t>
            </a:r>
            <a:r>
              <a:rPr lang="cs-CZ" sz="2000" dirty="0" smtClean="0"/>
              <a:t>, Puebla </a:t>
            </a:r>
            <a:r>
              <a:rPr lang="cs-CZ" sz="2000" dirty="0"/>
              <a:t>– stavby z jílu a </a:t>
            </a:r>
            <a:r>
              <a:rPr lang="cs-CZ" sz="2000" dirty="0" smtClean="0"/>
              <a:t>bláta, </a:t>
            </a:r>
            <a:r>
              <a:rPr lang="cs-CZ" sz="2000" dirty="0"/>
              <a:t>dnes živý skanzen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b="1" dirty="0" err="1"/>
              <a:t>Chaco</a:t>
            </a:r>
            <a:r>
              <a:rPr lang="cs-CZ" sz="2000" b="1" dirty="0"/>
              <a:t>,</a:t>
            </a:r>
            <a:r>
              <a:rPr lang="cs-CZ" sz="2000" dirty="0"/>
              <a:t> Nové </a:t>
            </a:r>
            <a:r>
              <a:rPr lang="cs-CZ" sz="2000" dirty="0" smtClean="0"/>
              <a:t>Mexiko, historický </a:t>
            </a:r>
            <a:r>
              <a:rPr lang="cs-CZ" sz="2000" dirty="0"/>
              <a:t>park, puebla asi </a:t>
            </a:r>
            <a:r>
              <a:rPr lang="cs-CZ" sz="2000" dirty="0" smtClean="0"/>
              <a:t>11. – 12. století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endParaRPr lang="cs-CZ" sz="2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1026" name="Picture 2" descr="C:\Users\markéta\Desktop\800px-Chaco_Canyon_Chetro_Ketl_great_kiva_plaza_N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35597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0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Kulturní památky UNESCO USA   </a:t>
            </a:r>
            <a:r>
              <a:rPr lang="cs-CZ" sz="1800" i="1" dirty="0" smtClean="0"/>
              <a:t>obr. 12</a:t>
            </a:r>
            <a:endParaRPr lang="cs-CZ" sz="18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Philadelphia </a:t>
            </a:r>
            <a:r>
              <a:rPr lang="cs-CZ" dirty="0" smtClean="0"/>
              <a:t>(bývalé hlavní </a:t>
            </a:r>
            <a:r>
              <a:rPr lang="cs-CZ" dirty="0"/>
              <a:t>město</a:t>
            </a:r>
            <a:r>
              <a:rPr lang="cs-CZ" dirty="0" smtClean="0"/>
              <a:t>) – </a:t>
            </a:r>
            <a:r>
              <a:rPr lang="cs-CZ" b="1" dirty="0" err="1" smtClean="0">
                <a:solidFill>
                  <a:srgbClr val="C00000"/>
                </a:solidFill>
              </a:rPr>
              <a:t>Independence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hall</a:t>
            </a:r>
            <a:r>
              <a:rPr lang="cs-CZ" b="1" dirty="0" smtClean="0">
                <a:solidFill>
                  <a:srgbClr val="C00000"/>
                </a:solidFill>
              </a:rPr>
              <a:t>, </a:t>
            </a:r>
            <a:r>
              <a:rPr lang="cs-CZ" dirty="0" smtClean="0"/>
              <a:t>1776 </a:t>
            </a:r>
            <a:r>
              <a:rPr lang="cs-CZ" dirty="0"/>
              <a:t>zde byla sepsána Deklarace nezávislosti, ústava </a:t>
            </a:r>
            <a:r>
              <a:rPr lang="cs-CZ" dirty="0" smtClean="0"/>
              <a:t>USA, součástí </a:t>
            </a:r>
            <a:r>
              <a:rPr lang="cs-CZ" dirty="0"/>
              <a:t>je zvon Svobody</a:t>
            </a:r>
          </a:p>
          <a:p>
            <a:r>
              <a:rPr lang="cs-CZ" b="1" dirty="0" smtClean="0"/>
              <a:t>New York </a:t>
            </a:r>
            <a:r>
              <a:rPr lang="cs-CZ" dirty="0" smtClean="0"/>
              <a:t>– </a:t>
            </a:r>
            <a:r>
              <a:rPr lang="cs-CZ" b="1" dirty="0" smtClean="0">
                <a:solidFill>
                  <a:srgbClr val="C00000"/>
                </a:solidFill>
              </a:rPr>
              <a:t>socha Svobody</a:t>
            </a:r>
            <a:r>
              <a:rPr lang="cs-CZ" dirty="0" smtClean="0"/>
              <a:t>, 1886 </a:t>
            </a:r>
            <a:r>
              <a:rPr lang="cs-CZ" dirty="0"/>
              <a:t>– odhalení sochy, 90 m i s podstavcem, vznikla na popud Francie, autorem je </a:t>
            </a:r>
            <a:r>
              <a:rPr lang="cs-CZ" dirty="0" smtClean="0"/>
              <a:t>Eiffel, symbol </a:t>
            </a:r>
            <a:r>
              <a:rPr lang="cs-CZ" dirty="0"/>
              <a:t>nezávislosti </a:t>
            </a:r>
            <a:r>
              <a:rPr lang="cs-CZ" dirty="0" smtClean="0"/>
              <a:t>USA, v</a:t>
            </a:r>
            <a:r>
              <a:rPr lang="cs-CZ" dirty="0"/>
              <a:t> podstavci se nachází muzeum dějin</a:t>
            </a:r>
          </a:p>
          <a:p>
            <a:r>
              <a:rPr lang="cs-CZ" b="1" dirty="0" err="1" smtClean="0"/>
              <a:t>Charlotteswille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b="1" dirty="0" smtClean="0">
                <a:solidFill>
                  <a:srgbClr val="C00000"/>
                </a:solidFill>
              </a:rPr>
              <a:t>univerzitní </a:t>
            </a:r>
            <a:r>
              <a:rPr lang="cs-CZ" b="1" dirty="0">
                <a:solidFill>
                  <a:srgbClr val="C00000"/>
                </a:solidFill>
              </a:rPr>
              <a:t>komplex,</a:t>
            </a:r>
            <a:r>
              <a:rPr lang="cs-CZ" dirty="0"/>
              <a:t> 18</a:t>
            </a:r>
            <a:r>
              <a:rPr lang="cs-CZ" dirty="0" smtClean="0"/>
              <a:t>. stol., postaven </a:t>
            </a:r>
            <a:r>
              <a:rPr lang="cs-CZ" dirty="0"/>
              <a:t>podle plánů 3</a:t>
            </a:r>
            <a:r>
              <a:rPr lang="cs-CZ" dirty="0" smtClean="0"/>
              <a:t>. prezidenta </a:t>
            </a:r>
            <a:r>
              <a:rPr lang="cs-CZ" dirty="0"/>
              <a:t>USA – T. </a:t>
            </a:r>
            <a:r>
              <a:rPr lang="cs-CZ" dirty="0" err="1"/>
              <a:t>Jeffersona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/>
          </a:p>
        </p:txBody>
      </p:sp>
      <p:pic>
        <p:nvPicPr>
          <p:cNvPr id="2050" name="Picture 2" descr="C:\Users\markéta\Desktop\Independence_Hall_Phil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37215"/>
            <a:ext cx="439248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smtClean="0"/>
              <a:t>Kontrolní otázky:</a:t>
            </a:r>
            <a:endParaRPr lang="cs-CZ" sz="4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73224" y="1888232"/>
            <a:ext cx="7499176" cy="42770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dirty="0" err="1" smtClean="0"/>
              <a:t>Independence</a:t>
            </a:r>
            <a:r>
              <a:rPr lang="cs-CZ" sz="2800" dirty="0" smtClean="0"/>
              <a:t> </a:t>
            </a:r>
            <a:r>
              <a:rPr lang="cs-CZ" sz="2800" dirty="0" err="1" smtClean="0"/>
              <a:t>hall</a:t>
            </a: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Socha Svobody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Britská koloniální architektura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Budova Kapitolu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Univerzita T. </a:t>
            </a:r>
            <a:r>
              <a:rPr lang="cs-CZ" sz="2800" dirty="0" err="1" smtClean="0"/>
              <a:t>Jeffersona</a:t>
            </a: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800" dirty="0" err="1" smtClean="0"/>
              <a:t>Golden</a:t>
            </a:r>
            <a:r>
              <a:rPr lang="cs-CZ" sz="2800" dirty="0" smtClean="0"/>
              <a:t> </a:t>
            </a:r>
            <a:r>
              <a:rPr lang="cs-CZ" sz="2800" dirty="0" err="1" smtClean="0"/>
              <a:t>Gate</a:t>
            </a:r>
            <a:r>
              <a:rPr lang="cs-CZ" sz="2800" dirty="0" smtClean="0"/>
              <a:t> </a:t>
            </a:r>
            <a:r>
              <a:rPr lang="cs-CZ" sz="2800" dirty="0" err="1" smtClean="0"/>
              <a:t>Bridge</a:t>
            </a: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Chodník slávy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Hotel </a:t>
            </a:r>
            <a:r>
              <a:rPr lang="cs-CZ" sz="2800" dirty="0" err="1" smtClean="0"/>
              <a:t>Frontenac</a:t>
            </a:r>
            <a:endParaRPr lang="cs-CZ" sz="2800" dirty="0" smtClean="0"/>
          </a:p>
        </p:txBody>
      </p:sp>
      <p:sp>
        <p:nvSpPr>
          <p:cNvPr id="5" name="Nadpis 2"/>
          <p:cNvSpPr txBox="1">
            <a:spLocks/>
          </p:cNvSpPr>
          <p:nvPr/>
        </p:nvSpPr>
        <p:spPr>
          <a:xfrm>
            <a:off x="683568" y="989856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dirty="0" smtClean="0"/>
              <a:t>Doplň města: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2091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/>
              <a:t>Charakteristika cestovního ruchu </a:t>
            </a:r>
            <a:br>
              <a:rPr lang="cs-CZ" sz="3600" b="1" dirty="0" smtClean="0"/>
            </a:br>
            <a:r>
              <a:rPr lang="cs-CZ" sz="3600" b="1" dirty="0" smtClean="0"/>
              <a:t>Severní Ameriky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dirty="0"/>
              <a:t>na celosvětovém CR má 20% podíl</a:t>
            </a:r>
          </a:p>
          <a:p>
            <a:pPr lvl="0"/>
            <a:r>
              <a:rPr lang="cs-CZ" dirty="0"/>
              <a:t>zdrojová oblast (Američané nejvíce cestují</a:t>
            </a:r>
            <a:r>
              <a:rPr lang="cs-CZ" dirty="0" smtClean="0"/>
              <a:t>) – etnický </a:t>
            </a:r>
            <a:r>
              <a:rPr lang="cs-CZ" dirty="0"/>
              <a:t>CR 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lvl="0" indent="0">
              <a:buNone/>
            </a:pPr>
            <a:r>
              <a:rPr lang="cs-CZ" b="1" dirty="0" smtClean="0"/>
              <a:t>    je </a:t>
            </a:r>
            <a:r>
              <a:rPr lang="cs-CZ" b="1" dirty="0"/>
              <a:t>i cílovou </a:t>
            </a:r>
            <a:r>
              <a:rPr lang="cs-CZ" b="1" dirty="0" smtClean="0"/>
              <a:t>oblastí:</a:t>
            </a:r>
            <a:endParaRPr lang="cs-CZ" b="1" dirty="0"/>
          </a:p>
          <a:p>
            <a:pPr lvl="0"/>
            <a:r>
              <a:rPr lang="cs-CZ" b="1" dirty="0" smtClean="0">
                <a:solidFill>
                  <a:srgbClr val="C00000"/>
                </a:solidFill>
              </a:rPr>
              <a:t>příroda</a:t>
            </a:r>
            <a:r>
              <a:rPr lang="cs-CZ" dirty="0" smtClean="0"/>
              <a:t> – národní parky (tradice </a:t>
            </a:r>
            <a:r>
              <a:rPr lang="cs-CZ" dirty="0"/>
              <a:t>NP, nejstarší na světě)</a:t>
            </a:r>
          </a:p>
          <a:p>
            <a:pPr lvl="0"/>
            <a:r>
              <a:rPr lang="cs-CZ" b="1" dirty="0" smtClean="0">
                <a:solidFill>
                  <a:srgbClr val="C00000"/>
                </a:solidFill>
              </a:rPr>
              <a:t>přímořské </a:t>
            </a:r>
            <a:r>
              <a:rPr lang="cs-CZ" b="1" dirty="0">
                <a:solidFill>
                  <a:srgbClr val="C00000"/>
                </a:solidFill>
              </a:rPr>
              <a:t>oblasti </a:t>
            </a:r>
            <a:r>
              <a:rPr lang="cs-CZ" dirty="0"/>
              <a:t>(Florida, Kalifornie, Havajské ostrovy), </a:t>
            </a:r>
          </a:p>
          <a:p>
            <a:pPr lvl="0"/>
            <a:r>
              <a:rPr lang="cs-CZ" b="1" dirty="0" smtClean="0">
                <a:solidFill>
                  <a:srgbClr val="C00000"/>
                </a:solidFill>
              </a:rPr>
              <a:t>velkoměsta</a:t>
            </a:r>
            <a:r>
              <a:rPr lang="cs-CZ" dirty="0" smtClean="0"/>
              <a:t> </a:t>
            </a:r>
            <a:r>
              <a:rPr lang="cs-CZ" dirty="0"/>
              <a:t>(nemají historické památky, ale mají mnoho kulturních  zařízení – muzea, galerie, divadla, koncertní síně)</a:t>
            </a:r>
          </a:p>
          <a:p>
            <a:pPr lvl="0"/>
            <a:r>
              <a:rPr lang="cs-CZ" b="1" dirty="0" smtClean="0">
                <a:solidFill>
                  <a:srgbClr val="C00000"/>
                </a:solidFill>
              </a:rPr>
              <a:t>indiánské </a:t>
            </a:r>
            <a:r>
              <a:rPr lang="cs-CZ" b="1" dirty="0">
                <a:solidFill>
                  <a:srgbClr val="C00000"/>
                </a:solidFill>
              </a:rPr>
              <a:t>památky </a:t>
            </a:r>
            <a:r>
              <a:rPr lang="cs-CZ" dirty="0" smtClean="0"/>
              <a:t>(tradice</a:t>
            </a:r>
            <a:r>
              <a:rPr lang="cs-CZ" dirty="0"/>
              <a:t>, zvyky</a:t>
            </a:r>
            <a:r>
              <a:rPr lang="cs-CZ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profesionální CR, </a:t>
            </a:r>
            <a:r>
              <a:rPr lang="cs-CZ" dirty="0" smtClean="0"/>
              <a:t>nákupní…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9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1216" y="1783357"/>
            <a:ext cx="735516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sz="2800" dirty="0" smtClean="0"/>
              <a:t>Philadelphia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New York</a:t>
            </a:r>
          </a:p>
          <a:p>
            <a:pPr marL="514350" indent="-514350">
              <a:buAutoNum type="arabicPeriod"/>
            </a:pPr>
            <a:r>
              <a:rPr lang="cs-CZ" sz="2800" dirty="0" err="1" smtClean="0"/>
              <a:t>Lunenburg</a:t>
            </a:r>
            <a:endParaRPr lang="cs-CZ" sz="2800" dirty="0" smtClean="0"/>
          </a:p>
          <a:p>
            <a:pPr marL="514350" indent="-514350">
              <a:buAutoNum type="arabicPeriod"/>
            </a:pPr>
            <a:r>
              <a:rPr lang="cs-CZ" sz="2800" dirty="0" smtClean="0"/>
              <a:t>Washington, D. C.</a:t>
            </a:r>
          </a:p>
          <a:p>
            <a:pPr marL="514350" indent="-514350">
              <a:buAutoNum type="arabicPeriod"/>
            </a:pPr>
            <a:r>
              <a:rPr lang="cs-CZ" sz="2800" dirty="0" err="1" smtClean="0"/>
              <a:t>Charlottesville</a:t>
            </a:r>
            <a:endParaRPr lang="cs-CZ" sz="2800" dirty="0" smtClean="0"/>
          </a:p>
          <a:p>
            <a:pPr marL="514350" indent="-514350">
              <a:buAutoNum type="arabicPeriod"/>
            </a:pPr>
            <a:r>
              <a:rPr lang="cs-CZ" sz="2800" dirty="0" smtClean="0"/>
              <a:t>San Francisco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Los Angeles</a:t>
            </a:r>
          </a:p>
          <a:p>
            <a:pPr marL="514350" indent="-514350">
              <a:buAutoNum type="arabicPeriod"/>
            </a:pPr>
            <a:r>
              <a:rPr lang="cs-CZ" sz="2800" dirty="0" err="1" smtClean="0"/>
              <a:t>Quebec</a:t>
            </a:r>
            <a:endParaRPr lang="cs-CZ" sz="2800" dirty="0" smtClean="0"/>
          </a:p>
          <a:p>
            <a:pPr marL="514350" indent="-514350">
              <a:buAutoNum type="arabicPeriod"/>
            </a:pPr>
            <a:endParaRPr lang="cs-CZ" sz="2800" dirty="0" smtClean="0"/>
          </a:p>
          <a:p>
            <a:pPr marL="514350" indent="-514350">
              <a:buAutoNum type="arabicPeriod"/>
            </a:pPr>
            <a:endParaRPr lang="cs-CZ" sz="2800" dirty="0" smtClean="0"/>
          </a:p>
          <a:p>
            <a:pPr marL="514350" indent="-514350">
              <a:buAutoNum type="arabicPeriod"/>
            </a:pPr>
            <a:endParaRPr lang="cs-CZ" sz="2800" dirty="0" smtClean="0"/>
          </a:p>
          <a:p>
            <a:pPr marL="514350" indent="-514350">
              <a:buAutoNum type="arabicPeriod"/>
            </a:pPr>
            <a:endParaRPr lang="cs-CZ" sz="2800" dirty="0" smtClean="0"/>
          </a:p>
          <a:p>
            <a:pPr marL="514350" indent="-514350">
              <a:buAutoNum type="arabicPeriod"/>
            </a:pPr>
            <a:endParaRPr lang="cs-CZ" sz="2800" dirty="0" smtClean="0"/>
          </a:p>
          <a:p>
            <a:pPr marL="514350" indent="-514350">
              <a:buAutoNum type="arabicPeriod"/>
            </a:pPr>
            <a:endParaRPr lang="cs-CZ" sz="2800" dirty="0" smtClean="0"/>
          </a:p>
          <a:p>
            <a:pPr marL="514350" indent="-514350">
              <a:buAutoNum type="arabicPeriod"/>
            </a:pPr>
            <a:endParaRPr lang="cs-CZ" sz="2800" dirty="0" smtClean="0"/>
          </a:p>
          <a:p>
            <a:pPr marL="514350" indent="-514350">
              <a:buAutoNum type="arabicPeriod"/>
            </a:pPr>
            <a:endParaRPr lang="cs-CZ" sz="2800" dirty="0" smtClean="0"/>
          </a:p>
          <a:p>
            <a:endParaRPr lang="cs-CZ" sz="2800" dirty="0" smtClean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733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 smtClean="0"/>
              <a:t>Seznam obrázků:</a:t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79301"/>
            <a:ext cx="8507288" cy="4525963"/>
          </a:xfrm>
        </p:spPr>
        <p:txBody>
          <a:bodyPr>
            <a:noAutofit/>
          </a:bodyPr>
          <a:lstStyle/>
          <a:p>
            <a:r>
              <a:rPr lang="cs-CZ" sz="1600" dirty="0" smtClean="0"/>
              <a:t>Obr. 1. </a:t>
            </a:r>
            <a:r>
              <a:rPr lang="cs-CZ" sz="1600" i="1" dirty="0" smtClean="0"/>
              <a:t>anonym, </a:t>
            </a:r>
            <a:r>
              <a:rPr lang="cs-CZ" sz="1600" dirty="0" smtClean="0"/>
              <a:t>[vid. 12. 4. 2013], dostupné z: 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upload.wikimedia.org/wikipedia/commons/thumb/c/cf/Flag_of_Canada.svg/110px-Flag_of_Canada.svg.png</a:t>
            </a:r>
            <a:endParaRPr lang="cs-CZ" sz="1600" dirty="0" smtClean="0"/>
          </a:p>
          <a:p>
            <a:r>
              <a:rPr lang="cs-CZ" sz="1600" dirty="0" smtClean="0"/>
              <a:t>Obr. 2</a:t>
            </a:r>
            <a:r>
              <a:rPr lang="cs-CZ" sz="1600" i="1" dirty="0" smtClean="0"/>
              <a:t>. Wladyslaw </a:t>
            </a:r>
            <a:r>
              <a:rPr lang="cs-CZ" sz="1600" i="1" dirty="0" err="1" smtClean="0"/>
              <a:t>Benutzer</a:t>
            </a:r>
            <a:r>
              <a:rPr lang="cs-CZ" sz="1600" i="1" dirty="0" smtClean="0"/>
              <a:t>, </a:t>
            </a:r>
            <a:r>
              <a:rPr lang="cs-CZ" sz="1600" dirty="0" smtClean="0"/>
              <a:t>[vid. 12. 4. 2013] dostupné z: </a:t>
            </a:r>
            <a:r>
              <a:rPr lang="cs-CZ" sz="1600" dirty="0">
                <a:hlinkClick r:id="rId4"/>
              </a:rPr>
              <a:t>http://en.wikipedia.org/wiki/File:Lunenburg_-_NS_-_</a:t>
            </a:r>
            <a:r>
              <a:rPr lang="cs-CZ" sz="1600" dirty="0" smtClean="0">
                <a:hlinkClick r:id="rId4"/>
              </a:rPr>
              <a:t>Lunenburg_Hafen2.jpg</a:t>
            </a:r>
            <a:endParaRPr lang="cs-CZ" sz="1600" dirty="0" smtClean="0"/>
          </a:p>
          <a:p>
            <a:r>
              <a:rPr lang="cs-CZ" sz="1600" dirty="0" smtClean="0"/>
              <a:t>Obr. 3</a:t>
            </a:r>
            <a:r>
              <a:rPr lang="cs-CZ" sz="1600" i="1" dirty="0" smtClean="0"/>
              <a:t>. anonym</a:t>
            </a:r>
            <a:r>
              <a:rPr lang="cs-CZ" sz="1600" dirty="0" smtClean="0"/>
              <a:t>[vid. 12. 4. 2012], dostupné z:</a:t>
            </a:r>
            <a:r>
              <a:rPr lang="cs-CZ" sz="1600" dirty="0" smtClean="0">
                <a:hlinkClick r:id="rId5"/>
              </a:rPr>
              <a:t> </a:t>
            </a:r>
            <a:r>
              <a:rPr lang="cs-CZ" sz="1600" dirty="0" smtClean="0"/>
              <a:t> </a:t>
            </a:r>
            <a:r>
              <a:rPr lang="cs-CZ" sz="1600" dirty="0" smtClean="0">
                <a:hlinkClick r:id="rId6"/>
              </a:rPr>
              <a:t>http</a:t>
            </a:r>
            <a:r>
              <a:rPr lang="cs-CZ" sz="1600" dirty="0">
                <a:hlinkClick r:id="rId6"/>
              </a:rPr>
              <a:t>://</a:t>
            </a:r>
            <a:r>
              <a:rPr lang="cs-CZ" sz="1600" dirty="0" smtClean="0">
                <a:hlinkClick r:id="rId6"/>
              </a:rPr>
              <a:t>upload.wikimedia.org/wikipedia/commons/thumb/c/c2/Head-Smashed-In.jpg/800px-Head-Smashed-In.jpg</a:t>
            </a:r>
            <a:r>
              <a:rPr lang="cs-CZ" sz="1600" dirty="0" smtClean="0"/>
              <a:t> </a:t>
            </a:r>
          </a:p>
          <a:p>
            <a:r>
              <a:rPr lang="cs-CZ" sz="1600" dirty="0" smtClean="0"/>
              <a:t>Obr</a:t>
            </a:r>
            <a:r>
              <a:rPr lang="cs-CZ" sz="1600" dirty="0"/>
              <a:t>. </a:t>
            </a:r>
            <a:r>
              <a:rPr lang="cs-CZ" sz="1600" dirty="0" smtClean="0"/>
              <a:t>4. </a:t>
            </a:r>
            <a:r>
              <a:rPr lang="cs-CZ" sz="1600" i="1" dirty="0" smtClean="0"/>
              <a:t>Datsch78 </a:t>
            </a:r>
            <a:r>
              <a:rPr lang="cs-CZ" sz="1600" dirty="0" smtClean="0"/>
              <a:t>[vid. 12. 4. </a:t>
            </a:r>
            <a:r>
              <a:rPr lang="cs-CZ" sz="1600" dirty="0"/>
              <a:t>2012</a:t>
            </a:r>
            <a:r>
              <a:rPr lang="cs-CZ" sz="1600" dirty="0" smtClean="0"/>
              <a:t>], </a:t>
            </a:r>
            <a:r>
              <a:rPr lang="cs-CZ" sz="1600" dirty="0"/>
              <a:t>dostupné z:</a:t>
            </a:r>
            <a:r>
              <a:rPr lang="cs-CZ" sz="1600" dirty="0">
                <a:hlinkClick r:id="rId5"/>
              </a:rPr>
              <a:t> </a:t>
            </a:r>
            <a:r>
              <a:rPr lang="cs-CZ" sz="1600" dirty="0" smtClean="0"/>
              <a:t> </a:t>
            </a:r>
            <a:r>
              <a:rPr lang="cs-CZ" sz="1600" dirty="0" smtClean="0">
                <a:hlinkClick r:id="rId7"/>
              </a:rPr>
              <a:t>http</a:t>
            </a:r>
            <a:r>
              <a:rPr lang="cs-CZ" sz="1600" dirty="0">
                <a:hlinkClick r:id="rId7"/>
              </a:rPr>
              <a:t>://</a:t>
            </a:r>
            <a:r>
              <a:rPr lang="cs-CZ" sz="1600" dirty="0" smtClean="0">
                <a:hlinkClick r:id="rId7"/>
              </a:rPr>
              <a:t>upload.wikimedia.org/wikipedia/commons/thumb/1/1e/Quebec_city.jpg/800px-Quebec_city.jpg</a:t>
            </a:r>
            <a:r>
              <a:rPr lang="cs-CZ" sz="1600" dirty="0" smtClean="0"/>
              <a:t> </a:t>
            </a:r>
            <a:endParaRPr lang="cs-CZ" sz="1600" dirty="0"/>
          </a:p>
          <a:p>
            <a:r>
              <a:rPr lang="cs-CZ" sz="1600" dirty="0" smtClean="0"/>
              <a:t>Obr. 5</a:t>
            </a:r>
            <a:r>
              <a:rPr lang="cs-CZ" sz="1600" i="1" dirty="0" smtClean="0"/>
              <a:t>. anonym,</a:t>
            </a:r>
            <a:r>
              <a:rPr lang="cs-CZ" sz="1600" dirty="0" smtClean="0"/>
              <a:t> [vid. 12. 4. 2012]</a:t>
            </a:r>
            <a:r>
              <a:rPr lang="cs-CZ" sz="1600" i="1" dirty="0"/>
              <a:t>,</a:t>
            </a:r>
            <a:r>
              <a:rPr lang="cs-CZ" sz="1600" i="1" dirty="0" smtClean="0"/>
              <a:t> </a:t>
            </a:r>
            <a:r>
              <a:rPr lang="cs-CZ" sz="1600" dirty="0" smtClean="0"/>
              <a:t>dostupné z:   </a:t>
            </a:r>
            <a:r>
              <a:rPr lang="cs-CZ" sz="1600" dirty="0" smtClean="0">
                <a:hlinkClick r:id="rId8"/>
              </a:rPr>
              <a:t>http</a:t>
            </a:r>
            <a:r>
              <a:rPr lang="cs-CZ" sz="1600" dirty="0">
                <a:hlinkClick r:id="rId8"/>
              </a:rPr>
              <a:t>://</a:t>
            </a:r>
            <a:r>
              <a:rPr lang="cs-CZ" sz="1600" dirty="0" smtClean="0">
                <a:hlinkClick r:id="rId8"/>
              </a:rPr>
              <a:t>upload.wikimedia.org/wikipedia/commons/thumb/a/a4/Flag_of_the_United_States.svg/110px-</a:t>
            </a:r>
            <a:r>
              <a:rPr lang="cs-CZ" sz="1600" dirty="0"/>
              <a:t>  </a:t>
            </a:r>
            <a:endParaRPr lang="cs-CZ" sz="1600" dirty="0" smtClean="0"/>
          </a:p>
          <a:p>
            <a:r>
              <a:rPr lang="cs-CZ" sz="1600" dirty="0" smtClean="0"/>
              <a:t>Obr. 6. D</a:t>
            </a:r>
            <a:r>
              <a:rPr lang="cs-CZ" sz="1600" i="1" dirty="0" smtClean="0"/>
              <a:t>aniel </a:t>
            </a:r>
            <a:r>
              <a:rPr lang="cs-CZ" sz="1600" i="1" dirty="0" err="1" smtClean="0"/>
              <a:t>Schwen</a:t>
            </a:r>
            <a:r>
              <a:rPr lang="cs-CZ" sz="1600" dirty="0" smtClean="0"/>
              <a:t> [vid. 12. 4. 2013], dostupné z: </a:t>
            </a:r>
            <a:r>
              <a:rPr lang="cs-CZ" sz="1600" dirty="0">
                <a:hlinkClick r:id="rId9"/>
              </a:rPr>
              <a:t>http://</a:t>
            </a:r>
            <a:r>
              <a:rPr lang="cs-CZ" sz="1600" dirty="0" smtClean="0">
                <a:hlinkClick r:id="rId9"/>
              </a:rPr>
              <a:t>upload.wikimedia.org/wikipedia/commons/thumb/a/a4/Ggb_by_night.jpg/800px-Ggb_by_night.jpg</a:t>
            </a:r>
            <a:endParaRPr lang="cs-CZ" sz="1600" dirty="0" smtClean="0"/>
          </a:p>
          <a:p>
            <a:r>
              <a:rPr lang="cs-CZ" sz="1600" dirty="0" smtClean="0"/>
              <a:t>Obr.7. </a:t>
            </a:r>
            <a:r>
              <a:rPr lang="cs-CZ" sz="1600" i="1" dirty="0" smtClean="0"/>
              <a:t>Edward Z. </a:t>
            </a:r>
            <a:r>
              <a:rPr lang="cs-CZ" sz="1600" i="1" dirty="0" err="1" smtClean="0"/>
              <a:t>Yang</a:t>
            </a:r>
            <a:r>
              <a:rPr lang="cs-CZ" sz="1600" i="1" dirty="0" smtClean="0"/>
              <a:t>,</a:t>
            </a:r>
            <a:r>
              <a:rPr lang="cs-CZ" sz="1600" dirty="0" smtClean="0"/>
              <a:t> [vid. 12. 4. 2013], dostupné z: </a:t>
            </a:r>
            <a:r>
              <a:rPr lang="cs-CZ" sz="1600" dirty="0" smtClean="0">
                <a:hlinkClick r:id="rId10"/>
              </a:rPr>
              <a:t>http</a:t>
            </a:r>
            <a:r>
              <a:rPr lang="cs-CZ" sz="1600" dirty="0">
                <a:hlinkClick r:id="rId10"/>
              </a:rPr>
              <a:t>://</a:t>
            </a:r>
            <a:r>
              <a:rPr lang="cs-CZ" sz="1600" dirty="0" smtClean="0">
                <a:hlinkClick r:id="rId10"/>
              </a:rPr>
              <a:t>upload.wikimedia.org/wikipedia/commons/thumb/6/67/Alcatraz_Island.jpg/800px-Alcatraz_Island.jpg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42174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Seznam obrázků: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Obr. 8. </a:t>
            </a:r>
            <a:r>
              <a:rPr lang="cs-CZ" sz="1600" i="1" dirty="0"/>
              <a:t>Michael Oswald</a:t>
            </a:r>
            <a:r>
              <a:rPr lang="cs-CZ" sz="1600" dirty="0"/>
              <a:t>,  [vid. 12. 4. 2013], dostupné z: </a:t>
            </a:r>
            <a:r>
              <a:rPr lang="cs-CZ" sz="1600" dirty="0">
                <a:hlinkClick r:id="rId2"/>
              </a:rPr>
              <a:t>http://upload.wikimedia.org/wikipedia/commons/a/a5/Kihei_coast.jpg</a:t>
            </a:r>
            <a:endParaRPr lang="cs-CZ" sz="1600" dirty="0"/>
          </a:p>
          <a:p>
            <a:r>
              <a:rPr lang="cs-CZ" sz="1600" dirty="0"/>
              <a:t>Obr. 9</a:t>
            </a:r>
            <a:r>
              <a:rPr lang="cs-CZ" sz="1600" i="1" dirty="0"/>
              <a:t>. anonym, </a:t>
            </a:r>
            <a:r>
              <a:rPr lang="cs-CZ" sz="1600" dirty="0"/>
              <a:t>[vid.12 .4. 2013], dostupné z: </a:t>
            </a:r>
            <a:r>
              <a:rPr lang="cs-CZ" sz="1600" dirty="0">
                <a:hlinkClick r:id="rId3"/>
              </a:rPr>
              <a:t>http://upload.wikimedia.org/wikipedia/commons/f/f4/Yellowstone_Nationalpark3.jpg</a:t>
            </a:r>
            <a:endParaRPr lang="cs-CZ" sz="1600" dirty="0"/>
          </a:p>
          <a:p>
            <a:r>
              <a:rPr lang="cs-CZ" sz="1600" dirty="0" smtClean="0"/>
              <a:t>Obr</a:t>
            </a:r>
            <a:r>
              <a:rPr lang="cs-CZ" sz="1600" dirty="0"/>
              <a:t>. </a:t>
            </a:r>
            <a:r>
              <a:rPr lang="cs-CZ" sz="1600" dirty="0" smtClean="0"/>
              <a:t>10 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Purple</a:t>
            </a:r>
            <a:r>
              <a:rPr lang="cs-CZ" sz="1600" i="1" dirty="0" smtClean="0"/>
              <a:t> </a:t>
            </a:r>
            <a:r>
              <a:rPr lang="cs-CZ" sz="1600" dirty="0" smtClean="0"/>
              <a:t>[</a:t>
            </a:r>
            <a:r>
              <a:rPr lang="cs-CZ" sz="1600" dirty="0"/>
              <a:t>vid. 12. 4. 2012] dostupné z:</a:t>
            </a:r>
            <a:r>
              <a:rPr lang="cs-CZ" sz="1600" dirty="0">
                <a:hlinkClick r:id="rId4"/>
              </a:rPr>
              <a:t> </a:t>
            </a:r>
            <a:r>
              <a:rPr lang="cs-CZ" sz="1600" dirty="0" smtClean="0">
                <a:hlinkClick r:id="rId5"/>
              </a:rPr>
              <a:t>http</a:t>
            </a:r>
            <a:r>
              <a:rPr lang="cs-CZ" sz="1600" dirty="0">
                <a:hlinkClick r:id="rId5"/>
              </a:rPr>
              <a:t>://</a:t>
            </a:r>
            <a:r>
              <a:rPr lang="cs-CZ" sz="1600" dirty="0" smtClean="0">
                <a:hlinkClick r:id="rId5"/>
              </a:rPr>
              <a:t>upload.wikimedia.org/wikipedia/commons/thumb/a/a3/Skywalk_grand_canyon.jpg/450px-Skywalk_grand_canyon.jpg</a:t>
            </a:r>
            <a:endParaRPr lang="cs-CZ" sz="1600" dirty="0" smtClean="0"/>
          </a:p>
          <a:p>
            <a:r>
              <a:rPr lang="cs-CZ" sz="1600" dirty="0" smtClean="0"/>
              <a:t>Obr</a:t>
            </a:r>
            <a:r>
              <a:rPr lang="cs-CZ" sz="1600" dirty="0"/>
              <a:t>. </a:t>
            </a:r>
            <a:r>
              <a:rPr lang="cs-CZ" sz="1600" dirty="0" smtClean="0"/>
              <a:t>11. </a:t>
            </a:r>
            <a:r>
              <a:rPr lang="cs-CZ" sz="1600" dirty="0" err="1" smtClean="0"/>
              <a:t>Na</a:t>
            </a:r>
            <a:r>
              <a:rPr lang="cs-CZ" sz="1600" i="1" dirty="0" err="1" smtClean="0"/>
              <a:t>thional</a:t>
            </a:r>
            <a:r>
              <a:rPr lang="cs-CZ" sz="1600" i="1" dirty="0" smtClean="0"/>
              <a:t> park Servise </a:t>
            </a:r>
            <a:r>
              <a:rPr lang="cs-CZ" sz="1600" dirty="0"/>
              <a:t>[vid. 12. 4. 2013] dostupné z</a:t>
            </a:r>
            <a:r>
              <a:rPr lang="cs-CZ" sz="1600" dirty="0" smtClean="0"/>
              <a:t>: </a:t>
            </a:r>
            <a:r>
              <a:rPr lang="cs-CZ" sz="1600" dirty="0">
                <a:hlinkClick r:id="rId6"/>
              </a:rPr>
              <a:t>http://commons.wikimedia.org/wiki/File:Chaco_Canyon_Chetro_Ketl_great_kiva_plaza_NPS.jpg</a:t>
            </a:r>
            <a:endParaRPr lang="cs-CZ" sz="1600" dirty="0" smtClean="0"/>
          </a:p>
          <a:p>
            <a:r>
              <a:rPr lang="cs-CZ" sz="1600" dirty="0" smtClean="0"/>
              <a:t>Obr</a:t>
            </a:r>
            <a:r>
              <a:rPr lang="cs-CZ" sz="1600" dirty="0"/>
              <a:t>. </a:t>
            </a:r>
            <a:r>
              <a:rPr lang="cs-CZ" sz="1600" dirty="0" smtClean="0"/>
              <a:t>12</a:t>
            </a:r>
            <a:r>
              <a:rPr lang="cs-CZ" sz="1600" i="1" dirty="0"/>
              <a:t>. </a:t>
            </a:r>
            <a:r>
              <a:rPr lang="cs-CZ" sz="1600" i="1" dirty="0" smtClean="0"/>
              <a:t>Patrick </a:t>
            </a:r>
            <a:r>
              <a:rPr lang="cs-CZ" sz="1600" i="1" dirty="0" err="1" smtClean="0"/>
              <a:t>Pelster</a:t>
            </a:r>
            <a:r>
              <a:rPr lang="cs-CZ" sz="1600" i="1" dirty="0" smtClean="0"/>
              <a:t>, </a:t>
            </a:r>
            <a:r>
              <a:rPr lang="cs-CZ" sz="1600" dirty="0"/>
              <a:t>[vid. 12. 4. 2013] dostupné z</a:t>
            </a:r>
            <a:r>
              <a:rPr lang="cs-CZ" sz="1600" dirty="0" smtClean="0"/>
              <a:t>: </a:t>
            </a:r>
            <a:r>
              <a:rPr lang="cs-CZ" sz="1600" dirty="0" smtClean="0">
                <a:hlinkClick r:id="rId7"/>
              </a:rPr>
              <a:t>http</a:t>
            </a:r>
            <a:r>
              <a:rPr lang="cs-CZ" sz="1600" dirty="0">
                <a:hlinkClick r:id="rId7"/>
              </a:rPr>
              <a:t>://</a:t>
            </a:r>
            <a:r>
              <a:rPr lang="cs-CZ" sz="1600" dirty="0" smtClean="0">
                <a:hlinkClick r:id="rId7"/>
              </a:rPr>
              <a:t>upload.wikimedia.org/wikipedia/commons/7/72/Independence_Hall_Philly.JPG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659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/>
              <a:t>Seznam použité literatury: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467544" y="1641265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[1</a:t>
            </a:r>
            <a:r>
              <a:rPr lang="cs-CZ" dirty="0" smtClean="0"/>
              <a:t>] Holeček M., </a:t>
            </a:r>
            <a:r>
              <a:rPr lang="cs-CZ" dirty="0" err="1" smtClean="0"/>
              <a:t>Mariot</a:t>
            </a:r>
            <a:r>
              <a:rPr lang="cs-CZ" dirty="0" smtClean="0"/>
              <a:t> P., Střída M., </a:t>
            </a:r>
            <a:r>
              <a:rPr lang="cs-CZ" i="1" dirty="0" smtClean="0"/>
              <a:t>Zeměpis cestovního ruchu</a:t>
            </a:r>
            <a:r>
              <a:rPr lang="cs-CZ" dirty="0" smtClean="0"/>
              <a:t>, Nakladatelství České geografické společnosti, s. r. o, Praha 1999, ISBN 80-86034-39-9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320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 smtClean="0"/>
              <a:t>Kanada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dirty="0" smtClean="0"/>
              <a:t>Hlavní město: Ottawa</a:t>
            </a:r>
          </a:p>
          <a:p>
            <a:pPr eaLnBrk="1" hangingPunct="1">
              <a:defRPr/>
            </a:pPr>
            <a:r>
              <a:rPr lang="cs-CZ" dirty="0" smtClean="0"/>
              <a:t>Státní zřízení: federativní konstituční monarchie (královna Alžběta II., </a:t>
            </a:r>
            <a:r>
              <a:rPr lang="cs-CZ" dirty="0" err="1" smtClean="0"/>
              <a:t>Commonwealth</a:t>
            </a:r>
            <a:r>
              <a:rPr lang="cs-CZ" dirty="0" smtClean="0"/>
              <a:t>) </a:t>
            </a:r>
          </a:p>
          <a:p>
            <a:pPr eaLnBrk="1" hangingPunct="1">
              <a:defRPr/>
            </a:pPr>
            <a:r>
              <a:rPr lang="cs-CZ" dirty="0" smtClean="0"/>
              <a:t>Jazyk: angličtina, francouzština           </a:t>
            </a:r>
            <a:r>
              <a:rPr lang="cs-CZ" sz="1900" i="1" dirty="0" smtClean="0"/>
              <a:t>obr. 1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cs-CZ" dirty="0" smtClean="0"/>
              <a:t>Měna: dolar</a:t>
            </a:r>
          </a:p>
          <a:p>
            <a:pPr>
              <a:defRPr/>
            </a:pPr>
            <a:r>
              <a:rPr lang="cs-CZ" dirty="0"/>
              <a:t>9 984 670 km² </a:t>
            </a:r>
            <a:endParaRPr lang="cs-CZ" dirty="0" smtClean="0"/>
          </a:p>
          <a:p>
            <a:pPr>
              <a:defRPr/>
            </a:pPr>
            <a:r>
              <a:rPr lang="cs-CZ" dirty="0"/>
              <a:t>32 547 200 </a:t>
            </a:r>
            <a:r>
              <a:rPr lang="cs-CZ" dirty="0" smtClean="0"/>
              <a:t> obyvatel  </a:t>
            </a:r>
          </a:p>
          <a:p>
            <a:pPr lvl="0"/>
            <a:r>
              <a:rPr lang="cs-CZ" dirty="0" smtClean="0"/>
              <a:t>1867 nezávislost (nezávislost na Spojeném království)</a:t>
            </a:r>
          </a:p>
          <a:p>
            <a:pPr lvl="0"/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</p:txBody>
      </p:sp>
      <p:pic>
        <p:nvPicPr>
          <p:cNvPr id="1026" name="Picture 2" descr="C:\Users\markéta\Desktop\Flag_of_Canada_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856" y="3637014"/>
            <a:ext cx="171564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2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600" b="1" dirty="0" smtClean="0"/>
              <a:t>Přímořské oblasti Kanady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b="1" dirty="0" smtClean="0"/>
              <a:t>Jihovýchod Kanady – Atlantský oceán</a:t>
            </a:r>
            <a:endParaRPr lang="cs-CZ" b="1" dirty="0"/>
          </a:p>
          <a:p>
            <a:pPr lvl="0"/>
            <a:r>
              <a:rPr lang="cs-CZ" dirty="0"/>
              <a:t>domácí CR, chataření, rybolov, kabotážní plavby</a:t>
            </a:r>
          </a:p>
          <a:p>
            <a:pPr lvl="0"/>
            <a:r>
              <a:rPr lang="cs-CZ" dirty="0"/>
              <a:t>ostrov </a:t>
            </a:r>
            <a:r>
              <a:rPr lang="cs-CZ" dirty="0" smtClean="0"/>
              <a:t>Newfoundland, Nové </a:t>
            </a:r>
            <a:r>
              <a:rPr lang="cs-CZ" dirty="0"/>
              <a:t>Skotsko, Nový Brunšvik</a:t>
            </a:r>
          </a:p>
          <a:p>
            <a:r>
              <a:rPr lang="cs-CZ" b="1" dirty="0">
                <a:solidFill>
                  <a:srgbClr val="C00000"/>
                </a:solidFill>
              </a:rPr>
              <a:t>Zátoka </a:t>
            </a:r>
            <a:r>
              <a:rPr lang="cs-CZ" b="1" dirty="0" smtClean="0">
                <a:solidFill>
                  <a:srgbClr val="C00000"/>
                </a:solidFill>
              </a:rPr>
              <a:t>medúz </a:t>
            </a:r>
            <a:r>
              <a:rPr lang="cs-CZ" dirty="0" smtClean="0"/>
              <a:t>– UNESCO</a:t>
            </a:r>
            <a:r>
              <a:rPr lang="cs-CZ" dirty="0"/>
              <a:t>, 10</a:t>
            </a:r>
            <a:r>
              <a:rPr lang="cs-CZ" dirty="0" smtClean="0"/>
              <a:t>. stol</a:t>
            </a:r>
            <a:r>
              <a:rPr lang="cs-CZ" dirty="0"/>
              <a:t>., 1</a:t>
            </a:r>
            <a:r>
              <a:rPr lang="cs-CZ" dirty="0" smtClean="0"/>
              <a:t>. vikingská </a:t>
            </a:r>
            <a:r>
              <a:rPr lang="cs-CZ" dirty="0"/>
              <a:t>osada, objevitel </a:t>
            </a:r>
            <a:r>
              <a:rPr lang="cs-CZ" dirty="0" err="1"/>
              <a:t>Leiv</a:t>
            </a:r>
            <a:r>
              <a:rPr lang="cs-CZ" dirty="0"/>
              <a:t> </a:t>
            </a:r>
            <a:r>
              <a:rPr lang="cs-CZ" dirty="0" err="1"/>
              <a:t>Errikson</a:t>
            </a:r>
            <a:r>
              <a:rPr lang="cs-CZ" dirty="0"/>
              <a:t>, 1960 byla osada objevena, podoba </a:t>
            </a:r>
            <a:r>
              <a:rPr lang="cs-CZ" dirty="0" smtClean="0"/>
              <a:t>skanzenu</a:t>
            </a:r>
          </a:p>
          <a:p>
            <a:r>
              <a:rPr lang="cs-CZ" dirty="0" smtClean="0">
                <a:hlinkClick r:id="rId2"/>
              </a:rPr>
              <a:t>https://www.google.com/search?q=z%C3%A1toka+med%C3%BAz&amp;rlz=1C1EJFA_enCZ743CZ743&amp;source=lnms&amp;tbm=isch&amp;sa=X&amp;ved=0ahUKEwjZg_egk43lAhWJZlAKHfT7DmMQ_AUIEigB&amp;biw=1536&amp;bih=754&amp;dpr=1.25#imgrc=Yny9QZz_UNsSGM:</a:t>
            </a:r>
            <a:endParaRPr lang="cs-CZ" dirty="0"/>
          </a:p>
          <a:p>
            <a:r>
              <a:rPr lang="cs-CZ" b="1" dirty="0" err="1" smtClean="0">
                <a:solidFill>
                  <a:srgbClr val="C00000"/>
                </a:solidFill>
              </a:rPr>
              <a:t>Lunenburg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– UNESCO</a:t>
            </a:r>
            <a:r>
              <a:rPr lang="cs-CZ" dirty="0"/>
              <a:t>, historické jádro města, 18</a:t>
            </a:r>
            <a:r>
              <a:rPr lang="cs-CZ" dirty="0" smtClean="0"/>
              <a:t>. stol</a:t>
            </a:r>
            <a:r>
              <a:rPr lang="cs-CZ" dirty="0"/>
              <a:t>., koloniální britská architektura</a:t>
            </a:r>
          </a:p>
          <a:p>
            <a:r>
              <a:rPr lang="cs-CZ" b="1" dirty="0">
                <a:solidFill>
                  <a:srgbClr val="C00000"/>
                </a:solidFill>
              </a:rPr>
              <a:t>NP </a:t>
            </a:r>
            <a:r>
              <a:rPr lang="cs-CZ" b="1" dirty="0" err="1" smtClean="0">
                <a:solidFill>
                  <a:srgbClr val="C00000"/>
                </a:solidFill>
              </a:rPr>
              <a:t>Miquasha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– UNESCO</a:t>
            </a:r>
            <a:r>
              <a:rPr lang="cs-CZ" dirty="0"/>
              <a:t>, archeologické naleziště, </a:t>
            </a:r>
            <a:r>
              <a:rPr lang="cs-CZ" dirty="0" smtClean="0"/>
              <a:t>fosilie </a:t>
            </a:r>
            <a:r>
              <a:rPr lang="cs-CZ" dirty="0"/>
              <a:t>ryb a obojživelníků</a:t>
            </a:r>
          </a:p>
          <a:p>
            <a:r>
              <a:rPr lang="cs-CZ" b="1" dirty="0">
                <a:solidFill>
                  <a:srgbClr val="C00000"/>
                </a:solidFill>
              </a:rPr>
              <a:t>NP Gros </a:t>
            </a:r>
            <a:r>
              <a:rPr lang="cs-CZ" b="1" dirty="0" err="1" smtClean="0">
                <a:solidFill>
                  <a:srgbClr val="C00000"/>
                </a:solidFill>
              </a:rPr>
              <a:t>Morne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– UNESCO</a:t>
            </a:r>
            <a:r>
              <a:rPr lang="cs-CZ" dirty="0"/>
              <a:t>, ledovcová činnost, fjordy, vodopády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dirty="0"/>
              <a:t> </a:t>
            </a:r>
            <a:r>
              <a:rPr lang="cs-CZ" b="1" dirty="0" smtClean="0"/>
              <a:t>Jihozápad </a:t>
            </a:r>
            <a:r>
              <a:rPr lang="cs-CZ" b="1" dirty="0"/>
              <a:t>Kanady – Tichý oceán</a:t>
            </a:r>
          </a:p>
          <a:p>
            <a:r>
              <a:rPr lang="cs-CZ" dirty="0"/>
              <a:t>ostrovy královny Šarloty</a:t>
            </a:r>
          </a:p>
          <a:p>
            <a:pPr lvl="0"/>
            <a:r>
              <a:rPr lang="cs-CZ" dirty="0"/>
              <a:t>pozorování velryb</a:t>
            </a:r>
          </a:p>
          <a:p>
            <a:pPr lvl="0"/>
            <a:r>
              <a:rPr lang="cs-CZ" b="1" dirty="0" err="1">
                <a:solidFill>
                  <a:srgbClr val="C00000"/>
                </a:solidFill>
              </a:rPr>
              <a:t>Antonyho</a:t>
            </a:r>
            <a:r>
              <a:rPr lang="cs-CZ" b="1" dirty="0">
                <a:solidFill>
                  <a:srgbClr val="C00000"/>
                </a:solidFill>
              </a:rPr>
              <a:t> ostrov </a:t>
            </a:r>
            <a:r>
              <a:rPr lang="cs-CZ" dirty="0"/>
              <a:t>– indiánská vesnice </a:t>
            </a:r>
            <a:r>
              <a:rPr lang="cs-CZ" dirty="0" err="1"/>
              <a:t>Gwaií</a:t>
            </a:r>
            <a:r>
              <a:rPr lang="cs-CZ" dirty="0"/>
              <a:t> – </a:t>
            </a:r>
            <a:r>
              <a:rPr lang="cs-CZ" dirty="0" smtClean="0"/>
              <a:t>UNESCO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36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 smtClean="0"/>
              <a:t>Lunenburg</a:t>
            </a:r>
            <a:r>
              <a:rPr lang="cs-CZ" sz="3600" b="1" dirty="0" smtClean="0"/>
              <a:t>  </a:t>
            </a:r>
            <a:r>
              <a:rPr lang="cs-CZ" sz="1800" i="1" dirty="0" smtClean="0"/>
              <a:t>  obr. 2</a:t>
            </a:r>
            <a:endParaRPr lang="cs-CZ" sz="1800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   </a:t>
            </a:r>
            <a:endParaRPr lang="cs-CZ" sz="3200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markéta\Desktop\800px-Lunenburg_-_NS_-_Lunenburg_Haf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17" y="1772816"/>
            <a:ext cx="8136904" cy="468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5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Národní parky Kanady</a:t>
            </a:r>
            <a:endParaRPr lang="cs-CZ" sz="3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1600" b="1" dirty="0" smtClean="0"/>
              <a:t>Dinosaurus park – </a:t>
            </a:r>
            <a:r>
              <a:rPr lang="cs-CZ" sz="1600" dirty="0" smtClean="0"/>
              <a:t>UNESCO</a:t>
            </a:r>
            <a:r>
              <a:rPr lang="cs-CZ" sz="1600" dirty="0"/>
              <a:t>, jedno z největších archeologických nalezišť druhohorních dinosaurů, nálezy ryb, plazů, </a:t>
            </a:r>
            <a:r>
              <a:rPr lang="cs-CZ" sz="1600" dirty="0" smtClean="0"/>
              <a:t>rostlin, Možnost </a:t>
            </a:r>
            <a:r>
              <a:rPr lang="cs-CZ" sz="1600" dirty="0"/>
              <a:t>terénních prací, provincie </a:t>
            </a:r>
            <a:r>
              <a:rPr lang="cs-CZ" sz="1600" dirty="0" smtClean="0"/>
              <a:t>Alberta, Nedaleko </a:t>
            </a:r>
            <a:r>
              <a:rPr lang="cs-CZ" sz="1600" dirty="0"/>
              <a:t>Muzeum paleontologie</a:t>
            </a:r>
          </a:p>
          <a:p>
            <a:pPr marL="0" indent="0">
              <a:buNone/>
            </a:pPr>
            <a:r>
              <a:rPr lang="cs-CZ" sz="1600" dirty="0"/>
              <a:t> </a:t>
            </a:r>
          </a:p>
          <a:p>
            <a:pPr marL="0" indent="0">
              <a:buNone/>
            </a:pPr>
            <a:r>
              <a:rPr lang="cs-CZ" sz="1600" b="1" dirty="0" err="1" smtClean="0"/>
              <a:t>Wood</a:t>
            </a:r>
            <a:r>
              <a:rPr lang="cs-CZ" sz="1600" b="1" dirty="0" smtClean="0"/>
              <a:t> Buffalo – </a:t>
            </a:r>
            <a:r>
              <a:rPr lang="cs-CZ" sz="1600" dirty="0" smtClean="0"/>
              <a:t>UNESCO</a:t>
            </a:r>
            <a:r>
              <a:rPr lang="cs-CZ" sz="1600" dirty="0"/>
              <a:t>, největší NP Kanady, lesní bizoni, jedna z největších říčních delt, slaniska, močály</a:t>
            </a:r>
          </a:p>
          <a:p>
            <a:pPr marL="0" indent="0">
              <a:buNone/>
            </a:pPr>
            <a:r>
              <a:rPr lang="cs-CZ" sz="1600" dirty="0"/>
              <a:t> </a:t>
            </a:r>
          </a:p>
          <a:p>
            <a:pPr marL="0" indent="0">
              <a:buNone/>
            </a:pPr>
            <a:r>
              <a:rPr lang="cs-CZ" sz="1600" b="1" dirty="0" err="1" smtClean="0"/>
              <a:t>Nahanni</a:t>
            </a:r>
            <a:r>
              <a:rPr lang="cs-CZ" sz="1600" b="1" dirty="0" smtClean="0"/>
              <a:t> – </a:t>
            </a:r>
            <a:r>
              <a:rPr lang="cs-CZ" sz="1600" dirty="0" smtClean="0"/>
              <a:t>UNESCO</a:t>
            </a:r>
            <a:r>
              <a:rPr lang="cs-CZ" sz="1600" dirty="0"/>
              <a:t>, kaňon stejnojmenné řeky, Virginské vodopády, minerální a termální prameny</a:t>
            </a:r>
          </a:p>
          <a:p>
            <a:pPr marL="0" indent="0">
              <a:buNone/>
            </a:pPr>
            <a:r>
              <a:rPr lang="cs-CZ" sz="1600" dirty="0"/>
              <a:t> </a:t>
            </a:r>
          </a:p>
          <a:p>
            <a:pPr marL="0" indent="0">
              <a:buNone/>
            </a:pPr>
            <a:r>
              <a:rPr lang="cs-CZ" sz="1600" b="1" dirty="0"/>
              <a:t>Rocky </a:t>
            </a:r>
            <a:r>
              <a:rPr lang="cs-CZ" sz="1600" b="1" dirty="0" err="1" smtClean="0"/>
              <a:t>Mountains</a:t>
            </a:r>
            <a:r>
              <a:rPr lang="cs-CZ" sz="1600" b="1" dirty="0" smtClean="0"/>
              <a:t> – </a:t>
            </a:r>
            <a:r>
              <a:rPr lang="cs-CZ" sz="1600" dirty="0" smtClean="0"/>
              <a:t>NP </a:t>
            </a:r>
            <a:r>
              <a:rPr lang="cs-CZ" sz="1600" dirty="0"/>
              <a:t>Skalnatých </a:t>
            </a:r>
            <a:r>
              <a:rPr lang="cs-CZ" sz="1600" dirty="0" smtClean="0"/>
              <a:t>hor, UNESCO</a:t>
            </a:r>
            <a:r>
              <a:rPr lang="cs-CZ" sz="1600" dirty="0"/>
              <a:t>, tvoří jej 7 horských parků – </a:t>
            </a:r>
            <a:r>
              <a:rPr lang="cs-CZ" sz="1600" dirty="0" err="1"/>
              <a:t>Yoho</a:t>
            </a:r>
            <a:r>
              <a:rPr lang="cs-CZ" sz="1600" dirty="0"/>
              <a:t>, </a:t>
            </a:r>
            <a:r>
              <a:rPr lang="cs-CZ" sz="1600" dirty="0" err="1"/>
              <a:t>Banff</a:t>
            </a:r>
            <a:r>
              <a:rPr lang="cs-CZ" sz="1600" dirty="0"/>
              <a:t>, </a:t>
            </a:r>
            <a:r>
              <a:rPr lang="cs-CZ" sz="1600" dirty="0" err="1"/>
              <a:t>Jasper</a:t>
            </a:r>
            <a:r>
              <a:rPr lang="cs-CZ" sz="1600" dirty="0"/>
              <a:t>, </a:t>
            </a:r>
            <a:r>
              <a:rPr lang="cs-CZ" sz="1600" dirty="0" err="1" smtClean="0"/>
              <a:t>Kootenay</a:t>
            </a:r>
            <a:r>
              <a:rPr lang="cs-CZ" sz="1600" dirty="0" smtClean="0"/>
              <a:t>, ledovcová </a:t>
            </a:r>
            <a:r>
              <a:rPr lang="cs-CZ" sz="1600" dirty="0"/>
              <a:t>činnost, jezera, vodopády, alpínská květena, termální prameny…</a:t>
            </a:r>
          </a:p>
          <a:p>
            <a:pPr marL="0" indent="0">
              <a:buNone/>
            </a:pPr>
            <a:r>
              <a:rPr lang="cs-CZ" sz="1600" dirty="0"/>
              <a:t> </a:t>
            </a:r>
          </a:p>
          <a:p>
            <a:pPr marL="0" indent="0">
              <a:buNone/>
            </a:pPr>
            <a:r>
              <a:rPr lang="cs-CZ" sz="1600" b="1" dirty="0" err="1" smtClean="0"/>
              <a:t>Glacier</a:t>
            </a:r>
            <a:r>
              <a:rPr lang="cs-CZ" sz="1600" b="1" dirty="0" smtClean="0"/>
              <a:t> </a:t>
            </a:r>
            <a:r>
              <a:rPr lang="cs-CZ" sz="1600" b="1" dirty="0" err="1"/>
              <a:t>Waterton</a:t>
            </a:r>
            <a:r>
              <a:rPr lang="cs-CZ" sz="1600" b="1" dirty="0"/>
              <a:t> </a:t>
            </a:r>
            <a:r>
              <a:rPr lang="cs-CZ" sz="1600" b="1" dirty="0" err="1" smtClean="0"/>
              <a:t>Lakes</a:t>
            </a:r>
            <a:r>
              <a:rPr lang="cs-CZ" sz="1600" b="1" dirty="0" smtClean="0"/>
              <a:t> – </a:t>
            </a:r>
            <a:r>
              <a:rPr lang="cs-CZ" sz="1600" dirty="0" smtClean="0"/>
              <a:t>UNESCO</a:t>
            </a:r>
            <a:r>
              <a:rPr lang="cs-CZ" sz="1600" dirty="0"/>
              <a:t>, ledovcová činnost, mezinárodní </a:t>
            </a:r>
            <a:r>
              <a:rPr lang="cs-CZ" sz="1600" dirty="0" smtClean="0"/>
              <a:t>parky</a:t>
            </a:r>
          </a:p>
          <a:p>
            <a:pPr lvl="0"/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Buffalo </a:t>
            </a:r>
            <a:r>
              <a:rPr lang="cs-CZ" sz="1600" b="1" dirty="0" err="1" smtClean="0"/>
              <a:t>Jump</a:t>
            </a:r>
            <a:r>
              <a:rPr lang="cs-CZ" sz="1600" b="1" dirty="0" smtClean="0"/>
              <a:t> </a:t>
            </a:r>
            <a:r>
              <a:rPr lang="cs-CZ" sz="1600" dirty="0" smtClean="0"/>
              <a:t>– UNESCO</a:t>
            </a:r>
            <a:r>
              <a:rPr lang="cs-CZ" sz="1600" dirty="0"/>
              <a:t>, </a:t>
            </a:r>
            <a:r>
              <a:rPr lang="cs-CZ" sz="1600" dirty="0" smtClean="0"/>
              <a:t>18 m </a:t>
            </a:r>
            <a:r>
              <a:rPr lang="cs-CZ" sz="1600" dirty="0"/>
              <a:t>hluboký </a:t>
            </a:r>
            <a:r>
              <a:rPr lang="cs-CZ" sz="1600" dirty="0" smtClean="0"/>
              <a:t>skalní </a:t>
            </a:r>
            <a:r>
              <a:rPr lang="cs-CZ" sz="1600" dirty="0"/>
              <a:t>sráz, loviště bizonů indiánského kmene </a:t>
            </a:r>
            <a:r>
              <a:rPr lang="cs-CZ" sz="1600" dirty="0" err="1" smtClean="0"/>
              <a:t>Černorožců</a:t>
            </a:r>
            <a:r>
              <a:rPr lang="cs-CZ" sz="1600" dirty="0" smtClean="0"/>
              <a:t>, lovili </a:t>
            </a:r>
            <a:r>
              <a:rPr lang="cs-CZ" sz="1600" dirty="0"/>
              <a:t>přirozeným </a:t>
            </a:r>
            <a:r>
              <a:rPr lang="cs-CZ" sz="1600" dirty="0" smtClean="0"/>
              <a:t>způsobem, indiánské </a:t>
            </a:r>
            <a:r>
              <a:rPr lang="cs-CZ" sz="1600" dirty="0"/>
              <a:t>muzeum</a:t>
            </a:r>
          </a:p>
          <a:p>
            <a:pPr marL="0" indent="0">
              <a:buNone/>
            </a:pPr>
            <a:r>
              <a:rPr lang="cs-CZ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542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Buffalo </a:t>
            </a:r>
            <a:r>
              <a:rPr lang="cs-CZ" sz="3600" b="1" dirty="0" err="1" smtClean="0"/>
              <a:t>Jump</a:t>
            </a:r>
            <a:r>
              <a:rPr lang="cs-CZ" sz="3600" b="1" dirty="0" smtClean="0"/>
              <a:t>   </a:t>
            </a:r>
            <a:r>
              <a:rPr lang="cs-CZ" sz="2000" i="1" dirty="0" smtClean="0"/>
              <a:t>obr. 3</a:t>
            </a:r>
            <a:endParaRPr lang="cs-CZ" sz="2000" i="1" dirty="0"/>
          </a:p>
        </p:txBody>
      </p:sp>
      <p:pic>
        <p:nvPicPr>
          <p:cNvPr id="3074" name="Picture 2" descr="C:\Users\markéta\Desktop\800px-Head-Smashed-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1484784"/>
            <a:ext cx="864583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3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Města Kanady</a:t>
            </a:r>
            <a:endParaRPr lang="cs-CZ" sz="36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400600"/>
          </a:xfrm>
        </p:spPr>
        <p:txBody>
          <a:bodyPr>
            <a:noAutofit/>
          </a:bodyPr>
          <a:lstStyle/>
          <a:p>
            <a:r>
              <a:rPr lang="cs-CZ" sz="2000" b="1" dirty="0" err="1" smtClean="0"/>
              <a:t>Quebec</a:t>
            </a:r>
            <a:r>
              <a:rPr lang="cs-CZ" sz="2000" b="1" dirty="0" smtClean="0"/>
              <a:t> – </a:t>
            </a:r>
            <a:r>
              <a:rPr lang="cs-CZ" sz="2000" dirty="0" smtClean="0"/>
              <a:t>UNESCO </a:t>
            </a:r>
            <a:r>
              <a:rPr lang="cs-CZ" sz="2000" dirty="0"/>
              <a:t>– historická část města- </a:t>
            </a:r>
            <a:r>
              <a:rPr lang="cs-CZ" sz="2000" dirty="0" smtClean="0"/>
              <a:t> Staré </a:t>
            </a:r>
            <a:r>
              <a:rPr lang="cs-CZ" sz="2000" dirty="0"/>
              <a:t>město s dochovanými městskými hradbami, jedno z nejstarších měst Kanady, </a:t>
            </a:r>
            <a:r>
              <a:rPr lang="cs-CZ" sz="2000" dirty="0" smtClean="0"/>
              <a:t>17. století – francouzská architektura, zámek </a:t>
            </a:r>
            <a:r>
              <a:rPr lang="cs-CZ" sz="2000" dirty="0" err="1" smtClean="0">
                <a:solidFill>
                  <a:srgbClr val="C00000"/>
                </a:solidFill>
              </a:rPr>
              <a:t>Frontenac</a:t>
            </a:r>
            <a:r>
              <a:rPr lang="cs-CZ" sz="2000" dirty="0" smtClean="0"/>
              <a:t> – hotel, katedrála </a:t>
            </a:r>
            <a:r>
              <a:rPr lang="cs-CZ" sz="2000" dirty="0" err="1">
                <a:solidFill>
                  <a:srgbClr val="C00000"/>
                </a:solidFill>
              </a:rPr>
              <a:t>Nottredame</a:t>
            </a:r>
            <a:endParaRPr lang="cs-CZ" sz="2000" dirty="0">
              <a:solidFill>
                <a:srgbClr val="C00000"/>
              </a:solidFill>
            </a:endParaRPr>
          </a:p>
          <a:p>
            <a:endParaRPr lang="cs-CZ" sz="2000" dirty="0"/>
          </a:p>
          <a:p>
            <a:r>
              <a:rPr lang="cs-CZ" sz="2000" b="1" dirty="0" smtClean="0"/>
              <a:t>Ottawa – </a:t>
            </a:r>
            <a:r>
              <a:rPr lang="cs-CZ" sz="2000" dirty="0" smtClean="0"/>
              <a:t>Kanadské </a:t>
            </a:r>
            <a:r>
              <a:rPr lang="cs-CZ" sz="2000" dirty="0"/>
              <a:t>muzeum civilizace – zaměřeno na původní obyvatele a jejich zvyky </a:t>
            </a:r>
            <a:r>
              <a:rPr lang="cs-CZ" sz="2000" dirty="0" smtClean="0"/>
              <a:t>(indiáni</a:t>
            </a:r>
            <a:r>
              <a:rPr lang="cs-CZ" sz="2000" dirty="0"/>
              <a:t>, </a:t>
            </a:r>
            <a:r>
              <a:rPr lang="cs-CZ" sz="2000" dirty="0" smtClean="0"/>
              <a:t>Eskymáci) </a:t>
            </a:r>
            <a:r>
              <a:rPr lang="cs-CZ" sz="2000" dirty="0"/>
              <a:t>, dějiny Kanady, nejnavštěvovanější muzeum </a:t>
            </a:r>
            <a:r>
              <a:rPr lang="cs-CZ" sz="2000" dirty="0" smtClean="0"/>
              <a:t>Kanady, Válečné muzeum, Parlament </a:t>
            </a:r>
            <a:r>
              <a:rPr lang="cs-CZ" sz="2000" dirty="0" err="1" smtClean="0"/>
              <a:t>Hill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b="1" dirty="0"/>
              <a:t> </a:t>
            </a:r>
            <a:r>
              <a:rPr lang="cs-CZ" sz="2000" b="1" dirty="0" smtClean="0"/>
              <a:t>Montreal – </a:t>
            </a:r>
            <a:r>
              <a:rPr lang="cs-CZ" sz="2000" dirty="0" smtClean="0"/>
              <a:t>město </a:t>
            </a:r>
            <a:r>
              <a:rPr lang="cs-CZ" sz="2000" dirty="0"/>
              <a:t>svatých </a:t>
            </a:r>
            <a:r>
              <a:rPr lang="cs-CZ" sz="2000" dirty="0" smtClean="0"/>
              <a:t>(stovky </a:t>
            </a:r>
            <a:r>
              <a:rPr lang="cs-CZ" sz="2000" dirty="0"/>
              <a:t>kostelů</a:t>
            </a:r>
            <a:r>
              <a:rPr lang="cs-CZ" sz="2000" dirty="0" smtClean="0"/>
              <a:t>), výlet </a:t>
            </a:r>
            <a:r>
              <a:rPr lang="cs-CZ" sz="2000" dirty="0"/>
              <a:t>na Niagarské vodopády</a:t>
            </a:r>
          </a:p>
          <a:p>
            <a:endParaRPr lang="cs-CZ" sz="2000" dirty="0"/>
          </a:p>
          <a:p>
            <a:r>
              <a:rPr lang="cs-CZ" sz="2000" b="1" dirty="0" smtClean="0"/>
              <a:t>Toronto – </a:t>
            </a:r>
            <a:r>
              <a:rPr lang="cs-CZ" sz="2000" dirty="0" smtClean="0"/>
              <a:t>nejlidnatější </a:t>
            </a:r>
            <a:r>
              <a:rPr lang="cs-CZ" sz="2000" dirty="0"/>
              <a:t>město Kanady, nízká kriminalita, čisté </a:t>
            </a:r>
            <a:r>
              <a:rPr lang="cs-CZ" sz="2000" dirty="0" smtClean="0"/>
              <a:t>životní prostředí, </a:t>
            </a:r>
            <a:r>
              <a:rPr lang="cs-CZ" sz="2000" dirty="0"/>
              <a:t>město </a:t>
            </a:r>
            <a:r>
              <a:rPr lang="cs-CZ" sz="2000" dirty="0" smtClean="0"/>
              <a:t>parků, </a:t>
            </a:r>
            <a:r>
              <a:rPr lang="cs-CZ" sz="2000" dirty="0" smtClean="0">
                <a:solidFill>
                  <a:srgbClr val="C00000"/>
                </a:solidFill>
              </a:rPr>
              <a:t>CN </a:t>
            </a:r>
            <a:r>
              <a:rPr lang="cs-CZ" sz="2000" dirty="0">
                <a:solidFill>
                  <a:srgbClr val="C00000"/>
                </a:solidFill>
              </a:rPr>
              <a:t>Tower </a:t>
            </a:r>
            <a:r>
              <a:rPr lang="cs-CZ" sz="2000" dirty="0" smtClean="0"/>
              <a:t>– rozhledna</a:t>
            </a:r>
            <a:r>
              <a:rPr lang="cs-CZ" sz="2000" dirty="0"/>
              <a:t>, televizní věž </a:t>
            </a:r>
            <a:r>
              <a:rPr lang="cs-CZ" sz="2000" dirty="0" smtClean="0"/>
              <a:t>553 m, </a:t>
            </a:r>
            <a:r>
              <a:rPr lang="cs-CZ" sz="2000" dirty="0" err="1" smtClean="0"/>
              <a:t>Sky</a:t>
            </a:r>
            <a:r>
              <a:rPr lang="cs-CZ" sz="2000" dirty="0" smtClean="0"/>
              <a:t> </a:t>
            </a:r>
            <a:r>
              <a:rPr lang="cs-CZ" sz="2000" dirty="0"/>
              <a:t>Dome </a:t>
            </a:r>
            <a:r>
              <a:rPr lang="cs-CZ" sz="2000" dirty="0" smtClean="0"/>
              <a:t>– sportovní areál, mnoho </a:t>
            </a:r>
            <a:r>
              <a:rPr lang="cs-CZ" sz="2000" dirty="0"/>
              <a:t>muzeí – Baťa muzeum,  Hokejová síň slávy </a:t>
            </a:r>
            <a:r>
              <a:rPr lang="cs-CZ" sz="2000" dirty="0" smtClean="0"/>
              <a:t> (</a:t>
            </a:r>
            <a:r>
              <a:rPr lang="cs-CZ" sz="2000" dirty="0" err="1" smtClean="0"/>
              <a:t>Stanley</a:t>
            </a:r>
            <a:r>
              <a:rPr lang="cs-CZ" sz="2000" dirty="0" smtClean="0"/>
              <a:t> </a:t>
            </a:r>
            <a:r>
              <a:rPr lang="cs-CZ" sz="2000" dirty="0"/>
              <a:t>Cup), Galerie </a:t>
            </a:r>
            <a:r>
              <a:rPr lang="cs-CZ" sz="2000" dirty="0" smtClean="0"/>
              <a:t>umění, ZOO, nedaleko  </a:t>
            </a:r>
            <a:r>
              <a:rPr lang="cs-CZ" sz="2000" dirty="0"/>
              <a:t>– </a:t>
            </a:r>
            <a:r>
              <a:rPr lang="cs-CZ" sz="2000" dirty="0" err="1"/>
              <a:t>Canada´s</a:t>
            </a:r>
            <a:r>
              <a:rPr lang="cs-CZ" sz="2000" dirty="0"/>
              <a:t> </a:t>
            </a:r>
            <a:r>
              <a:rPr lang="cs-CZ" sz="2000" dirty="0" err="1"/>
              <a:t>Wonderland</a:t>
            </a:r>
            <a:r>
              <a:rPr lang="cs-CZ" sz="2000" dirty="0"/>
              <a:t>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b="1" dirty="0" smtClean="0"/>
              <a:t>Vancouver, Calgary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1362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 smtClean="0"/>
              <a:t>Quebec</a:t>
            </a:r>
            <a:r>
              <a:rPr lang="cs-CZ" sz="3600" b="1" dirty="0" smtClean="0"/>
              <a:t>    </a:t>
            </a:r>
            <a:r>
              <a:rPr lang="cs-CZ" sz="1800" i="1" dirty="0" smtClean="0"/>
              <a:t>obr. 4</a:t>
            </a:r>
            <a:endParaRPr lang="cs-CZ" sz="18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/>
              <a:t> </a:t>
            </a:r>
          </a:p>
          <a:p>
            <a:endParaRPr lang="cs-CZ" sz="1800" dirty="0"/>
          </a:p>
        </p:txBody>
      </p:sp>
      <p:pic>
        <p:nvPicPr>
          <p:cNvPr id="4098" name="Picture 2" descr="C:\Users\markéta\Desktop\800px-Quebec_c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49694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67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DUM Šablona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_DUM Šablona2</Template>
  <TotalTime>2285</TotalTime>
  <Words>902</Words>
  <Application>Microsoft Office PowerPoint</Application>
  <PresentationFormat>Předvádění na obrazovce (4:3)</PresentationFormat>
  <Paragraphs>206</Paragraphs>
  <Slides>23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Calibri</vt:lpstr>
      <vt:lpstr>_DUM Šablona2</vt:lpstr>
      <vt:lpstr>Náplň výuky:</vt:lpstr>
      <vt:lpstr>Charakteristika cestovního ruchu  Severní Ameriky</vt:lpstr>
      <vt:lpstr>Kanada</vt:lpstr>
      <vt:lpstr>Přímořské oblasti Kanady</vt:lpstr>
      <vt:lpstr>Lunenburg    obr. 2</vt:lpstr>
      <vt:lpstr>Národní parky Kanady</vt:lpstr>
      <vt:lpstr>Buffalo Jump   obr. 3</vt:lpstr>
      <vt:lpstr>Města Kanady</vt:lpstr>
      <vt:lpstr>Quebec    obr. 4</vt:lpstr>
      <vt:lpstr>Spojené státy americké</vt:lpstr>
      <vt:lpstr>Florida</vt:lpstr>
      <vt:lpstr>Kalifornie</vt:lpstr>
      <vt:lpstr>Alcatraz  obr. 7</vt:lpstr>
      <vt:lpstr>Havajské ostrovy</vt:lpstr>
      <vt:lpstr>Národní parky, UNESCO</vt:lpstr>
      <vt:lpstr>Yellowstone obr. 9     Grand Canyon obr. 10</vt:lpstr>
      <vt:lpstr>Indiánské památky UNESCO    obr. 11</vt:lpstr>
      <vt:lpstr>Kulturní památky UNESCO USA   obr. 12</vt:lpstr>
      <vt:lpstr>Kontrolní otázky:</vt:lpstr>
      <vt:lpstr>Řešení</vt:lpstr>
      <vt:lpstr>Seznam obrázků: </vt:lpstr>
      <vt:lpstr>Seznam obrázků:</vt:lpstr>
      <vt:lpstr>Seznam použité literatury: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DUM</dc:title>
  <dc:creator>Vašíček Emil</dc:creator>
  <cp:lastModifiedBy>Hana Trinerová</cp:lastModifiedBy>
  <cp:revision>202</cp:revision>
  <cp:lastPrinted>2012-06-21T05:13:08Z</cp:lastPrinted>
  <dcterms:created xsi:type="dcterms:W3CDTF">2012-06-19T12:27:34Z</dcterms:created>
  <dcterms:modified xsi:type="dcterms:W3CDTF">2019-10-10T10:55:47Z</dcterms:modified>
</cp:coreProperties>
</file>