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sldIdLst>
    <p:sldId id="263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81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50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5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4632" cy="9972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 cap="small"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23528" y="6309320"/>
            <a:ext cx="5713035" cy="365125"/>
          </a:xfrm>
        </p:spPr>
        <p:txBody>
          <a:bodyPr/>
          <a:lstStyle/>
          <a:p>
            <a:endParaRPr lang="cs-CZ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2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98976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626951" cy="365125"/>
          </a:xfrm>
        </p:spPr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8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1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droje a liter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14348" y="5715016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>
                <a:solidFill>
                  <a:prstClr val="black"/>
                </a:solidFill>
                <a:latin typeface="Bookman Old Style" pitchFamily="18" charset="0"/>
              </a:rPr>
              <a:t>Materiál je určen pro bezplatné používání pro potřeby výuky a vzdělávání na všech typech škol a školských zařízeních. </a:t>
            </a:r>
          </a:p>
          <a:p>
            <a:pPr algn="ctr"/>
            <a:r>
              <a:rPr lang="cs-CZ" sz="1000" dirty="0" smtClean="0">
                <a:solidFill>
                  <a:prstClr val="black"/>
                </a:solidFill>
                <a:latin typeface="Bookman Old Style" pitchFamily="18" charset="0"/>
              </a:rPr>
              <a:t>Jakékoliv další využití podléhá autorskému zákonu.</a:t>
            </a:r>
            <a:endParaRPr lang="cs-CZ" sz="1000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3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95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00264" cy="39989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62224" cy="399897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7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6876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4135586" cy="353832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060848"/>
            <a:ext cx="4075880" cy="353832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6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6814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1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778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6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428604"/>
            <a:ext cx="3008313" cy="1933596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500041"/>
            <a:ext cx="5004991" cy="50991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1"/>
            <a:ext cx="2985393" cy="316077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49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3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8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7888" y="5219001"/>
            <a:ext cx="900684" cy="238506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69755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697559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00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76672"/>
            <a:ext cx="5711824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8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4632" cy="9972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 cap="small"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23528" y="6309320"/>
            <a:ext cx="5713035" cy="365125"/>
          </a:xfrm>
        </p:spPr>
        <p:txBody>
          <a:bodyPr/>
          <a:lstStyle/>
          <a:p>
            <a:endParaRPr lang="cs-CZ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80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98976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626951" cy="365125"/>
          </a:xfrm>
        </p:spPr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9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46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droje a liter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14348" y="5715016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>
                <a:solidFill>
                  <a:prstClr val="black"/>
                </a:solidFill>
                <a:latin typeface="Bookman Old Style" pitchFamily="18" charset="0"/>
              </a:rPr>
              <a:t>Materiál je určen pro bezplatné používání pro potřeby výuky a vzdělávání na všech typech škol a školských zařízeních. </a:t>
            </a:r>
          </a:p>
          <a:p>
            <a:pPr algn="ctr"/>
            <a:r>
              <a:rPr lang="cs-CZ" sz="1000" dirty="0" smtClean="0">
                <a:solidFill>
                  <a:prstClr val="black"/>
                </a:solidFill>
                <a:latin typeface="Bookman Old Style" pitchFamily="18" charset="0"/>
              </a:rPr>
              <a:t>Jakékoliv další využití podléhá autorskému zákonu.</a:t>
            </a:r>
            <a:endParaRPr lang="cs-CZ" sz="1000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67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460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00264" cy="39989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62224" cy="399897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52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6876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4135586" cy="353832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060848"/>
            <a:ext cx="4075880" cy="353832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8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6814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6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11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428604"/>
            <a:ext cx="3008313" cy="1933596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500041"/>
            <a:ext cx="5004991" cy="50991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1"/>
            <a:ext cx="2985393" cy="316077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150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84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8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7888" y="5219001"/>
            <a:ext cx="900684" cy="238506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69755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697559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14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76672"/>
            <a:ext cx="5711824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5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6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94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39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51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85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51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7190F-CF11-40D9-AC67-328F2270A34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9A67-E72F-4943-B535-BD9956BB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65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>
                <a:tint val="80000"/>
                <a:satMod val="250000"/>
              </a:schemeClr>
            </a:gs>
            <a:gs pos="62000">
              <a:schemeClr val="bg1">
                <a:tint val="90000"/>
                <a:shade val="90000"/>
                <a:satMod val="200000"/>
              </a:schemeClr>
            </a:gs>
            <a:gs pos="92000">
              <a:srgbClr val="7030A0">
                <a:alpha val="33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 s právem státní jazykové zkoušky Svitavy</a:t>
            </a:r>
            <a:endParaRPr lang="cs-CZ" sz="14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 s právem státní jazykové zkoušky Svitavy</a:t>
            </a:r>
            <a:endParaRPr lang="cs-CZ" sz="14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8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>
                <a:tint val="80000"/>
                <a:satMod val="250000"/>
              </a:schemeClr>
            </a:gs>
            <a:gs pos="62000">
              <a:schemeClr val="bg1">
                <a:tint val="90000"/>
                <a:shade val="90000"/>
                <a:satMod val="200000"/>
              </a:schemeClr>
            </a:gs>
            <a:gs pos="92000">
              <a:srgbClr val="7030A0">
                <a:alpha val="33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2583FC6-98E3-4817-A823-02847B694C6F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15.4.2014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737E477-D391-4165-A77F-C9D579ADD3BE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 s právem státní jazykové zkoušky Svitavy</a:t>
            </a:r>
            <a:endParaRPr lang="cs-CZ" sz="14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 s právem státní jazykové zkoušky Svitavy</a:t>
            </a:r>
            <a:endParaRPr lang="cs-CZ" sz="14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6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Sociální psychologie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Mgr. Vladimír </a:t>
            </a:r>
            <a:r>
              <a:rPr lang="cs-CZ" sz="2800" dirty="0" err="1" smtClean="0"/>
              <a:t>Velešík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03895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/>
              <a:t>DOLEŽALOVÁ, Ladislava; VLKOVÁ, Marie. </a:t>
            </a:r>
            <a:r>
              <a:rPr lang="cs-CZ" i="1" dirty="0"/>
              <a:t>Občanský </a:t>
            </a:r>
            <a:r>
              <a:rPr lang="cs-CZ" i="1"/>
              <a:t>a </a:t>
            </a:r>
            <a:r>
              <a:rPr lang="cs-CZ" i="1" smtClean="0"/>
              <a:t>společenský </a:t>
            </a:r>
            <a:r>
              <a:rPr lang="cs-CZ" i="1" dirty="0"/>
              <a:t>základ. Psychologie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 s.r.o., 2010, ISBN 978-80-7402-060-5.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BARTONÍČKOVÁ, Klára a kol. Občanský a společenskovědní základ. Přehled středoškolského učiva.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a.s., 2011, ISBN 978-80-251-2631-8.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EMMERT, František a kol. Odmaturuj ze společenských věd. Brno: DIDAKTIS, 2003, ISBN 80-86285-68-5.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/>
              <a:t> KOLEKT. </a:t>
            </a:r>
            <a:r>
              <a:rPr lang="cs-CZ" i="1" dirty="0"/>
              <a:t>Společenské vědy pro 1. ročník středních škol</a:t>
            </a:r>
            <a:r>
              <a:rPr lang="cs-CZ" dirty="0"/>
              <a:t>.     </a:t>
            </a:r>
          </a:p>
          <a:p>
            <a:pPr marL="0" indent="0">
              <a:buNone/>
            </a:pPr>
            <a:r>
              <a:rPr lang="cs-CZ" dirty="0"/>
              <a:t>     Brno: DIDAKTIS spol. s r.o., 2009, ISBN 978-80-7358-   </a:t>
            </a:r>
          </a:p>
          <a:p>
            <a:pPr marL="0" indent="0">
              <a:buNone/>
            </a:pPr>
            <a:r>
              <a:rPr lang="cs-CZ" dirty="0"/>
              <a:t>     144-2.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79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219256" cy="471490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1200" b="1" dirty="0" smtClean="0"/>
              <a:t>Kód </a:t>
            </a:r>
            <a:r>
              <a:rPr lang="cs-CZ" sz="1200" b="1" dirty="0" err="1" smtClean="0"/>
              <a:t>DUMu</a:t>
            </a:r>
            <a:r>
              <a:rPr lang="cs-CZ" sz="1200" b="1" dirty="0" smtClean="0"/>
              <a:t>: 	</a:t>
            </a:r>
            <a:r>
              <a:rPr lang="cs-CZ" sz="1200" dirty="0" smtClean="0"/>
              <a:t>VY_32_INOVACE_1.SV.18</a:t>
            </a:r>
          </a:p>
          <a:p>
            <a:endParaRPr lang="cs-CZ" sz="1200" dirty="0" smtClean="0"/>
          </a:p>
          <a:p>
            <a:r>
              <a:rPr lang="cs-CZ" sz="1200" b="1" dirty="0" smtClean="0"/>
              <a:t>Číslo projektu: 	</a:t>
            </a:r>
            <a:r>
              <a:rPr lang="cs-CZ" sz="1200" dirty="0" smtClean="0"/>
              <a:t>CZ.1.07/1.5.00/34.0114	</a:t>
            </a:r>
            <a:endParaRPr lang="cs-CZ" sz="1200" b="1" dirty="0" smtClean="0"/>
          </a:p>
          <a:p>
            <a:endParaRPr lang="cs-CZ" sz="1200" b="1" dirty="0" smtClean="0"/>
          </a:p>
          <a:p>
            <a:r>
              <a:rPr lang="cs-CZ" sz="1200" b="1" dirty="0" smtClean="0"/>
              <a:t>Vytvořeno: 	</a:t>
            </a:r>
            <a:r>
              <a:rPr lang="cs-CZ" sz="1200" dirty="0" smtClean="0"/>
              <a:t>listopad</a:t>
            </a:r>
            <a:r>
              <a:rPr lang="cs-CZ" sz="1200" b="1" dirty="0" smtClean="0"/>
              <a:t> </a:t>
            </a:r>
            <a:r>
              <a:rPr lang="cs-CZ" sz="1200" dirty="0" smtClean="0"/>
              <a:t> 2012</a:t>
            </a:r>
          </a:p>
          <a:p>
            <a:endParaRPr lang="cs-CZ" sz="1200" dirty="0" smtClean="0"/>
          </a:p>
          <a:p>
            <a:r>
              <a:rPr lang="cs-CZ" sz="1200" b="1" dirty="0" smtClean="0"/>
              <a:t>Ročník: </a:t>
            </a:r>
            <a:r>
              <a:rPr lang="cs-CZ" sz="1200" b="1" smtClean="0"/>
              <a:t>	</a:t>
            </a:r>
            <a:r>
              <a:rPr lang="cs-CZ" sz="1200"/>
              <a:t>Vyšší stupeň osmiletého gymnázia a čtyřleté gymnázium (RVP-G)</a:t>
            </a:r>
            <a:endParaRPr lang="cs-CZ" sz="1600" b="1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pPr algn="just"/>
            <a:r>
              <a:rPr lang="cs-CZ" sz="1200" b="1" dirty="0" smtClean="0"/>
              <a:t>Anotace: </a:t>
            </a:r>
          </a:p>
          <a:p>
            <a:endParaRPr lang="cs-CZ" dirty="0" smtClean="0"/>
          </a:p>
          <a:p>
            <a:pPr algn="just">
              <a:buNone/>
            </a:pPr>
            <a:r>
              <a:rPr lang="cs-CZ" sz="1900" b="1" dirty="0" smtClean="0"/>
              <a:t>	</a:t>
            </a:r>
            <a:endParaRPr lang="cs-CZ" sz="1700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000100" y="4214818"/>
            <a:ext cx="7429552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cs-CZ" sz="1100" dirty="0" smtClean="0">
                <a:solidFill>
                  <a:prstClr val="black"/>
                </a:solidFill>
              </a:rPr>
              <a:t>Materiál slouží ke všeobecnému seznámení žáků s problematikou sociální psychologie.</a:t>
            </a:r>
          </a:p>
          <a:p>
            <a:pPr algn="just"/>
            <a:r>
              <a:rPr lang="cs-CZ" sz="1100" dirty="0" smtClean="0">
                <a:solidFill>
                  <a:prstClr val="black"/>
                </a:solidFill>
              </a:rPr>
              <a:t>Materiál je použit ve výkladové části hodiny</a:t>
            </a:r>
            <a:r>
              <a:rPr lang="cs-CZ" sz="1100" smtClean="0">
                <a:solidFill>
                  <a:prstClr val="black"/>
                </a:solidFill>
              </a:rPr>
              <a:t>.  </a:t>
            </a:r>
            <a:endParaRPr lang="cs-CZ" sz="1100" dirty="0" smtClean="0">
              <a:solidFill>
                <a:prstClr val="black"/>
              </a:solidFill>
            </a:endParaRPr>
          </a:p>
          <a:p>
            <a:pPr algn="just"/>
            <a:r>
              <a:rPr lang="cs-CZ" sz="1100" dirty="0" smtClean="0">
                <a:solidFill>
                  <a:prstClr val="black"/>
                </a:solidFill>
              </a:rPr>
              <a:t>Pomůcky: interaktivní tabule.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961428"/>
              </p:ext>
            </p:extLst>
          </p:nvPr>
        </p:nvGraphicFramePr>
        <p:xfrm>
          <a:off x="1000100" y="2816546"/>
          <a:ext cx="74295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535785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Vzdělávací oblast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Člověk a společnost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Vzdělávací obor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Občanský</a:t>
                      </a:r>
                      <a:r>
                        <a:rPr lang="cs-CZ" sz="1200" baseline="0" dirty="0" smtClean="0"/>
                        <a:t> a společenskovědní základ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Tematický okruh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Člověk jako jedinec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5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2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psychologie -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</a:t>
            </a:r>
            <a:r>
              <a:rPr lang="cs-CZ" dirty="0" smtClean="0"/>
              <a:t>koumá </a:t>
            </a:r>
            <a:r>
              <a:rPr lang="cs-CZ" b="1" dirty="0" smtClean="0"/>
              <a:t>proces socializace jedince</a:t>
            </a:r>
            <a:r>
              <a:rPr lang="cs-CZ" dirty="0" smtClean="0"/>
              <a:t>, tzn. utváření osobnosti člověka sociálními a kulturními vlivy</a:t>
            </a:r>
          </a:p>
          <a:p>
            <a:r>
              <a:rPr lang="cs-CZ" dirty="0"/>
              <a:t>ř</a:t>
            </a:r>
            <a:r>
              <a:rPr lang="cs-CZ" dirty="0" smtClean="0"/>
              <a:t>eší otázky forem a mechanismů začleňování lidí do </a:t>
            </a:r>
            <a:r>
              <a:rPr lang="cs-CZ" u="sng" dirty="0" smtClean="0"/>
              <a:t>mezilidských vztahů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m</a:t>
            </a:r>
            <a:r>
              <a:rPr lang="cs-CZ" dirty="0" smtClean="0"/>
              <a:t>ezilidské vztahy </a:t>
            </a:r>
            <a:r>
              <a:rPr lang="cs-CZ" dirty="0" smtClean="0">
                <a:latin typeface="Calibri"/>
              </a:rPr>
              <a:t>→ zahrnují aktuální dění, širší společenský život, který se uskutečňuje v určitých historických a kulturních podmínkách</a:t>
            </a:r>
            <a:endParaRPr lang="cs-CZ" dirty="0" smtClean="0"/>
          </a:p>
          <a:p>
            <a:r>
              <a:rPr lang="cs-CZ" u="sng" dirty="0" smtClean="0"/>
              <a:t>předmětem sociální psychologie </a:t>
            </a:r>
            <a:r>
              <a:rPr lang="cs-CZ" dirty="0" smtClean="0"/>
              <a:t>je proces socializace jedince, v jehož průběhu se z organismu ovládaného v podstatě biologickými zákony vyvine lidský jedinec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02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socializací se člověk </a:t>
            </a:r>
            <a:r>
              <a:rPr lang="cs-CZ" u="sng" dirty="0" smtClean="0"/>
              <a:t>učí orientovat </a:t>
            </a:r>
            <a:r>
              <a:rPr lang="cs-CZ" dirty="0" smtClean="0"/>
              <a:t>ve svém prostředí, </a:t>
            </a:r>
            <a:r>
              <a:rPr lang="cs-CZ" u="sng" dirty="0" smtClean="0"/>
              <a:t>směřovat k určitým cílům </a:t>
            </a:r>
            <a:r>
              <a:rPr lang="cs-CZ" dirty="0" smtClean="0"/>
              <a:t>a </a:t>
            </a:r>
            <a:r>
              <a:rPr lang="cs-CZ" u="sng" dirty="0" smtClean="0"/>
              <a:t>navazovat citové vztahy</a:t>
            </a:r>
          </a:p>
          <a:p>
            <a:endParaRPr lang="cs-CZ" dirty="0" smtClean="0"/>
          </a:p>
          <a:p>
            <a:r>
              <a:rPr lang="cs-CZ" dirty="0" smtClean="0"/>
              <a:t>dvě základní formy mezilidských vztahů: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v</a:t>
            </a:r>
            <a:r>
              <a:rPr lang="cs-CZ" dirty="0" smtClean="0"/>
              <a:t>ztah člověka k jinému člověku (matka, otec)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v</a:t>
            </a:r>
            <a:r>
              <a:rPr lang="cs-CZ" dirty="0" smtClean="0"/>
              <a:t>ztah člověka k malé skupině (třída, rodina)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56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Socializace jedince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</a:t>
            </a:r>
            <a:r>
              <a:rPr lang="cs-CZ" dirty="0" smtClean="0"/>
              <a:t> průběhu socializace dochází prostřednictvím sociálního učení k přizpůsobování se člověka obyčejům, mravům, zákonům společnosti, v níž žije, tj. jejímu kulturnímu prostředí a normám skupin jimiž je členem</a:t>
            </a:r>
          </a:p>
          <a:p>
            <a:r>
              <a:rPr lang="cs-CZ" dirty="0"/>
              <a:t>p</a:t>
            </a:r>
            <a:r>
              <a:rPr lang="cs-CZ" dirty="0" smtClean="0"/>
              <a:t>okud se člověk v průběhu socializace přizpůsobuje kulturnímu prostředí v němž žije, hovoříme o obecné socializaci</a:t>
            </a:r>
          </a:p>
          <a:p>
            <a:r>
              <a:rPr lang="cs-CZ" dirty="0"/>
              <a:t>s</a:t>
            </a:r>
            <a:r>
              <a:rPr lang="cs-CZ" dirty="0" smtClean="0"/>
              <a:t>peciální socializace </a:t>
            </a:r>
            <a:r>
              <a:rPr lang="cs-CZ" dirty="0" smtClean="0">
                <a:latin typeface="Calibri"/>
              </a:rPr>
              <a:t>→ uskutečňuje se v malých sociálních skupinách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26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</a:t>
            </a:r>
            <a:r>
              <a:rPr lang="cs-CZ" dirty="0" smtClean="0"/>
              <a:t>ociální učení  - proces, ve kterém se jedinec socializuje</a:t>
            </a:r>
          </a:p>
          <a:p>
            <a:r>
              <a:rPr lang="cs-CZ" dirty="0"/>
              <a:t>t</a:t>
            </a:r>
            <a:r>
              <a:rPr lang="cs-CZ" dirty="0" smtClean="0"/>
              <a:t>řídění sociálního učení: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v</a:t>
            </a:r>
            <a:r>
              <a:rPr lang="cs-CZ" dirty="0" smtClean="0"/>
              <a:t>egetativně emocionální učení </a:t>
            </a:r>
            <a:r>
              <a:rPr lang="cs-CZ" dirty="0" smtClean="0">
                <a:latin typeface="Calibri"/>
              </a:rPr>
              <a:t>→ spojení podmíněného a nepodmíněného reflexu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>
                <a:latin typeface="Calibri"/>
              </a:rPr>
              <a:t>i</a:t>
            </a:r>
            <a:r>
              <a:rPr lang="cs-CZ" dirty="0" smtClean="0">
                <a:latin typeface="Calibri"/>
              </a:rPr>
              <a:t>nstrumentálně motorické učení → aktivita jedince, snaha změnit podnětovou situaci vlastním chováním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>
                <a:latin typeface="Calibri"/>
              </a:rPr>
              <a:t>a</a:t>
            </a:r>
            <a:r>
              <a:rPr lang="cs-CZ" dirty="0" smtClean="0">
                <a:latin typeface="Calibri"/>
              </a:rPr>
              <a:t>sociačně kognitivní učení → učí se určitým soustavám představ, kognitivních obsahů a poznatků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23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interakce </a:t>
            </a:r>
            <a:r>
              <a:rPr lang="cs-CZ" dirty="0"/>
              <a:t>→ vyjádření aktivního vztahu mezi jedinci; jak na sebe vzájemně reagují, jak mezi nimi vznikají konflikty, jak se navzájem </a:t>
            </a:r>
            <a:r>
              <a:rPr lang="cs-CZ" dirty="0" smtClean="0"/>
              <a:t>ovlivňují</a:t>
            </a:r>
          </a:p>
          <a:p>
            <a:r>
              <a:rPr lang="cs-CZ" dirty="0"/>
              <a:t>r</a:t>
            </a:r>
            <a:r>
              <a:rPr lang="cs-CZ" dirty="0" smtClean="0"/>
              <a:t>eagování lidí na sebe navzájem</a:t>
            </a:r>
          </a:p>
          <a:p>
            <a:r>
              <a:rPr lang="cs-CZ" dirty="0"/>
              <a:t>v</a:t>
            </a:r>
            <a:r>
              <a:rPr lang="cs-CZ" dirty="0" smtClean="0"/>
              <a:t> širším pojetí je sociální psychologie chápána jako věda studující interakce člověka a jeho společenského prostředí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34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</a:t>
            </a:r>
            <a:r>
              <a:rPr lang="cs-CZ" dirty="0" smtClean="0"/>
              <a:t>nterakce mezi dvěma jedinci začíná vzájemným vnímáním</a:t>
            </a:r>
          </a:p>
          <a:p>
            <a:r>
              <a:rPr lang="cs-CZ" dirty="0"/>
              <a:t>z</a:t>
            </a:r>
            <a:r>
              <a:rPr lang="cs-CZ" dirty="0" smtClean="0"/>
              <a:t>ískáváme informace o druhém člověku podle: 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fyzického zjevu osoby (stavba těla, rysy obličeje, barva vlasů, chůze)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v</a:t>
            </a:r>
            <a:r>
              <a:rPr lang="cs-CZ" dirty="0" smtClean="0"/>
              <a:t>erbální a neverbální komunikace (pouze 7% informací o druhém člověku čerpáme ze slovního sdělení)</a:t>
            </a:r>
          </a:p>
          <a:p>
            <a:r>
              <a:rPr lang="cs-CZ" dirty="0"/>
              <a:t>z</a:t>
            </a:r>
            <a:r>
              <a:rPr lang="cs-CZ" dirty="0" smtClean="0"/>
              <a:t>kreslené posuzování druhého </a:t>
            </a:r>
            <a:r>
              <a:rPr lang="cs-CZ" dirty="0" smtClean="0">
                <a:latin typeface="Calibri"/>
              </a:rPr>
              <a:t>→ haló efekt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846533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ojekt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484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Motiv systému Office</vt:lpstr>
      <vt:lpstr>projekt</vt:lpstr>
      <vt:lpstr>1_projekt</vt:lpstr>
      <vt:lpstr>Sociální psychologie</vt:lpstr>
      <vt:lpstr>ANOTACE</vt:lpstr>
      <vt:lpstr>Sociální psychologie</vt:lpstr>
      <vt:lpstr>Sociální psychologie - vymezení</vt:lpstr>
      <vt:lpstr>Proces socializace</vt:lpstr>
      <vt:lpstr>Socializace jedince</vt:lpstr>
      <vt:lpstr>Sociální učení</vt:lpstr>
      <vt:lpstr>Sociální interakce</vt:lpstr>
      <vt:lpstr>Sociální interakce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</dc:title>
  <dc:creator>ve</dc:creator>
  <cp:lastModifiedBy>ve</cp:lastModifiedBy>
  <cp:revision>10</cp:revision>
  <dcterms:created xsi:type="dcterms:W3CDTF">2014-02-03T18:30:30Z</dcterms:created>
  <dcterms:modified xsi:type="dcterms:W3CDTF">2014-04-15T15:08:53Z</dcterms:modified>
</cp:coreProperties>
</file>