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516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251BB-35BB-4504-8BFA-A64C80CC0302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8FFDB-561E-4A99-B46D-DDB95C9F3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359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Zhruba</a:t>
            </a:r>
            <a:r>
              <a:rPr lang="cs-CZ" baseline="0" dirty="0" smtClean="0"/>
              <a:t> </a:t>
            </a:r>
            <a:r>
              <a:rPr lang="cs-CZ" dirty="0" smtClean="0"/>
              <a:t>1947-1991stav politického a vojenského napětí mezi komunistickými státy a západními státy (zejména USA)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8FFDB-561E-4A99-B46D-DDB95C9F3C0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120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5DAD-F0AB-4BC8-A1E6-24F7BCC8460E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64A-DA13-4CC6-9B09-0EF0A55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13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5DAD-F0AB-4BC8-A1E6-24F7BCC8460E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64A-DA13-4CC6-9B09-0EF0A55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98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5DAD-F0AB-4BC8-A1E6-24F7BCC8460E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64A-DA13-4CC6-9B09-0EF0A55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237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5DAD-F0AB-4BC8-A1E6-24F7BCC8460E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64A-DA13-4CC6-9B09-0EF0A550B933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673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5DAD-F0AB-4BC8-A1E6-24F7BCC8460E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64A-DA13-4CC6-9B09-0EF0A55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754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5DAD-F0AB-4BC8-A1E6-24F7BCC8460E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64A-DA13-4CC6-9B09-0EF0A55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953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5DAD-F0AB-4BC8-A1E6-24F7BCC8460E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64A-DA13-4CC6-9B09-0EF0A55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943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5DAD-F0AB-4BC8-A1E6-24F7BCC8460E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64A-DA13-4CC6-9B09-0EF0A55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679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5DAD-F0AB-4BC8-A1E6-24F7BCC8460E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64A-DA13-4CC6-9B09-0EF0A55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85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5DAD-F0AB-4BC8-A1E6-24F7BCC8460E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64A-DA13-4CC6-9B09-0EF0A55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80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5DAD-F0AB-4BC8-A1E6-24F7BCC8460E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64A-DA13-4CC6-9B09-0EF0A55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66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5DAD-F0AB-4BC8-A1E6-24F7BCC8460E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64A-DA13-4CC6-9B09-0EF0A55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288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5DAD-F0AB-4BC8-A1E6-24F7BCC8460E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64A-DA13-4CC6-9B09-0EF0A55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481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5DAD-F0AB-4BC8-A1E6-24F7BCC8460E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64A-DA13-4CC6-9B09-0EF0A55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30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5DAD-F0AB-4BC8-A1E6-24F7BCC8460E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64A-DA13-4CC6-9B09-0EF0A55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37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5DAD-F0AB-4BC8-A1E6-24F7BCC8460E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64A-DA13-4CC6-9B09-0EF0A55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81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5DAD-F0AB-4BC8-A1E6-24F7BCC8460E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D664A-DA13-4CC6-9B09-0EF0A55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61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4B45DAD-F0AB-4BC8-A1E6-24F7BCC8460E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D664A-DA13-4CC6-9B09-0EF0A550B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6628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Státy na počátku </a:t>
            </a:r>
            <a:r>
              <a:rPr lang="cs-CZ" dirty="0" smtClean="0"/>
              <a:t>21. </a:t>
            </a:r>
            <a:r>
              <a:rPr lang="cs-CZ" dirty="0" smtClean="0"/>
              <a:t>století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Lucie Krézlová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23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3" y="779060"/>
            <a:ext cx="8825659" cy="2291686"/>
          </a:xfrm>
        </p:spPr>
        <p:txBody>
          <a:bodyPr/>
          <a:lstStyle/>
          <a:p>
            <a:r>
              <a:rPr lang="cs-CZ" sz="4000" dirty="0" smtClean="0"/>
              <a:t>Velmoc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*označení státu, který má díky ekonomické, vojenské, diplomatické nebo kulturní moci určující vliv na mezinárodní vztahy 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1163494" y="3070746"/>
            <a:ext cx="8825659" cy="2826224"/>
          </a:xfrm>
        </p:spPr>
        <p:txBody>
          <a:bodyPr>
            <a:normAutofit fontScale="70000" lnSpcReduction="20000"/>
          </a:bodyPr>
          <a:lstStyle/>
          <a:p>
            <a:r>
              <a:rPr lang="cs-CZ" sz="4600" dirty="0" smtClean="0"/>
              <a:t>Rozvojová země</a:t>
            </a:r>
          </a:p>
          <a:p>
            <a:endParaRPr lang="cs-CZ" sz="3600" dirty="0" smtClean="0"/>
          </a:p>
          <a:p>
            <a:r>
              <a:rPr lang="cs-CZ" sz="3600" dirty="0" smtClean="0"/>
              <a:t>*státy, které jsou méně ekonomicky rozvinuté, charakteristický nízký hrubý národní produkt na 1 obyvatele, vysoký podíl pracujících v zemědělství, nedostatek kvalifikovaných pracovníků </a:t>
            </a:r>
          </a:p>
          <a:p>
            <a:r>
              <a:rPr lang="cs-CZ" sz="3600" dirty="0" smtClean="0"/>
              <a:t>* Bolívie, Angola, Bangladéš, Fidži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23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Spojené státy americké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konci studené války zůstaly Spojené státy americké v pozici jedné supervelmoci (tzn. </a:t>
            </a:r>
            <a:r>
              <a:rPr lang="cs-CZ" dirty="0" smtClean="0"/>
              <a:t>nejsilnější </a:t>
            </a:r>
            <a:r>
              <a:rPr lang="cs-CZ" dirty="0" smtClean="0"/>
              <a:t>stát světa a současně jediný stát, který je schopen prosazovat své zájmy celosvětově)</a:t>
            </a:r>
          </a:p>
          <a:p>
            <a:endParaRPr lang="cs-CZ" dirty="0" smtClean="0"/>
          </a:p>
          <a:p>
            <a:r>
              <a:rPr lang="cs-CZ" dirty="0" smtClean="0"/>
              <a:t>DÍKY jejich vojenské, ekonomické a diplomatické síle a kulturní přitažlivosti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Své postavení se snaží využít k </a:t>
            </a:r>
          </a:p>
          <a:p>
            <a:pPr lvl="1"/>
            <a:r>
              <a:rPr lang="cs-CZ" dirty="0" smtClean="0"/>
              <a:t>prosazení svých zájmů</a:t>
            </a:r>
          </a:p>
          <a:p>
            <a:pPr lvl="1"/>
            <a:r>
              <a:rPr lang="cs-CZ" dirty="0"/>
              <a:t>ř</a:t>
            </a:r>
            <a:r>
              <a:rPr lang="cs-CZ" dirty="0" smtClean="0"/>
              <a:t>ešení současných globálních problémů</a:t>
            </a:r>
          </a:p>
        </p:txBody>
      </p:sp>
    </p:spTree>
    <p:extLst>
      <p:ext uri="{BB962C8B-B14F-4D97-AF65-F5344CB8AC3E}">
        <p14:creationId xmlns:p14="http://schemas.microsoft.com/office/powerpoint/2010/main" val="367740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8488" y="452718"/>
            <a:ext cx="9812741" cy="1400530"/>
          </a:xfrm>
        </p:spPr>
        <p:txBody>
          <a:bodyPr/>
          <a:lstStyle/>
          <a:p>
            <a:r>
              <a:rPr lang="cs-CZ" dirty="0" smtClean="0"/>
              <a:t>Západní velmoci</a:t>
            </a:r>
            <a:br>
              <a:rPr lang="cs-CZ" dirty="0" smtClean="0"/>
            </a:br>
            <a:r>
              <a:rPr lang="cs-CZ" sz="4400" dirty="0" smtClean="0"/>
              <a:t>(Francie, Velká Británie, Německo)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aznamenaly jednotlivě spíše mocenský pokles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Ambicí západoevropských států je tento vývoj překonat prostřednictvím EVROPSKÉ INTEGRACE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I když je Evropská unie ekonomickým obrem, vojensky za USA zaostává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839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 smtClean="0"/>
              <a:t>	Rusko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</a:t>
            </a:r>
            <a:r>
              <a:rPr lang="cs-CZ" dirty="0" smtClean="0"/>
              <a:t>onec studené války přinesl zásadní oslabení postavení Ruska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s</a:t>
            </a:r>
            <a:r>
              <a:rPr lang="cs-CZ" dirty="0" smtClean="0"/>
              <a:t> oživením ekonomiky a stabilizací vnitropolitické situace se podařilo částečně vrátit mezi mocnosti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ostavení stojí zejména na ekonomicky křehkých základech (mimořádné zisky z vysokých cen ropy)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ejména s ohledem na ruské chování v bývalém postsovětském prostoru také vyvstává otázka, jakou roli bude v mezinárodním systému dlouhodobě hrát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494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 smtClean="0"/>
              <a:t>	Čína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</a:t>
            </a:r>
            <a:r>
              <a:rPr lang="cs-CZ" dirty="0" smtClean="0"/>
              <a:t>aopak posílilo postavení států z rozvojových zemí… ( Brazílie, Indie, Čína)</a:t>
            </a:r>
          </a:p>
          <a:p>
            <a:r>
              <a:rPr lang="cs-CZ" dirty="0" smtClean="0"/>
              <a:t>Čína kombinuje postavení druhé největší ekonomiky světa a vojenského arzenálu (včetně jaderných zbraní) a diplomatickým renomé</a:t>
            </a:r>
          </a:p>
          <a:p>
            <a:r>
              <a:rPr lang="cs-CZ" dirty="0" smtClean="0"/>
              <a:t> významná regionální velmoc s globálními zájmy (projevující se v Africe)</a:t>
            </a:r>
          </a:p>
          <a:p>
            <a:r>
              <a:rPr lang="cs-CZ" dirty="0"/>
              <a:t>d</a:t>
            </a:r>
            <a:r>
              <a:rPr lang="cs-CZ" dirty="0" smtClean="0"/>
              <a:t>alší růst komplikuje fakt, že je obklopena  silnými velmocemi (Rusko, Indie, Japonsko)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Brazílie má zajímavý potenciál ke zvýšení mocenského postavení, v Jižní Americe bez rovnocenného konkurenta</a:t>
            </a:r>
          </a:p>
        </p:txBody>
      </p:sp>
    </p:spTree>
    <p:extLst>
      <p:ext uri="{BB962C8B-B14F-4D97-AF65-F5344CB8AC3E}">
        <p14:creationId xmlns:p14="http://schemas.microsoft.com/office/powerpoint/2010/main" val="311054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 smtClean="0"/>
              <a:t>Malé a středně silné státy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Nad velmocemi početně převažují, ale jejich schopnost samostatně prosadit své zájmy je poměrně omezená</a:t>
            </a:r>
          </a:p>
          <a:p>
            <a:endParaRPr lang="cs-CZ" dirty="0"/>
          </a:p>
          <a:p>
            <a:r>
              <a:rPr lang="cs-CZ" dirty="0" smtClean="0"/>
              <a:t>Řešení hledají v zapojení se do činnosti mezinárodních organizací a v rozvíjení dalších forem multilaterální spolupráce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0160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</a:t>
            </a:r>
            <a:r>
              <a:rPr lang="cs-CZ" smtClean="0"/>
              <a:t>za pozornost.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7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53</TotalTime>
  <Words>328</Words>
  <Application>Microsoft Office PowerPoint</Application>
  <PresentationFormat>Širokoúhlá obrazovka</PresentationFormat>
  <Paragraphs>43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Státy na počátku 21. století</vt:lpstr>
      <vt:lpstr>Velmoc *označení státu, který má díky ekonomické, vojenské, diplomatické nebo kulturní moci určující vliv na mezinárodní vztahy </vt:lpstr>
      <vt:lpstr>Spojené státy americké</vt:lpstr>
      <vt:lpstr>Západní velmoci (Francie, Velká Británie, Německo)</vt:lpstr>
      <vt:lpstr> Rusko</vt:lpstr>
      <vt:lpstr> Čína</vt:lpstr>
      <vt:lpstr>Malé a středně silné státy</vt:lpstr>
      <vt:lpstr>Děkuji za pozornost.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Státy na počátku 2. století</dc:title>
  <dc:creator>Mgr. Lucie Krézlová</dc:creator>
  <cp:lastModifiedBy>Mgr. Lucie Krézlová</cp:lastModifiedBy>
  <cp:revision>8</cp:revision>
  <dcterms:created xsi:type="dcterms:W3CDTF">2019-09-19T08:41:06Z</dcterms:created>
  <dcterms:modified xsi:type="dcterms:W3CDTF">2019-09-24T18:42:02Z</dcterms:modified>
</cp:coreProperties>
</file>