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84" r:id="rId4"/>
    <p:sldId id="312" r:id="rId5"/>
    <p:sldId id="287" r:id="rId6"/>
    <p:sldId id="288" r:id="rId7"/>
    <p:sldId id="289" r:id="rId8"/>
    <p:sldId id="270" r:id="rId9"/>
    <p:sldId id="308" r:id="rId10"/>
    <p:sldId id="293" r:id="rId11"/>
    <p:sldId id="313" r:id="rId12"/>
    <p:sldId id="314" r:id="rId13"/>
    <p:sldId id="295" r:id="rId14"/>
    <p:sldId id="296" r:id="rId15"/>
    <p:sldId id="315" r:id="rId16"/>
    <p:sldId id="309" r:id="rId17"/>
    <p:sldId id="306" r:id="rId18"/>
    <p:sldId id="278" r:id="rId19"/>
    <p:sldId id="311" r:id="rId20"/>
    <p:sldId id="267" r:id="rId21"/>
    <p:sldId id="279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BFFD91"/>
    <a:srgbClr val="FFFF66"/>
    <a:srgbClr val="D0EBB3"/>
    <a:srgbClr val="FFFFA3"/>
    <a:srgbClr val="FF1D1D"/>
    <a:srgbClr val="278D4E"/>
    <a:srgbClr val="C9E7A7"/>
    <a:srgbClr val="376092"/>
    <a:srgbClr val="FAD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2147" autoAdjust="0"/>
  </p:normalViewPr>
  <p:slideViewPr>
    <p:cSldViewPr>
      <p:cViewPr varScale="1">
        <p:scale>
          <a:sx n="82" d="100"/>
          <a:sy n="82" d="100"/>
        </p:scale>
        <p:origin x="153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6EFA-33D5-45C0-B992-B422242DC66A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4A75-A446-4A2D-9D84-3BCBD4A54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74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73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20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6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7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7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-KaVhTmvN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N4ZMYokojGw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7/7a/Chichen-Itza-Castillo-Seen-From-East.JPG/800px-Chichen-Itza-Castillo-Seen-From-East.JPG" TargetMode="External"/><Relationship Id="rId3" Type="http://schemas.openxmlformats.org/officeDocument/2006/relationships/hyperlink" Target="http://upload.wikimedia.org/wikipedia/commons/thumb/f/fc/Flag_of_Mexico.svg/110px-Flag_of_Mexico.svg.png" TargetMode="External"/><Relationship Id="rId7" Type="http://schemas.openxmlformats.org/officeDocument/2006/relationships/hyperlink" Target="http://upload.wikimedia.org/wikipedia/commons/thumb/0/06/View_from_Pyramide_de_la_luna.jpg/800px-View_from_Pyramide_de_la_luna.jpg" TargetMode="External"/><Relationship Id="rId12" Type="http://schemas.openxmlformats.org/officeDocument/2006/relationships/hyperlink" Target="http://upload.wikimedia.org/wikipedia/commons/thumb/a/a4/GT056-Antigua_ArchHorz.jpeg/800px-GT056-Antigua_ArchHorz.jpe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6/66/Templo_Mayor_Tenochtitlan.jpg/450px-Templo_Mayor_Tenochtitlan.jpg" TargetMode="External"/><Relationship Id="rId11" Type="http://schemas.openxmlformats.org/officeDocument/2006/relationships/hyperlink" Target="http://upload.wikimedia.org/wikipedia/commons/thumb/0/06/Tikal_Temple1_2006_08_11.JPG/450px-Tikal_Temple1_2006_08_11.JPG" TargetMode="External"/><Relationship Id="rId5" Type="http://schemas.openxmlformats.org/officeDocument/2006/relationships/hyperlink" Target="http://upload.wikimedia.org/wikipedia/commons/a/a5/MSH80_eruption_mount_st_helens_05-18-80.jpg" TargetMode="External"/><Relationship Id="rId10" Type="http://schemas.openxmlformats.org/officeDocument/2006/relationships/hyperlink" Target="http://upload.wikimedia.org/wikipedia/commons/thumb/e/ec/Panama_Canal_Rough_Diagram.png/622px-Panama_Canal_Rough_Diagram.png" TargetMode="External"/><Relationship Id="rId4" Type="http://schemas.openxmlformats.org/officeDocument/2006/relationships/hyperlink" Target="http://upload.wikimedia.org/wikipedia/commons/b/bc/Xochimilco.jpg" TargetMode="External"/><Relationship Id="rId9" Type="http://schemas.openxmlformats.org/officeDocument/2006/relationships/hyperlink" Target="http://upload.wikimedia.org/wikipedia/commons/6/61/Great_Blue_Hole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0576" y="321297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Cestovní ruch Střední Ameriky 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28447" y="2276872"/>
            <a:ext cx="519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Střední odborná škola Otrokovice</a:t>
            </a:r>
            <a:endParaRPr lang="cs-CZ" sz="28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1514299" y="2218896"/>
            <a:ext cx="720000" cy="720000"/>
            <a:chOff x="0" y="0"/>
            <a:chExt cx="1044385" cy="1044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700000"/>
            </a:camera>
            <a:lightRig rig="threePt" dir="t"/>
          </a:scene3d>
        </p:grpSpPr>
        <p:sp>
          <p:nvSpPr>
            <p:cNvPr id="19" name="Volný tvar 18"/>
            <p:cNvSpPr/>
            <p:nvPr/>
          </p:nvSpPr>
          <p:spPr>
            <a:xfrm>
              <a:off x="540385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ADA1A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0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278D4E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0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F1D1D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40385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89240"/>
            <a:ext cx="3268564" cy="113053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55576" y="5949280"/>
            <a:ext cx="325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tx1">
                    <a:tint val="75000"/>
                  </a:schemeClr>
                </a:solidFill>
              </a:rPr>
              <a:t>www.zlinskedumy.cz</a:t>
            </a:r>
            <a:r>
              <a:rPr lang="cs-CZ" sz="2800" dirty="0"/>
              <a:t> </a:t>
            </a:r>
          </a:p>
        </p:txBody>
      </p:sp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683991" y="306021"/>
            <a:ext cx="7731125" cy="1754827"/>
            <a:chOff x="485" y="137"/>
            <a:chExt cx="4870" cy="1190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5" y="137"/>
              <a:ext cx="4870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37"/>
              <a:ext cx="4874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délník 2"/>
          <p:cNvSpPr/>
          <p:nvPr/>
        </p:nvSpPr>
        <p:spPr>
          <a:xfrm>
            <a:off x="323528" y="494116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cs-CZ" sz="1400" i="1" dirty="0"/>
              <a:t>Autorem materiálu a všech jeho částí, není-li uvedeno jinak, je </a:t>
            </a:r>
            <a:r>
              <a:rPr lang="cs-CZ" sz="1400" i="1" dirty="0" smtClean="0"/>
              <a:t>Mgr. Markéta </a:t>
            </a:r>
            <a:r>
              <a:rPr lang="cs-CZ" sz="1400" i="1" dirty="0" err="1" smtClean="0"/>
              <a:t>Kraváčková</a:t>
            </a:r>
            <a:endParaRPr lang="cs-CZ" sz="1400" dirty="0"/>
          </a:p>
          <a:p>
            <a:pPr algn="ctr"/>
            <a:r>
              <a:rPr lang="cs-CZ" sz="1400" i="1" dirty="0"/>
              <a:t>Dostupné z Metodického portálu www.rvp.cz, ISSN: 1802-4785, financovaného z ESF a státního rozpočtu ČR. Provozováno Výzkumným ústavem pedagogickým v Praze.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239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Jiné turistické destinace Mexika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7"/>
          </a:xfrm>
        </p:spPr>
        <p:txBody>
          <a:bodyPr>
            <a:noAutofit/>
          </a:bodyPr>
          <a:lstStyle/>
          <a:p>
            <a:r>
              <a:rPr lang="cs-CZ" sz="2000" b="1" dirty="0"/>
              <a:t>Města španělského koloniálního baroka</a:t>
            </a:r>
            <a:r>
              <a:rPr lang="cs-CZ" sz="2000" b="1" dirty="0" smtClean="0"/>
              <a:t>: </a:t>
            </a:r>
            <a:r>
              <a:rPr lang="cs-CZ" sz="2000" dirty="0"/>
              <a:t> </a:t>
            </a:r>
            <a:r>
              <a:rPr lang="cs-CZ" sz="2000" dirty="0" smtClean="0"/>
              <a:t>UNESCO (16. – 18. </a:t>
            </a:r>
            <a:r>
              <a:rPr lang="cs-CZ" sz="2000" dirty="0"/>
              <a:t>st.)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r>
              <a:rPr lang="cs-CZ" sz="2000" dirty="0" err="1" smtClean="0"/>
              <a:t>Morelia</a:t>
            </a:r>
            <a:r>
              <a:rPr lang="cs-CZ" sz="2000" dirty="0" smtClean="0"/>
              <a:t>, </a:t>
            </a:r>
            <a:r>
              <a:rPr lang="cs-CZ" sz="2000" dirty="0" err="1" smtClean="0"/>
              <a:t>Guadalaraja</a:t>
            </a:r>
            <a:r>
              <a:rPr lang="cs-CZ" sz="2000" dirty="0" smtClean="0"/>
              <a:t>, Puebla, </a:t>
            </a:r>
            <a:r>
              <a:rPr lang="cs-CZ" sz="2000" dirty="0" err="1" smtClean="0"/>
              <a:t>Tlacotalpán</a:t>
            </a:r>
            <a:r>
              <a:rPr lang="cs-CZ" sz="2000" dirty="0" smtClean="0"/>
              <a:t>, </a:t>
            </a:r>
            <a:r>
              <a:rPr lang="cs-CZ" sz="2000" dirty="0" err="1" smtClean="0"/>
              <a:t>Oaxaca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dirty="0"/>
              <a:t>Okolí města </a:t>
            </a:r>
            <a:r>
              <a:rPr lang="cs-CZ" sz="2000" dirty="0" err="1"/>
              <a:t>Guadalaraja</a:t>
            </a:r>
            <a:r>
              <a:rPr lang="cs-CZ" sz="2000" dirty="0" smtClean="0"/>
              <a:t>: </a:t>
            </a:r>
            <a:r>
              <a:rPr lang="cs-CZ" sz="2000" b="1" dirty="0" smtClean="0"/>
              <a:t>oblast </a:t>
            </a:r>
            <a:r>
              <a:rPr lang="cs-CZ" sz="2000" b="1" dirty="0" err="1"/>
              <a:t>Tequila</a:t>
            </a:r>
            <a:r>
              <a:rPr lang="cs-CZ" sz="2000" dirty="0"/>
              <a:t>, tradiční výroba </a:t>
            </a:r>
            <a:r>
              <a:rPr lang="cs-CZ" sz="2000" dirty="0" err="1"/>
              <a:t>tequily</a:t>
            </a:r>
            <a:r>
              <a:rPr lang="cs-CZ" sz="2000" dirty="0"/>
              <a:t> z modré </a:t>
            </a:r>
            <a:r>
              <a:rPr lang="cs-CZ" sz="2000" dirty="0" smtClean="0"/>
              <a:t>agáve, haciendy</a:t>
            </a:r>
            <a:r>
              <a:rPr lang="cs-CZ" sz="2000" dirty="0"/>
              <a:t>,  dobové palírny </a:t>
            </a:r>
            <a:r>
              <a:rPr lang="cs-CZ" sz="2000" dirty="0" smtClean="0"/>
              <a:t>16. </a:t>
            </a:r>
            <a:r>
              <a:rPr lang="cs-CZ" sz="2000" dirty="0"/>
              <a:t>st. – UNESCO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</a:t>
            </a:r>
            <a:r>
              <a:rPr lang="cs-CZ" sz="2000" b="1" dirty="0"/>
              <a:t>POLOOSTROV YUCATÁN – kultura Mayů</a:t>
            </a:r>
            <a:endParaRPr lang="cs-CZ" sz="2000" dirty="0"/>
          </a:p>
          <a:p>
            <a:r>
              <a:rPr lang="cs-CZ" sz="2000" b="1" dirty="0" err="1"/>
              <a:t>Chichén</a:t>
            </a:r>
            <a:r>
              <a:rPr lang="cs-CZ" sz="2000" b="1" dirty="0"/>
              <a:t> </a:t>
            </a:r>
            <a:r>
              <a:rPr lang="cs-CZ" sz="2000" b="1" dirty="0" err="1"/>
              <a:t>Itzá</a:t>
            </a:r>
            <a:r>
              <a:rPr lang="cs-CZ" sz="2000" b="1" dirty="0"/>
              <a:t> </a:t>
            </a:r>
            <a:r>
              <a:rPr lang="cs-CZ" sz="2000" dirty="0" smtClean="0"/>
              <a:t>(„</a:t>
            </a:r>
            <a:r>
              <a:rPr lang="cs-CZ" sz="2000" dirty="0"/>
              <a:t>na okraji </a:t>
            </a:r>
            <a:r>
              <a:rPr lang="cs-CZ" sz="2000" dirty="0" smtClean="0"/>
              <a:t>studně“), UNESCO</a:t>
            </a:r>
            <a:r>
              <a:rPr lang="cs-CZ" sz="2000" dirty="0"/>
              <a:t>, novodobý div </a:t>
            </a:r>
            <a:r>
              <a:rPr lang="cs-CZ" sz="2000" dirty="0" smtClean="0"/>
              <a:t>světa, náboženské </a:t>
            </a:r>
            <a:r>
              <a:rPr lang="cs-CZ" sz="2000" dirty="0"/>
              <a:t>obřadní sídlo </a:t>
            </a:r>
            <a:r>
              <a:rPr lang="cs-CZ" sz="2000" dirty="0" smtClean="0"/>
              <a:t>Mayů, hlavní </a:t>
            </a:r>
            <a:r>
              <a:rPr lang="cs-CZ" sz="2000" dirty="0"/>
              <a:t>památka – </a:t>
            </a:r>
            <a:r>
              <a:rPr lang="cs-CZ" sz="2000" b="1" dirty="0" err="1">
                <a:solidFill>
                  <a:srgbClr val="C00000"/>
                </a:solidFill>
              </a:rPr>
              <a:t>Kukulkánova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pyramida, </a:t>
            </a:r>
            <a:r>
              <a:rPr lang="cs-CZ" sz="2000" dirty="0" smtClean="0"/>
              <a:t>Observatoř</a:t>
            </a:r>
            <a:r>
              <a:rPr lang="cs-CZ" sz="2000" dirty="0"/>
              <a:t>, hřiště na </a:t>
            </a:r>
            <a:r>
              <a:rPr lang="cs-CZ" sz="2000" dirty="0" smtClean="0"/>
              <a:t>pelotu, </a:t>
            </a:r>
            <a:r>
              <a:rPr lang="cs-CZ" sz="2000" b="1" dirty="0" smtClean="0"/>
              <a:t>Studna obětí</a:t>
            </a:r>
          </a:p>
          <a:p>
            <a:pPr lvl="0"/>
            <a:endParaRPr lang="cs-CZ" sz="2000" b="1" dirty="0"/>
          </a:p>
          <a:p>
            <a:r>
              <a:rPr lang="cs-CZ" sz="2000" dirty="0" err="1" smtClean="0"/>
              <a:t>Palenque</a:t>
            </a:r>
            <a:r>
              <a:rPr lang="cs-CZ" sz="2000" dirty="0"/>
              <a:t>, </a:t>
            </a:r>
            <a:r>
              <a:rPr lang="cs-CZ" sz="2000" dirty="0" err="1"/>
              <a:t>Uxmal</a:t>
            </a:r>
            <a:r>
              <a:rPr lang="cs-CZ" sz="2000" dirty="0"/>
              <a:t>, </a:t>
            </a:r>
            <a:r>
              <a:rPr lang="cs-CZ" sz="2000" dirty="0" err="1" smtClean="0"/>
              <a:t>Calamcul</a:t>
            </a:r>
            <a:r>
              <a:rPr lang="cs-CZ" sz="2000" dirty="0" smtClean="0"/>
              <a:t> – UNESCO</a:t>
            </a:r>
            <a:r>
              <a:rPr lang="cs-CZ" sz="2000" dirty="0"/>
              <a:t>, </a:t>
            </a:r>
            <a:r>
              <a:rPr lang="cs-CZ" sz="2000" dirty="0" smtClean="0"/>
              <a:t>náboženská sídla </a:t>
            </a:r>
            <a:r>
              <a:rPr lang="cs-CZ" sz="2000" dirty="0"/>
              <a:t>Mayů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62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Jiné turistické destinace Mexika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PŘÍMOŘSKÁ LETOVISKA </a:t>
            </a:r>
            <a:endParaRPr lang="cs-CZ" sz="2000" b="1" dirty="0" smtClean="0"/>
          </a:p>
          <a:p>
            <a:r>
              <a:rPr lang="cs-CZ" sz="2000" dirty="0" smtClean="0"/>
              <a:t>Tichý </a:t>
            </a:r>
            <a:r>
              <a:rPr lang="cs-CZ" sz="2000" dirty="0"/>
              <a:t>oceán (</a:t>
            </a:r>
            <a:r>
              <a:rPr lang="cs-CZ" sz="2000" dirty="0" err="1"/>
              <a:t>Acapulco</a:t>
            </a:r>
            <a:r>
              <a:rPr lang="cs-CZ" sz="2000" dirty="0"/>
              <a:t>, </a:t>
            </a:r>
            <a:r>
              <a:rPr lang="cs-CZ" sz="2000" dirty="0" err="1"/>
              <a:t>Mazatlán</a:t>
            </a:r>
            <a:r>
              <a:rPr lang="cs-CZ" sz="2000" dirty="0"/>
              <a:t>)</a:t>
            </a:r>
          </a:p>
          <a:p>
            <a:r>
              <a:rPr lang="cs-CZ" sz="2000" dirty="0"/>
              <a:t>Mexický záliv (</a:t>
            </a:r>
            <a:r>
              <a:rPr lang="cs-CZ" sz="2000" dirty="0" err="1"/>
              <a:t>Veracruz</a:t>
            </a:r>
            <a:r>
              <a:rPr lang="cs-CZ" sz="2000" dirty="0"/>
              <a:t>, </a:t>
            </a:r>
            <a:r>
              <a:rPr lang="cs-CZ" sz="2000" dirty="0" err="1"/>
              <a:t>Tampico</a:t>
            </a:r>
            <a:r>
              <a:rPr lang="cs-CZ" sz="2000" dirty="0"/>
              <a:t>), </a:t>
            </a:r>
            <a:r>
              <a:rPr lang="cs-CZ" sz="2000" dirty="0" smtClean="0"/>
              <a:t>Karibik – </a:t>
            </a:r>
            <a:r>
              <a:rPr lang="cs-CZ" sz="2000" dirty="0" err="1" smtClean="0"/>
              <a:t>Cancún</a:t>
            </a:r>
            <a:r>
              <a:rPr lang="cs-CZ" sz="2000" dirty="0" smtClean="0"/>
              <a:t> </a:t>
            </a:r>
            <a:r>
              <a:rPr lang="cs-CZ" sz="2000" dirty="0"/>
              <a:t>(ostrov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  </a:t>
            </a:r>
            <a:r>
              <a:rPr lang="cs-CZ" sz="2000" b="1" dirty="0" smtClean="0"/>
              <a:t>NÁRODNÍ PARKY</a:t>
            </a:r>
            <a:endParaRPr lang="cs-CZ" sz="2000" b="1" dirty="0"/>
          </a:p>
          <a:p>
            <a:r>
              <a:rPr lang="cs-CZ" sz="2000" dirty="0"/>
              <a:t>NP El </a:t>
            </a:r>
            <a:r>
              <a:rPr lang="cs-CZ" sz="2000" dirty="0" err="1"/>
              <a:t>Vizcaino</a:t>
            </a:r>
            <a:r>
              <a:rPr lang="cs-CZ" sz="2000" dirty="0"/>
              <a:t> </a:t>
            </a:r>
            <a:r>
              <a:rPr lang="cs-CZ" sz="2000" dirty="0" smtClean="0"/>
              <a:t>–UNESCO – mořský </a:t>
            </a:r>
            <a:r>
              <a:rPr lang="cs-CZ" sz="2000" dirty="0"/>
              <a:t>park, kabotážní plavby, pozorování velryb, tuleňů, Kalifornský pol.</a:t>
            </a:r>
          </a:p>
          <a:p>
            <a:r>
              <a:rPr lang="cs-CZ" sz="2000" dirty="0"/>
              <a:t>NP </a:t>
            </a:r>
            <a:r>
              <a:rPr lang="cs-CZ" sz="2000" dirty="0" err="1"/>
              <a:t>Sian</a:t>
            </a:r>
            <a:r>
              <a:rPr lang="cs-CZ" sz="2000" dirty="0"/>
              <a:t> </a:t>
            </a:r>
            <a:r>
              <a:rPr lang="cs-CZ" sz="2000" dirty="0" err="1"/>
              <a:t>Káan</a:t>
            </a:r>
            <a:r>
              <a:rPr lang="cs-CZ" sz="2000" dirty="0"/>
              <a:t> – </a:t>
            </a:r>
            <a:r>
              <a:rPr lang="cs-CZ" sz="2000" dirty="0" smtClean="0"/>
              <a:t>UNESCO, </a:t>
            </a:r>
            <a:r>
              <a:rPr lang="cs-CZ" sz="2000" dirty="0"/>
              <a:t>yucatanské tropické pralesy 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b="1" dirty="0" smtClean="0"/>
              <a:t> </a:t>
            </a:r>
            <a:r>
              <a:rPr lang="cs-CZ" sz="2000" b="1" dirty="0"/>
              <a:t>POHRANIČNÍ MĚSTA S USA</a:t>
            </a:r>
            <a:endParaRPr lang="cs-CZ" sz="2000" dirty="0"/>
          </a:p>
          <a:p>
            <a:pPr lvl="0"/>
            <a:r>
              <a:rPr lang="cs-CZ" sz="2000" dirty="0"/>
              <a:t>nákupní </a:t>
            </a:r>
            <a:r>
              <a:rPr lang="cs-CZ" sz="2000" dirty="0" smtClean="0"/>
              <a:t>turistika, El </a:t>
            </a:r>
            <a:r>
              <a:rPr lang="cs-CZ" sz="2000" dirty="0" err="1" smtClean="0"/>
              <a:t>Paso</a:t>
            </a:r>
            <a:r>
              <a:rPr lang="cs-CZ" sz="2000" dirty="0" smtClean="0"/>
              <a:t>, </a:t>
            </a:r>
            <a:r>
              <a:rPr lang="cs-CZ" sz="2000" dirty="0" err="1" smtClean="0"/>
              <a:t>Mexicali</a:t>
            </a:r>
            <a:r>
              <a:rPr lang="cs-CZ" sz="2000" dirty="0" smtClean="0"/>
              <a:t>, </a:t>
            </a:r>
            <a:r>
              <a:rPr lang="cs-CZ" sz="2000" dirty="0" err="1" smtClean="0"/>
              <a:t>Nuevo-Laredo</a:t>
            </a:r>
            <a:endParaRPr lang="cs-CZ" sz="2000" dirty="0" smtClean="0"/>
          </a:p>
          <a:p>
            <a:pPr lvl="0"/>
            <a:r>
              <a:rPr lang="cs-CZ" sz="2000" dirty="0" smtClean="0">
                <a:hlinkClick r:id="rId2"/>
              </a:rPr>
              <a:t>https://www.youtube.com/watch?v=r-KaVhTmvNA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536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Chitzén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Itzá</a:t>
            </a:r>
            <a:r>
              <a:rPr lang="cs-CZ" sz="3600" b="1" dirty="0" smtClean="0"/>
              <a:t>    </a:t>
            </a:r>
            <a:r>
              <a:rPr lang="cs-CZ" sz="1800" i="1" dirty="0" smtClean="0"/>
              <a:t>obr. 5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kravackova\Desktop\Chichen-Itza-Castillo-Seen-From-E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Belize          </a:t>
            </a:r>
            <a:r>
              <a:rPr lang="cs-CZ" sz="1800" i="1" dirty="0" smtClean="0"/>
              <a:t>obr.6</a:t>
            </a:r>
            <a:endParaRPr lang="cs-CZ" sz="1800" i="1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sz="half" idx="1"/>
          </p:nvPr>
        </p:nvSpPr>
        <p:spPr>
          <a:xfrm>
            <a:off x="467544" y="1262385"/>
            <a:ext cx="3744416" cy="499844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000" dirty="0" smtClean="0"/>
              <a:t>Hlavní město: </a:t>
            </a:r>
            <a:r>
              <a:rPr lang="cs-CZ" sz="2000" dirty="0" err="1" smtClean="0"/>
              <a:t>Belmopan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Státní zřízení: konstituční monarchie (</a:t>
            </a:r>
            <a:r>
              <a:rPr lang="cs-CZ" sz="2000" dirty="0" err="1" smtClean="0"/>
              <a:t>Commonwealth</a:t>
            </a:r>
            <a:r>
              <a:rPr lang="cs-CZ" sz="2000" dirty="0" smtClean="0"/>
              <a:t>) </a:t>
            </a:r>
          </a:p>
          <a:p>
            <a:pPr eaLnBrk="1" hangingPunct="1">
              <a:defRPr/>
            </a:pPr>
            <a:r>
              <a:rPr lang="cs-CZ" sz="2000" dirty="0" smtClean="0"/>
              <a:t>Jazyk: angličtina (úřední jazyk), španělština, mayské jazyky </a:t>
            </a:r>
          </a:p>
          <a:p>
            <a:pPr eaLnBrk="1" hangingPunct="1">
              <a:defRPr/>
            </a:pPr>
            <a:r>
              <a:rPr lang="cs-CZ" sz="2000" dirty="0" smtClean="0"/>
              <a:t>Měna: belizský dolar                                                          </a:t>
            </a:r>
            <a:endParaRPr lang="cs-CZ" sz="2000" i="1" dirty="0" smtClean="0"/>
          </a:p>
          <a:p>
            <a:pPr marL="0" indent="0">
              <a:buNone/>
              <a:defRPr/>
            </a:pPr>
            <a:r>
              <a:rPr lang="cs-CZ" sz="2000" dirty="0" smtClean="0"/>
              <a:t>       22 </a:t>
            </a:r>
            <a:r>
              <a:rPr lang="cs-CZ" sz="2000" dirty="0"/>
              <a:t>966 km² </a:t>
            </a:r>
            <a:r>
              <a:rPr lang="cs-CZ" sz="2000" dirty="0" smtClean="0"/>
              <a:t>                                      </a:t>
            </a:r>
          </a:p>
          <a:p>
            <a:pPr marL="0" indent="0">
              <a:buNone/>
              <a:defRPr/>
            </a:pPr>
            <a:r>
              <a:rPr lang="cs-CZ" sz="2000" dirty="0" smtClean="0"/>
              <a:t>       </a:t>
            </a:r>
            <a:r>
              <a:rPr lang="cs-CZ" sz="2000" dirty="0"/>
              <a:t>312 </a:t>
            </a:r>
            <a:r>
              <a:rPr lang="cs-CZ" sz="2000" dirty="0" smtClean="0"/>
              <a:t>971 obyvatel                                                        </a:t>
            </a:r>
          </a:p>
          <a:p>
            <a:pPr marL="0" indent="0">
              <a:buNone/>
              <a:defRPr/>
            </a:pPr>
            <a:endParaRPr lang="cs-CZ" sz="2000" dirty="0" smtClean="0"/>
          </a:p>
          <a:p>
            <a:pPr marL="0" indent="0">
              <a:buNone/>
              <a:defRPr/>
            </a:pPr>
            <a:r>
              <a:rPr lang="cs-CZ" sz="2000" dirty="0" smtClean="0"/>
              <a:t>                      </a:t>
            </a:r>
          </a:p>
          <a:p>
            <a:pPr marL="0" lvl="0" indent="0">
              <a:buNone/>
            </a:pPr>
            <a:r>
              <a:rPr lang="cs-CZ" sz="2000" dirty="0"/>
              <a:t>bariéra </a:t>
            </a:r>
            <a:r>
              <a:rPr lang="cs-CZ" sz="2000" dirty="0" smtClean="0"/>
              <a:t>Belize – UNESCO</a:t>
            </a:r>
            <a:r>
              <a:rPr lang="cs-CZ" sz="2000" dirty="0"/>
              <a:t>, </a:t>
            </a:r>
            <a:r>
              <a:rPr lang="cs-CZ" sz="2000" dirty="0" smtClean="0"/>
              <a:t>300 km</a:t>
            </a:r>
            <a:r>
              <a:rPr lang="cs-CZ" sz="2000" dirty="0"/>
              <a:t>, 2</a:t>
            </a:r>
            <a:r>
              <a:rPr lang="cs-CZ" sz="2000" dirty="0" smtClean="0"/>
              <a:t>. největší </a:t>
            </a:r>
            <a:r>
              <a:rPr lang="cs-CZ" sz="2000" dirty="0"/>
              <a:t>korálový systém </a:t>
            </a:r>
            <a:r>
              <a:rPr lang="cs-CZ" sz="2000" dirty="0" smtClean="0"/>
              <a:t>světa</a:t>
            </a:r>
          </a:p>
          <a:p>
            <a:pPr marL="0" indent="0">
              <a:buNone/>
            </a:pPr>
            <a:r>
              <a:rPr lang="cs-CZ" sz="2000" dirty="0" smtClean="0"/>
              <a:t>Pobytové zájezdy</a:t>
            </a:r>
            <a:r>
              <a:rPr lang="cs-CZ" sz="2000" dirty="0"/>
              <a:t> </a:t>
            </a:r>
          </a:p>
          <a:p>
            <a:pPr marL="0" indent="0">
              <a:buNone/>
              <a:defRPr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           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C:\Users\markéta\Desktop\Flag_of_Belize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30868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éta\Desktop\Great_Blue_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2385"/>
            <a:ext cx="4680520" cy="49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Guatemala                       Salvador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republika, hlavní město Guatemala, </a:t>
            </a:r>
            <a:r>
              <a:rPr lang="cs-CZ" dirty="0" smtClean="0"/>
              <a:t>španělština</a:t>
            </a:r>
          </a:p>
          <a:p>
            <a:pPr lvl="0"/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Guatemala – </a:t>
            </a:r>
            <a:r>
              <a:rPr lang="cs-CZ" dirty="0" smtClean="0"/>
              <a:t>historické </a:t>
            </a:r>
            <a:r>
              <a:rPr lang="cs-CZ" dirty="0"/>
              <a:t>jádro v UNESCU – španělská koloniální architektura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Tikal – </a:t>
            </a:r>
            <a:r>
              <a:rPr lang="cs-CZ" dirty="0" smtClean="0"/>
              <a:t>UNESCO, </a:t>
            </a:r>
            <a:r>
              <a:rPr lang="cs-CZ" dirty="0"/>
              <a:t>archeologické naleziště mayského města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republika, španělština, hlavní město San </a:t>
            </a:r>
            <a:r>
              <a:rPr lang="cs-CZ" dirty="0" smtClean="0"/>
              <a:t>Salvador</a:t>
            </a:r>
          </a:p>
          <a:p>
            <a:pPr lvl="0"/>
            <a:endParaRPr lang="cs-CZ" dirty="0"/>
          </a:p>
          <a:p>
            <a:r>
              <a:rPr lang="cs-CZ" b="1" dirty="0" err="1">
                <a:solidFill>
                  <a:srgbClr val="C00000"/>
                </a:solidFill>
              </a:rPr>
              <a:t>Joya</a:t>
            </a:r>
            <a:r>
              <a:rPr lang="cs-CZ" b="1" dirty="0">
                <a:solidFill>
                  <a:srgbClr val="C00000"/>
                </a:solidFill>
              </a:rPr>
              <a:t> de </a:t>
            </a:r>
            <a:r>
              <a:rPr lang="cs-CZ" b="1" dirty="0" err="1" smtClean="0">
                <a:solidFill>
                  <a:srgbClr val="C00000"/>
                </a:solidFill>
              </a:rPr>
              <a:t>Cerén</a:t>
            </a:r>
            <a:r>
              <a:rPr lang="cs-CZ" b="1" dirty="0" smtClean="0">
                <a:solidFill>
                  <a:srgbClr val="C00000"/>
                </a:solidFill>
              </a:rPr>
              <a:t> – </a:t>
            </a:r>
            <a:r>
              <a:rPr lang="cs-CZ" dirty="0" smtClean="0"/>
              <a:t>UNESCO</a:t>
            </a:r>
            <a:r>
              <a:rPr lang="cs-CZ" dirty="0"/>
              <a:t>, „Pompeje Ameriky</a:t>
            </a:r>
            <a:r>
              <a:rPr lang="cs-CZ" dirty="0" smtClean="0"/>
              <a:t>“, v</a:t>
            </a:r>
            <a:r>
              <a:rPr lang="cs-CZ" dirty="0"/>
              <a:t> 6</a:t>
            </a:r>
            <a:r>
              <a:rPr lang="cs-CZ" dirty="0" smtClean="0"/>
              <a:t>. stol</a:t>
            </a:r>
            <a:r>
              <a:rPr lang="cs-CZ" dirty="0"/>
              <a:t>. zničené </a:t>
            </a:r>
            <a:r>
              <a:rPr lang="cs-CZ" dirty="0" smtClean="0"/>
              <a:t>výbuchem </a:t>
            </a:r>
            <a:r>
              <a:rPr lang="cs-CZ" dirty="0"/>
              <a:t>sopky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Tikal</a:t>
            </a:r>
            <a:r>
              <a:rPr lang="cs-CZ" dirty="0" smtClean="0"/>
              <a:t>   </a:t>
            </a:r>
            <a:r>
              <a:rPr lang="cs-CZ" sz="1800" b="0" i="1" dirty="0" smtClean="0"/>
              <a:t>obr. 8</a:t>
            </a:r>
            <a:endParaRPr lang="cs-CZ" sz="1800" b="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</a:t>
            </a:r>
            <a:r>
              <a:rPr lang="cs-CZ" sz="3600" b="1" dirty="0" smtClean="0"/>
              <a:t>Guatemala </a:t>
            </a:r>
            <a:r>
              <a:rPr lang="cs-CZ" dirty="0" smtClean="0"/>
              <a:t> </a:t>
            </a:r>
            <a:r>
              <a:rPr lang="cs-CZ" sz="1800" i="1" dirty="0" smtClean="0"/>
              <a:t>obr. 9</a:t>
            </a:r>
            <a:endParaRPr lang="cs-CZ" sz="1800" i="1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markéta\Desktop\450px-Tikal_Temple1_2006_0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883"/>
            <a:ext cx="3995642" cy="48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éta\Desktop\800px-GT056-Antigua_ArchHor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27" y="1285915"/>
            <a:ext cx="468616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Honduras                 Nikaragua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republika, hlavní město Tegucigalpa, </a:t>
            </a:r>
            <a:r>
              <a:rPr lang="cs-CZ" dirty="0" smtClean="0"/>
              <a:t>španělština</a:t>
            </a:r>
          </a:p>
          <a:p>
            <a:pPr lvl="0"/>
            <a:endParaRPr lang="cs-CZ" dirty="0"/>
          </a:p>
          <a:p>
            <a:r>
              <a:rPr lang="cs-CZ" b="1" dirty="0" err="1" smtClean="0">
                <a:solidFill>
                  <a:srgbClr val="C00000"/>
                </a:solidFill>
              </a:rPr>
              <a:t>Copán</a:t>
            </a:r>
            <a:r>
              <a:rPr lang="cs-CZ" b="1" dirty="0" smtClean="0">
                <a:solidFill>
                  <a:srgbClr val="C00000"/>
                </a:solidFill>
              </a:rPr>
              <a:t> – </a:t>
            </a:r>
            <a:r>
              <a:rPr lang="cs-CZ" dirty="0" smtClean="0"/>
              <a:t>UNESCO</a:t>
            </a:r>
            <a:r>
              <a:rPr lang="cs-CZ" dirty="0"/>
              <a:t>, archeologické naleziště mayského </a:t>
            </a:r>
            <a:r>
              <a:rPr lang="cs-CZ" dirty="0" smtClean="0"/>
              <a:t>města, spojeno </a:t>
            </a:r>
            <a:r>
              <a:rPr lang="cs-CZ" dirty="0"/>
              <a:t>s vědou – matematika, astronomie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republika, španělština, hlavní město </a:t>
            </a:r>
            <a:r>
              <a:rPr lang="cs-CZ" dirty="0" smtClean="0"/>
              <a:t>Managua</a:t>
            </a:r>
          </a:p>
          <a:p>
            <a:pPr lvl="0"/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</a:rPr>
              <a:t>León</a:t>
            </a:r>
            <a:r>
              <a:rPr lang="cs-CZ" dirty="0" smtClean="0"/>
              <a:t> – UNESCO</a:t>
            </a:r>
            <a:r>
              <a:rPr lang="cs-CZ" dirty="0"/>
              <a:t>, přístavní španělské město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Kostarika                     Panama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5000" dirty="0" smtClean="0"/>
              <a:t>republika</a:t>
            </a:r>
            <a:r>
              <a:rPr lang="cs-CZ" sz="5000" dirty="0"/>
              <a:t>, hlavní město San José, </a:t>
            </a:r>
            <a:r>
              <a:rPr lang="cs-CZ" sz="5000" dirty="0" smtClean="0"/>
              <a:t>španělština</a:t>
            </a:r>
          </a:p>
          <a:p>
            <a:pPr marL="0" lvl="0" indent="0">
              <a:buNone/>
            </a:pPr>
            <a:endParaRPr lang="cs-CZ" sz="5000" dirty="0"/>
          </a:p>
          <a:p>
            <a:r>
              <a:rPr lang="cs-CZ" sz="5000" b="1" dirty="0">
                <a:solidFill>
                  <a:srgbClr val="C00000"/>
                </a:solidFill>
              </a:rPr>
              <a:t>Kokosový </a:t>
            </a:r>
            <a:r>
              <a:rPr lang="cs-CZ" sz="5000" b="1" dirty="0" smtClean="0">
                <a:solidFill>
                  <a:srgbClr val="C00000"/>
                </a:solidFill>
              </a:rPr>
              <a:t>ostrov – </a:t>
            </a:r>
            <a:r>
              <a:rPr lang="cs-CZ" sz="5000" dirty="0" smtClean="0"/>
              <a:t>UNESCO</a:t>
            </a:r>
            <a:r>
              <a:rPr lang="cs-CZ" sz="5000" dirty="0"/>
              <a:t>, </a:t>
            </a:r>
            <a:r>
              <a:rPr lang="cs-CZ" sz="5000" dirty="0" err="1"/>
              <a:t>biosferická</a:t>
            </a:r>
            <a:r>
              <a:rPr lang="cs-CZ" sz="5000" dirty="0"/>
              <a:t> </a:t>
            </a:r>
            <a:r>
              <a:rPr lang="cs-CZ" sz="5000" dirty="0" smtClean="0"/>
              <a:t>rezervace – tropické </a:t>
            </a:r>
            <a:r>
              <a:rPr lang="cs-CZ" sz="5000" dirty="0"/>
              <a:t>pralesy, pozorování </a:t>
            </a:r>
            <a:r>
              <a:rPr lang="cs-CZ" sz="5000" dirty="0" smtClean="0"/>
              <a:t>zvířat (delfíni</a:t>
            </a:r>
            <a:r>
              <a:rPr lang="cs-CZ" sz="5000" dirty="0"/>
              <a:t>, </a:t>
            </a:r>
            <a:r>
              <a:rPr lang="cs-CZ" sz="5000" dirty="0" smtClean="0"/>
              <a:t>želvy…)</a:t>
            </a:r>
            <a:endParaRPr lang="cs-CZ" sz="5000" dirty="0"/>
          </a:p>
          <a:p>
            <a:r>
              <a:rPr lang="cs-CZ" dirty="0" smtClean="0"/>
              <a:t>                                                           </a:t>
            </a:r>
            <a:r>
              <a:rPr lang="cs-CZ" sz="4500" i="1" dirty="0" smtClean="0"/>
              <a:t>obr. 7</a:t>
            </a:r>
            <a:endParaRPr lang="cs-CZ" sz="4500" i="1" dirty="0"/>
          </a:p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cs-CZ" sz="5100" dirty="0"/>
              <a:t>republika, hlavní město Panama, španělština</a:t>
            </a:r>
          </a:p>
          <a:p>
            <a:r>
              <a:rPr lang="cs-CZ" sz="5100" b="1" dirty="0">
                <a:solidFill>
                  <a:srgbClr val="C00000"/>
                </a:solidFill>
              </a:rPr>
              <a:t>Panamský </a:t>
            </a:r>
            <a:r>
              <a:rPr lang="cs-CZ" sz="5100" b="1" dirty="0" smtClean="0">
                <a:solidFill>
                  <a:srgbClr val="C00000"/>
                </a:solidFill>
              </a:rPr>
              <a:t>průplav – </a:t>
            </a:r>
            <a:r>
              <a:rPr lang="cs-CZ" sz="5100" dirty="0" smtClean="0"/>
              <a:t>začal </a:t>
            </a:r>
            <a:r>
              <a:rPr lang="cs-CZ" sz="5100" dirty="0"/>
              <a:t>se stavět na konci 19</a:t>
            </a:r>
            <a:r>
              <a:rPr lang="cs-CZ" sz="5100" dirty="0" smtClean="0"/>
              <a:t>. stol</a:t>
            </a:r>
            <a:r>
              <a:rPr lang="cs-CZ" sz="5100" dirty="0"/>
              <a:t>., otevřen r. 1920, stavěn na 2 etapy – Francie a pak USA</a:t>
            </a:r>
          </a:p>
          <a:p>
            <a:r>
              <a:rPr lang="cs-CZ" sz="5100" b="1" dirty="0" smtClean="0">
                <a:solidFill>
                  <a:srgbClr val="C00000"/>
                </a:solidFill>
              </a:rPr>
              <a:t>Panama – </a:t>
            </a:r>
            <a:r>
              <a:rPr lang="cs-CZ" sz="5100" dirty="0" smtClean="0"/>
              <a:t>UNESCO </a:t>
            </a:r>
            <a:r>
              <a:rPr lang="cs-CZ" sz="5100" dirty="0"/>
              <a:t>– historické jádro, směs </a:t>
            </a:r>
            <a:r>
              <a:rPr lang="cs-CZ" sz="5100" dirty="0" smtClean="0"/>
              <a:t>fr.,  </a:t>
            </a:r>
            <a:r>
              <a:rPr lang="cs-CZ" sz="5100" dirty="0" err="1" smtClean="0"/>
              <a:t>šp</a:t>
            </a:r>
            <a:r>
              <a:rPr lang="cs-CZ" sz="5100" dirty="0" smtClean="0"/>
              <a:t>., </a:t>
            </a:r>
            <a:r>
              <a:rPr lang="cs-CZ" sz="5100" dirty="0" err="1" smtClean="0"/>
              <a:t>am</a:t>
            </a:r>
            <a:r>
              <a:rPr lang="cs-CZ" sz="5100" dirty="0" smtClean="0"/>
              <a:t>. stylů, 1 </a:t>
            </a:r>
            <a:r>
              <a:rPr lang="cs-CZ" sz="5100" dirty="0"/>
              <a:t>evropská osada z r</a:t>
            </a:r>
            <a:r>
              <a:rPr lang="cs-CZ" sz="5100" dirty="0" smtClean="0"/>
              <a:t>. 1519</a:t>
            </a:r>
            <a:endParaRPr lang="cs-CZ" sz="5100" dirty="0"/>
          </a:p>
          <a:p>
            <a:r>
              <a:rPr lang="cs-CZ" sz="5100" b="1" dirty="0" smtClean="0">
                <a:solidFill>
                  <a:srgbClr val="C00000"/>
                </a:solidFill>
              </a:rPr>
              <a:t>Perlové </a:t>
            </a:r>
            <a:r>
              <a:rPr lang="cs-CZ" sz="5100" b="1" dirty="0">
                <a:solidFill>
                  <a:srgbClr val="C00000"/>
                </a:solidFill>
              </a:rPr>
              <a:t>ostrovy </a:t>
            </a:r>
            <a:r>
              <a:rPr lang="cs-CZ" sz="5100" dirty="0"/>
              <a:t>– Panamský záliv, sportovní rybaření, potápění luxusní hotely</a:t>
            </a:r>
          </a:p>
          <a:p>
            <a:r>
              <a:rPr lang="cs-CZ" sz="5100" dirty="0"/>
              <a:t> </a:t>
            </a:r>
            <a:r>
              <a:rPr lang="cs-CZ" sz="5100" b="1" dirty="0" smtClean="0">
                <a:solidFill>
                  <a:srgbClr val="C00000"/>
                </a:solidFill>
              </a:rPr>
              <a:t>NP </a:t>
            </a:r>
            <a:r>
              <a:rPr lang="cs-CZ" sz="5100" b="1" dirty="0" err="1">
                <a:solidFill>
                  <a:srgbClr val="C00000"/>
                </a:solidFill>
              </a:rPr>
              <a:t>Darien</a:t>
            </a:r>
            <a:r>
              <a:rPr lang="cs-CZ" sz="5100" b="1" dirty="0">
                <a:solidFill>
                  <a:srgbClr val="C00000"/>
                </a:solidFill>
              </a:rPr>
              <a:t> </a:t>
            </a:r>
            <a:r>
              <a:rPr lang="cs-CZ" sz="5100" dirty="0"/>
              <a:t>– UNESCO </a:t>
            </a:r>
            <a:r>
              <a:rPr lang="cs-CZ" sz="5100" dirty="0" smtClean="0"/>
              <a:t>(tropické </a:t>
            </a:r>
            <a:r>
              <a:rPr lang="cs-CZ" sz="5100" dirty="0"/>
              <a:t>pralesy</a:t>
            </a:r>
            <a:r>
              <a:rPr lang="cs-CZ" sz="5100" dirty="0" smtClean="0"/>
              <a:t>)</a:t>
            </a:r>
          </a:p>
          <a:p>
            <a:r>
              <a:rPr lang="cs-CZ" sz="5100" dirty="0" smtClean="0"/>
              <a:t>KUBA:</a:t>
            </a:r>
            <a:endParaRPr lang="cs-CZ" sz="5100" dirty="0"/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https://www.youtube.com/watch?v=N4ZMYokojGw</a:t>
            </a:r>
            <a:endParaRPr lang="cs-CZ" dirty="0"/>
          </a:p>
        </p:txBody>
      </p:sp>
      <p:pic>
        <p:nvPicPr>
          <p:cNvPr id="2050" name="Picture 2" descr="C:\Users\markéta\Desktop\Panama_Canal_Rough_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6827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Doplň text: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3224" y="1600200"/>
            <a:ext cx="7499176" cy="49971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Hlavní město Mexika vzniklo na ruinách mayského centra …………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Mezi hlavní památky </a:t>
            </a:r>
            <a:r>
              <a:rPr lang="cs-CZ" dirty="0" err="1" smtClean="0"/>
              <a:t>Teotihuacánu</a:t>
            </a:r>
            <a:r>
              <a:rPr lang="cs-CZ" dirty="0" smtClean="0"/>
              <a:t> patří Pyramida …… a …….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Druhý největší korálový útes se nazývá……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Mayské město spojené s vědou (astronomií) na území Hondurasu je …..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Kokosový ostrov patří ke státu……..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Hlavní město Mexika vzniklo na ruinách mayského </a:t>
            </a:r>
            <a:r>
              <a:rPr lang="cs-CZ" dirty="0" smtClean="0"/>
              <a:t>centra </a:t>
            </a:r>
            <a:r>
              <a:rPr lang="cs-CZ" b="1" dirty="0" err="1" smtClean="0">
                <a:solidFill>
                  <a:srgbClr val="C00000"/>
                </a:solidFill>
              </a:rPr>
              <a:t>Tenochtitlánu</a:t>
            </a:r>
            <a:r>
              <a:rPr lang="cs-CZ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Mezi </a:t>
            </a:r>
            <a:r>
              <a:rPr lang="cs-CZ" dirty="0"/>
              <a:t>hlavní památky </a:t>
            </a:r>
            <a:r>
              <a:rPr lang="cs-CZ" dirty="0" err="1" smtClean="0"/>
              <a:t>Teotihuacánu</a:t>
            </a:r>
            <a:r>
              <a:rPr lang="cs-CZ" dirty="0" smtClean="0"/>
              <a:t> </a:t>
            </a:r>
            <a:r>
              <a:rPr lang="cs-CZ" dirty="0"/>
              <a:t>patří Pyramida </a:t>
            </a:r>
            <a:r>
              <a:rPr lang="cs-CZ" b="1" dirty="0" smtClean="0">
                <a:solidFill>
                  <a:srgbClr val="C00000"/>
                </a:solidFill>
              </a:rPr>
              <a:t>Slunce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C00000"/>
                </a:solidFill>
              </a:rPr>
              <a:t>Měsíce.</a:t>
            </a:r>
            <a:endParaRPr lang="cs-CZ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Druhý největší korálový útes se </a:t>
            </a:r>
            <a:r>
              <a:rPr lang="cs-CZ" dirty="0" smtClean="0"/>
              <a:t>nazývá </a:t>
            </a:r>
            <a:r>
              <a:rPr lang="cs-CZ" b="1" dirty="0" smtClean="0">
                <a:solidFill>
                  <a:srgbClr val="C00000"/>
                </a:solidFill>
              </a:rPr>
              <a:t>Belize.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Mayské město spojené s vědou (astronomií) na území Hondurasu je </a:t>
            </a:r>
            <a:r>
              <a:rPr lang="cs-CZ" b="1" dirty="0" err="1" smtClean="0">
                <a:solidFill>
                  <a:srgbClr val="C00000"/>
                </a:solidFill>
              </a:rPr>
              <a:t>Copán</a:t>
            </a:r>
            <a:r>
              <a:rPr lang="cs-CZ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Kokosový </a:t>
            </a:r>
            <a:r>
              <a:rPr lang="cs-CZ" dirty="0"/>
              <a:t>ostrov patří ke </a:t>
            </a:r>
            <a:r>
              <a:rPr lang="cs-CZ" dirty="0" smtClean="0"/>
              <a:t>státu </a:t>
            </a:r>
            <a:r>
              <a:rPr lang="cs-CZ" b="1" dirty="0" smtClean="0">
                <a:solidFill>
                  <a:srgbClr val="C00000"/>
                </a:solidFill>
              </a:rPr>
              <a:t>Kostarika.</a:t>
            </a: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3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94519"/>
          </a:xfrm>
        </p:spPr>
        <p:txBody>
          <a:bodyPr>
            <a:noAutofit/>
          </a:bodyPr>
          <a:lstStyle/>
          <a:p>
            <a:r>
              <a:rPr lang="cs-CZ" sz="3200" dirty="0" smtClean="0"/>
              <a:t>Charakteristika DUM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33272"/>
              </p:ext>
            </p:extLst>
          </p:nvPr>
        </p:nvGraphicFramePr>
        <p:xfrm>
          <a:off x="467544" y="1283323"/>
          <a:ext cx="8064896" cy="4775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16"/>
                <a:gridCol w="6120680"/>
              </a:tblGrid>
              <a:tr h="220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školy a adresa</a:t>
                      </a:r>
                    </a:p>
                  </a:txBody>
                  <a:tcPr marL="7175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Střední 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odborná škola Otrokovice, tř. T. Bati 1266, 76502 Otrokovice</a:t>
                      </a: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Číslo projektu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CZ.1.07/1.5.00/34.0445 </a:t>
                      </a:r>
                      <a:r>
                        <a:rPr lang="cs-CZ" sz="140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/2</a:t>
                      </a:r>
                      <a:endParaRPr lang="cs-CZ" sz="1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Autor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Mgr. Markéta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Kraváčková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Označení DUM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VY_32_INOVACE_SOSOTR-Mn-ZCR/3-PV-2/5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</a:t>
                      </a: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DUM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Cestovní ruch střední Ameriky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Stupeň a typ vzdělávání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Středoškolské vzdělávání</a:t>
                      </a: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Kód oboru RVP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63-41-M/01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Obor vzdělávání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 hotelových a turistických služeb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Vyučovací předmět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Zeměpis cestovního ruchu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Druh učebního materiálu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</a:t>
                      </a: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Cílová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skupina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Žák,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18 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let</a:t>
                      </a:r>
                    </a:p>
                  </a:txBody>
                  <a:tcPr marL="107950" marR="9525" marT="9525" marB="0" anchor="ctr"/>
                </a:tc>
              </a:tr>
              <a:tr h="441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Anotace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 je určený k frontální výuce učitelem, případně jako materiál pro samostudium, nutno doplnit výkladem, náplň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Hlavní turistické destinace  Mexika, pevninských  států střední Ameriky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Vybavení, pomůcky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Dataprojektor, atlas světa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Klíčová slova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Mexiko,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Teotihuacán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Tenochtitlán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Guatemala, Panama, Salvador, Kostarika, Nikaragua, Belize,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Copán</a:t>
                      </a: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Tikal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20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Datum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2. 4. 2013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Seznam obrázků: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4525963"/>
          </a:xfrm>
        </p:spPr>
        <p:txBody>
          <a:bodyPr>
            <a:noAutofit/>
          </a:bodyPr>
          <a:lstStyle/>
          <a:p>
            <a:r>
              <a:rPr lang="cs-CZ" sz="1400" dirty="0" smtClean="0"/>
              <a:t>Obr. 1. </a:t>
            </a:r>
            <a:r>
              <a:rPr lang="cs-CZ" sz="1400" i="1" dirty="0" smtClean="0"/>
              <a:t>anonym, </a:t>
            </a:r>
            <a:r>
              <a:rPr lang="cs-CZ" sz="1400" dirty="0" smtClean="0"/>
              <a:t>[vid. 2. 4. 2013] dostupné z: </a:t>
            </a:r>
            <a:r>
              <a:rPr lang="cs-CZ" sz="1400" dirty="0" smtClean="0">
                <a:hlinkClick r:id="rId3"/>
              </a:rPr>
              <a:t>http</a:t>
            </a:r>
            <a:r>
              <a:rPr lang="cs-CZ" sz="1400" dirty="0">
                <a:hlinkClick r:id="rId3"/>
              </a:rPr>
              <a:t>://</a:t>
            </a:r>
            <a:r>
              <a:rPr lang="cs-CZ" sz="1400" dirty="0" smtClean="0">
                <a:hlinkClick r:id="rId3"/>
              </a:rPr>
              <a:t>upload.wikimedia.org/wikipedia/commons/thumb/f/fc/Flag_of_Mexico.svg/110px-Flag_of_Mexico.svg.png</a:t>
            </a:r>
            <a:endParaRPr lang="cs-CZ" sz="1400" dirty="0" smtClean="0"/>
          </a:p>
          <a:p>
            <a:r>
              <a:rPr lang="cs-CZ" sz="1400" dirty="0" smtClean="0"/>
              <a:t>Obr. 2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Clinker</a:t>
            </a:r>
            <a:r>
              <a:rPr lang="cs-CZ" sz="1400" i="1" dirty="0" smtClean="0"/>
              <a:t>, </a:t>
            </a:r>
            <a:r>
              <a:rPr lang="cs-CZ" sz="1400" dirty="0" smtClean="0"/>
              <a:t>[vid. 2. 4. 2013] dostupné z: </a:t>
            </a:r>
            <a:r>
              <a:rPr lang="cs-CZ" sz="1400" dirty="0" smtClean="0">
                <a:hlinkClick r:id="rId4"/>
              </a:rPr>
              <a:t>http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upload.wikimedia.org/wikipedia/commons/b/bc/Xochimilco.jpg</a:t>
            </a:r>
            <a:endParaRPr lang="cs-CZ" sz="1400" dirty="0" smtClean="0"/>
          </a:p>
          <a:p>
            <a:r>
              <a:rPr lang="cs-CZ" sz="1400" dirty="0" smtClean="0"/>
              <a:t>Obr. 3</a:t>
            </a:r>
            <a:r>
              <a:rPr lang="cs-CZ" sz="1400" i="1" dirty="0" smtClean="0"/>
              <a:t>. s </a:t>
            </a:r>
            <a:r>
              <a:rPr lang="cs-CZ" sz="1400" i="1" dirty="0" err="1" smtClean="0"/>
              <a:t>shepherd</a:t>
            </a:r>
            <a:r>
              <a:rPr lang="cs-CZ" sz="1400" i="1" dirty="0" smtClean="0"/>
              <a:t>, </a:t>
            </a:r>
            <a:r>
              <a:rPr lang="cs-CZ" sz="1400" dirty="0" smtClean="0"/>
              <a:t>[vid. 2. 4. 2012] dostupné z:</a:t>
            </a:r>
            <a:r>
              <a:rPr lang="cs-CZ" sz="1400" dirty="0" smtClean="0">
                <a:hlinkClick r:id="rId5"/>
              </a:rPr>
              <a:t> </a:t>
            </a:r>
            <a:r>
              <a:rPr lang="cs-CZ" sz="1400" dirty="0" smtClean="0">
                <a:hlinkClick r:id="rId6"/>
              </a:rPr>
              <a:t>http</a:t>
            </a:r>
            <a:r>
              <a:rPr lang="cs-CZ" sz="1400" dirty="0">
                <a:hlinkClick r:id="rId6"/>
              </a:rPr>
              <a:t>://</a:t>
            </a:r>
            <a:r>
              <a:rPr lang="cs-CZ" sz="1400" dirty="0" smtClean="0">
                <a:hlinkClick r:id="rId6"/>
              </a:rPr>
              <a:t>upload.wikimedia.org/wikipedia/commons/thumb/6/66/Templo_Mayor_Tenochtitlan.jpg/450px-Templo_Mayor_Tenochtitlan.jpg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Obr</a:t>
            </a:r>
            <a:r>
              <a:rPr lang="cs-CZ" sz="1400" dirty="0"/>
              <a:t>. </a:t>
            </a:r>
            <a:r>
              <a:rPr lang="cs-CZ" sz="1400" dirty="0" smtClean="0"/>
              <a:t>4. </a:t>
            </a:r>
            <a:r>
              <a:rPr lang="cs-CZ" sz="1400" i="1" dirty="0" err="1" smtClean="0"/>
              <a:t>Jackhynes</a:t>
            </a:r>
            <a:r>
              <a:rPr lang="cs-CZ" sz="1400" i="1" dirty="0" smtClean="0"/>
              <a:t>, </a:t>
            </a:r>
            <a:r>
              <a:rPr lang="cs-CZ" sz="1400" dirty="0"/>
              <a:t>[vid. </a:t>
            </a:r>
            <a:r>
              <a:rPr lang="cs-CZ" sz="1400" dirty="0" smtClean="0"/>
              <a:t>2. 4. </a:t>
            </a:r>
            <a:r>
              <a:rPr lang="cs-CZ" sz="1400" dirty="0"/>
              <a:t>2012] dostupné z:</a:t>
            </a:r>
            <a:r>
              <a:rPr lang="cs-CZ" sz="1400" dirty="0">
                <a:hlinkClick r:id="rId5"/>
              </a:rPr>
              <a:t> </a:t>
            </a:r>
            <a:r>
              <a:rPr lang="cs-CZ" sz="1400" dirty="0" smtClean="0"/>
              <a:t>         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upload.wikimedia.org/wikipedia/commons/thumb/0/06/View_from_Pyramide_de_la_luna.jpg/800px-View_from_Pyramide_de_la_luna.jpg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Obr. 5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Bjorn</a:t>
            </a:r>
            <a:r>
              <a:rPr lang="cs-CZ" sz="1400" i="1" dirty="0" smtClean="0"/>
              <a:t> Christian </a:t>
            </a:r>
            <a:r>
              <a:rPr lang="cs-CZ" sz="1400" i="1" dirty="0" err="1" smtClean="0"/>
              <a:t>Torrisen</a:t>
            </a:r>
            <a:r>
              <a:rPr lang="cs-CZ" sz="1400" i="1" dirty="0" smtClean="0"/>
              <a:t>,</a:t>
            </a:r>
            <a:r>
              <a:rPr lang="cs-CZ" sz="1400" dirty="0" smtClean="0"/>
              <a:t> [vid. 2. 4. 2012]</a:t>
            </a:r>
            <a:r>
              <a:rPr lang="cs-CZ" sz="1400" i="1" dirty="0" smtClean="0"/>
              <a:t>  </a:t>
            </a:r>
            <a:r>
              <a:rPr lang="cs-CZ" sz="1400" dirty="0" smtClean="0"/>
              <a:t>dostupné z:           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upload.wikimedia.org/wikipedia/commons/thumb/7/7a/Chichen-Itza-Castillo-Seen-From-East.JPG/800px-Chichen-Itza-Castillo-Seen-From-East.JPG</a:t>
            </a:r>
            <a:endParaRPr lang="cs-CZ" sz="1400" dirty="0" smtClean="0"/>
          </a:p>
          <a:p>
            <a:r>
              <a:rPr lang="cs-CZ" sz="1400" dirty="0" smtClean="0"/>
              <a:t>Obr. 6. </a:t>
            </a:r>
            <a:r>
              <a:rPr lang="cs-CZ" sz="1400" i="1" dirty="0" err="1" smtClean="0"/>
              <a:t>U.S.Geologilcal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Survey</a:t>
            </a:r>
            <a:r>
              <a:rPr lang="cs-CZ" sz="1400" dirty="0" smtClean="0"/>
              <a:t> [vid. 2. 4. 2013]  dostupné z: </a:t>
            </a:r>
            <a:r>
              <a:rPr lang="cs-CZ" sz="1400" dirty="0" smtClean="0">
                <a:hlinkClick r:id="rId9"/>
              </a:rPr>
              <a:t>http</a:t>
            </a:r>
            <a:r>
              <a:rPr lang="cs-CZ" sz="1400" dirty="0">
                <a:hlinkClick r:id="rId9"/>
              </a:rPr>
              <a:t>://</a:t>
            </a:r>
            <a:r>
              <a:rPr lang="cs-CZ" sz="1400" dirty="0" smtClean="0">
                <a:hlinkClick r:id="rId9"/>
              </a:rPr>
              <a:t>upload.wikimedia.org/wikipedia/commons/6/61/Great_Blue_Hole.jpg</a:t>
            </a:r>
            <a:endParaRPr lang="cs-CZ" sz="1400" dirty="0" smtClean="0"/>
          </a:p>
          <a:p>
            <a:r>
              <a:rPr lang="cs-CZ" sz="1400" dirty="0" smtClean="0"/>
              <a:t>Obr. 7. </a:t>
            </a:r>
            <a:r>
              <a:rPr lang="cs-CZ" sz="1400" i="1" dirty="0" smtClean="0"/>
              <a:t>anonym,</a:t>
            </a:r>
            <a:r>
              <a:rPr lang="cs-CZ" sz="1400" dirty="0" smtClean="0"/>
              <a:t> [vid. 25. 2. 2013]  dostupné z: </a:t>
            </a:r>
            <a:r>
              <a:rPr lang="cs-CZ" sz="1400" dirty="0" smtClean="0">
                <a:hlinkClick r:id="rId10"/>
              </a:rPr>
              <a:t>http</a:t>
            </a:r>
            <a:r>
              <a:rPr lang="cs-CZ" sz="1400" dirty="0">
                <a:hlinkClick r:id="rId10"/>
              </a:rPr>
              <a:t>://</a:t>
            </a:r>
            <a:r>
              <a:rPr lang="cs-CZ" sz="1400" dirty="0" smtClean="0">
                <a:hlinkClick r:id="rId10"/>
              </a:rPr>
              <a:t>upload.wikimedia.org/wikipedia/commons/thumb/e/ec/Panama_Canal_Rough_Diagram.png/622px-Panama_Canal_Rough_Diagram.png</a:t>
            </a:r>
            <a:endParaRPr lang="cs-CZ" sz="1400" dirty="0" smtClean="0"/>
          </a:p>
          <a:p>
            <a:r>
              <a:rPr lang="cs-CZ" sz="1400" dirty="0" smtClean="0"/>
              <a:t>Obr. 8. </a:t>
            </a:r>
            <a:r>
              <a:rPr lang="cs-CZ" sz="1400" i="1" dirty="0" err="1" smtClean="0"/>
              <a:t>Sraymond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Ostertag</a:t>
            </a:r>
            <a:r>
              <a:rPr lang="cs-CZ" sz="1400" dirty="0" smtClean="0"/>
              <a:t>,  [vid. 2. 4. 2013]  dostupné z: </a:t>
            </a:r>
            <a:r>
              <a:rPr lang="cs-CZ" sz="1400" dirty="0" smtClean="0">
                <a:hlinkClick r:id="rId11"/>
              </a:rPr>
              <a:t>http</a:t>
            </a:r>
            <a:r>
              <a:rPr lang="cs-CZ" sz="1400" dirty="0">
                <a:hlinkClick r:id="rId11"/>
              </a:rPr>
              <a:t>://</a:t>
            </a:r>
            <a:r>
              <a:rPr lang="cs-CZ" sz="1400" dirty="0" smtClean="0">
                <a:hlinkClick r:id="rId11"/>
              </a:rPr>
              <a:t>upload.wikimedia.org/wikipedia/commons/thumb/0/06/Tikal_Temple1_2006_08_11.JPG/450px-Tikal_Temple1_2006_08_11.JPG</a:t>
            </a:r>
            <a:endParaRPr lang="cs-CZ" sz="1400" dirty="0" smtClean="0"/>
          </a:p>
          <a:p>
            <a:r>
              <a:rPr lang="cs-CZ" sz="1400" dirty="0" smtClean="0"/>
              <a:t>Obr. 9. </a:t>
            </a:r>
            <a:r>
              <a:rPr lang="cs-CZ" sz="1400" i="1" dirty="0" err="1" smtClean="0"/>
              <a:t>Zack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Clark</a:t>
            </a:r>
            <a:r>
              <a:rPr lang="cs-CZ" sz="1400" dirty="0" smtClean="0"/>
              <a:t>, [vid.2 .4. 2013]  dostupné z: </a:t>
            </a:r>
            <a:r>
              <a:rPr lang="cs-CZ" sz="1400" dirty="0" smtClean="0">
                <a:hlinkClick r:id="rId12"/>
              </a:rPr>
              <a:t>http</a:t>
            </a:r>
            <a:r>
              <a:rPr lang="cs-CZ" sz="1400" dirty="0">
                <a:hlinkClick r:id="rId12"/>
              </a:rPr>
              <a:t>://</a:t>
            </a:r>
            <a:r>
              <a:rPr lang="cs-CZ" sz="1400" dirty="0" smtClean="0">
                <a:hlinkClick r:id="rId12"/>
              </a:rPr>
              <a:t>upload.wikimedia.org/wikipedia/commons/thumb/a/a4/GT056-Antigua_ArchHorz.jpeg/800px-GT056-Antigua_ArchHorz.jpeg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i="1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17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Seznam použité literatury: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64126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[1</a:t>
            </a:r>
            <a:r>
              <a:rPr lang="cs-CZ" dirty="0" smtClean="0"/>
              <a:t>] Holeček M., </a:t>
            </a:r>
            <a:r>
              <a:rPr lang="cs-CZ" dirty="0" err="1" smtClean="0"/>
              <a:t>Mariot</a:t>
            </a:r>
            <a:r>
              <a:rPr lang="cs-CZ" dirty="0" smtClean="0"/>
              <a:t> P., Střída M. </a:t>
            </a:r>
            <a:r>
              <a:rPr lang="cs-CZ" i="1" dirty="0" smtClean="0"/>
              <a:t>Zeměpis cestovního ruchu</a:t>
            </a:r>
            <a:r>
              <a:rPr lang="cs-CZ" dirty="0"/>
              <a:t>,</a:t>
            </a:r>
            <a:r>
              <a:rPr lang="cs-CZ" dirty="0" smtClean="0"/>
              <a:t> Nakladatelství České geografické společnosti,  Praha 1999, ISBN 80-86034-39-9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2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21891"/>
            <a:ext cx="8229600" cy="1143000"/>
          </a:xfrm>
        </p:spPr>
        <p:txBody>
          <a:bodyPr/>
          <a:lstStyle/>
          <a:p>
            <a:r>
              <a:rPr lang="cs-CZ" dirty="0" smtClean="0"/>
              <a:t>Náplň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Charakteristika cestovního ruchu Střední Ameriky</a:t>
            </a:r>
          </a:p>
          <a:p>
            <a:r>
              <a:rPr lang="cs-CZ" dirty="0" smtClean="0"/>
              <a:t>Mexiko</a:t>
            </a:r>
          </a:p>
          <a:p>
            <a:r>
              <a:rPr lang="cs-CZ" dirty="0" smtClean="0"/>
              <a:t>Belize</a:t>
            </a:r>
          </a:p>
          <a:p>
            <a:r>
              <a:rPr lang="cs-CZ" dirty="0" smtClean="0"/>
              <a:t>Guatemala, Salvador</a:t>
            </a:r>
          </a:p>
          <a:p>
            <a:r>
              <a:rPr lang="cs-CZ" dirty="0" smtClean="0"/>
              <a:t>Honduras, Nikaragua</a:t>
            </a:r>
          </a:p>
          <a:p>
            <a:r>
              <a:rPr lang="cs-CZ" dirty="0" smtClean="0"/>
              <a:t>Kostarika, Panama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Calibri"/>
                <a:cs typeface="Times New Roman"/>
              </a:rPr>
              <a:t>Cestovní ruch střední Ameriky</a:t>
            </a:r>
          </a:p>
        </p:txBody>
      </p:sp>
    </p:spTree>
    <p:extLst>
      <p:ext uri="{BB962C8B-B14F-4D97-AF65-F5344CB8AC3E}">
        <p14:creationId xmlns:p14="http://schemas.microsoft.com/office/powerpoint/2010/main" val="21526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Charakteristika cestovního ruchu Střední Ameriky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pevninské státy: </a:t>
            </a:r>
            <a:r>
              <a:rPr lang="cs-CZ" dirty="0"/>
              <a:t>Mexiko, Guatemala, Belize, Nikaragua, Honduras, Salvador, Kostarika, </a:t>
            </a:r>
            <a:r>
              <a:rPr lang="cs-CZ" dirty="0" smtClean="0"/>
              <a:t>Panama</a:t>
            </a:r>
            <a:r>
              <a:rPr lang="cs-CZ" dirty="0"/>
              <a:t> 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přírodní </a:t>
            </a:r>
            <a:r>
              <a:rPr lang="cs-CZ" dirty="0"/>
              <a:t>předpoklady (tropický pás), celoroční využití, Karibské moře</a:t>
            </a:r>
          </a:p>
          <a:p>
            <a:pPr lvl="0"/>
            <a:r>
              <a:rPr lang="cs-CZ" dirty="0"/>
              <a:t>kulturní předpoklady – indiánské památky předkolumbovského období (Aztékové, Mayové, </a:t>
            </a:r>
            <a:r>
              <a:rPr lang="cs-CZ" dirty="0" err="1"/>
              <a:t>Toltékové</a:t>
            </a:r>
            <a:r>
              <a:rPr lang="cs-CZ" dirty="0"/>
              <a:t>, </a:t>
            </a:r>
            <a:r>
              <a:rPr lang="cs-CZ" dirty="0" err="1"/>
              <a:t>Olmékové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města v UNESCU – španělské koloniální baroko – 16</a:t>
            </a:r>
            <a:r>
              <a:rPr lang="cs-CZ" dirty="0" smtClean="0"/>
              <a:t>. – 18.stol.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nevýhody: hygienická a zdravotnická rizika, silná kriminalita, živelné pohromy – zemětřesení, </a:t>
            </a:r>
            <a:r>
              <a:rPr lang="cs-CZ" dirty="0" smtClean="0"/>
              <a:t>hurikány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obyvatelé jsou převážně míšenci – kreolové (míšenec </a:t>
            </a:r>
            <a:r>
              <a:rPr lang="cs-CZ" dirty="0" err="1" smtClean="0"/>
              <a:t>španěla</a:t>
            </a:r>
            <a:r>
              <a:rPr lang="cs-CZ" dirty="0" smtClean="0"/>
              <a:t> </a:t>
            </a:r>
            <a:r>
              <a:rPr lang="cs-CZ" dirty="0"/>
              <a:t>a indiána)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/>
              <a:t>Mexiko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Hlavní město: Ciudad de </a:t>
            </a:r>
            <a:r>
              <a:rPr lang="cs-CZ" dirty="0" err="1" smtClean="0"/>
              <a:t>México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Státní zřízení: federativní prezidentská republika  </a:t>
            </a:r>
          </a:p>
          <a:p>
            <a:pPr eaLnBrk="1" hangingPunct="1">
              <a:defRPr/>
            </a:pPr>
            <a:r>
              <a:rPr lang="cs-CZ" dirty="0" smtClean="0"/>
              <a:t>Jazyk: španělština                                                                    </a:t>
            </a:r>
            <a:r>
              <a:rPr lang="cs-CZ" sz="1700" i="1" dirty="0" smtClean="0"/>
              <a:t>obr. 1</a:t>
            </a:r>
          </a:p>
          <a:p>
            <a:pPr eaLnBrk="1" hangingPunct="1">
              <a:defRPr/>
            </a:pPr>
            <a:r>
              <a:rPr lang="cs-CZ" dirty="0" smtClean="0"/>
              <a:t>Měna: peso</a:t>
            </a:r>
          </a:p>
          <a:p>
            <a:pPr>
              <a:defRPr/>
            </a:pPr>
            <a:r>
              <a:rPr lang="cs-CZ" dirty="0"/>
              <a:t>1 964 375 km² </a:t>
            </a:r>
            <a:r>
              <a:rPr lang="cs-CZ" dirty="0" smtClean="0"/>
              <a:t>                                   </a:t>
            </a:r>
          </a:p>
          <a:p>
            <a:pPr>
              <a:defRPr/>
            </a:pPr>
            <a:r>
              <a:rPr lang="cs-CZ" dirty="0"/>
              <a:t>112 322 757 </a:t>
            </a:r>
            <a:r>
              <a:rPr lang="cs-CZ" dirty="0" smtClean="0"/>
              <a:t>obyvatel  </a:t>
            </a:r>
          </a:p>
          <a:p>
            <a:pPr lvl="0"/>
            <a:r>
              <a:rPr lang="cs-CZ" dirty="0"/>
              <a:t>1821 </a:t>
            </a:r>
            <a:r>
              <a:rPr lang="cs-CZ" dirty="0" smtClean="0"/>
              <a:t>nezávislost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nejnavštěvovanější </a:t>
            </a:r>
            <a:r>
              <a:rPr lang="cs-CZ" dirty="0"/>
              <a:t>země Střední Ameriky, </a:t>
            </a:r>
            <a:r>
              <a:rPr lang="cs-CZ" dirty="0" smtClean="0"/>
              <a:t>20 – 25 </a:t>
            </a:r>
            <a:r>
              <a:rPr lang="cs-CZ" dirty="0"/>
              <a:t>milionů turistů ročně</a:t>
            </a:r>
          </a:p>
          <a:p>
            <a:pPr lvl="0"/>
            <a:r>
              <a:rPr lang="cs-CZ" dirty="0"/>
              <a:t>přímořské pobyty, památky indiánských kmenů, slavnosti – fiesty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     (býčí</a:t>
            </a:r>
            <a:r>
              <a:rPr lang="cs-CZ" dirty="0"/>
              <a:t>, kohoutí zápasy, jízdy na divokých koních – </a:t>
            </a:r>
            <a:r>
              <a:rPr lang="cs-CZ" dirty="0" err="1"/>
              <a:t>charros</a:t>
            </a:r>
            <a:r>
              <a:rPr lang="cs-CZ" dirty="0"/>
              <a:t>), karnevaly</a:t>
            </a:r>
          </a:p>
          <a:p>
            <a:pPr lvl="0"/>
            <a:r>
              <a:rPr lang="cs-CZ" dirty="0"/>
              <a:t>gastronomie (rajče, čokoláda, vanilka, </a:t>
            </a:r>
            <a:r>
              <a:rPr lang="cs-CZ" dirty="0" err="1"/>
              <a:t>tequila</a:t>
            </a:r>
            <a:r>
              <a:rPr lang="cs-CZ" dirty="0"/>
              <a:t>, fazole, chilli, </a:t>
            </a:r>
            <a:r>
              <a:rPr lang="cs-CZ" dirty="0" err="1"/>
              <a:t>mezcal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</p:txBody>
      </p:sp>
      <p:pic>
        <p:nvPicPr>
          <p:cNvPr id="2" name="Picture 2" descr="C:\Users\kravackova\Desktop\Flag_of_Mexico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440160" cy="9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dirty="0" err="1" smtClean="0"/>
              <a:t>Cuidad</a:t>
            </a:r>
            <a:r>
              <a:rPr lang="cs-CZ" sz="3600" b="1" dirty="0" smtClean="0"/>
              <a:t> de </a:t>
            </a:r>
            <a:r>
              <a:rPr lang="cs-CZ" sz="3600" b="1" dirty="0" err="1" smtClean="0"/>
              <a:t>México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nadmořská výška </a:t>
            </a:r>
            <a:r>
              <a:rPr lang="cs-CZ" dirty="0" smtClean="0"/>
              <a:t>2.200 m</a:t>
            </a:r>
            <a:endParaRPr lang="cs-CZ" dirty="0"/>
          </a:p>
          <a:p>
            <a:pPr lvl="0"/>
            <a:r>
              <a:rPr lang="cs-CZ" dirty="0"/>
              <a:t>bylo založeno na ruinách hlavního města Aztécké říše </a:t>
            </a:r>
            <a:r>
              <a:rPr lang="cs-CZ" dirty="0" smtClean="0"/>
              <a:t>ze </a:t>
            </a:r>
            <a:r>
              <a:rPr lang="cs-CZ" dirty="0"/>
              <a:t>14. </a:t>
            </a:r>
            <a:r>
              <a:rPr lang="cs-CZ" dirty="0" smtClean="0"/>
              <a:t>století </a:t>
            </a:r>
            <a:r>
              <a:rPr lang="cs-CZ" dirty="0" err="1" smtClean="0"/>
              <a:t>Tenochtitlánu</a:t>
            </a:r>
            <a:r>
              <a:rPr lang="cs-CZ" dirty="0" smtClean="0"/>
              <a:t> </a:t>
            </a:r>
            <a:r>
              <a:rPr lang="cs-CZ" dirty="0"/>
              <a:t>– zničeno </a:t>
            </a:r>
            <a:r>
              <a:rPr lang="cs-CZ" dirty="0" smtClean="0"/>
              <a:t>Španěly – r. 1521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ruiny </a:t>
            </a:r>
            <a:r>
              <a:rPr lang="cs-CZ" b="1" dirty="0" err="1"/>
              <a:t>Tenochtitlánu</a:t>
            </a:r>
            <a:r>
              <a:rPr lang="cs-CZ" b="1" dirty="0"/>
              <a:t> </a:t>
            </a:r>
            <a:r>
              <a:rPr lang="cs-CZ" dirty="0"/>
              <a:t>jsou v UNESCO </a:t>
            </a:r>
            <a:r>
              <a:rPr lang="cs-CZ" dirty="0" smtClean="0"/>
              <a:t>(rákosové </a:t>
            </a:r>
            <a:r>
              <a:rPr lang="cs-CZ" dirty="0"/>
              <a:t>umělé ostrovy na původně slaném jezeře) – pozůstatkem jsou plovoucí zahrady </a:t>
            </a:r>
            <a:r>
              <a:rPr lang="cs-CZ" b="1" dirty="0" err="1"/>
              <a:t>Xochimilco</a:t>
            </a:r>
            <a:endParaRPr lang="cs-CZ" dirty="0"/>
          </a:p>
          <a:p>
            <a:pPr lvl="0"/>
            <a:r>
              <a:rPr lang="cs-CZ" dirty="0"/>
              <a:t>historická část města – UNESCO </a:t>
            </a:r>
          </a:p>
          <a:p>
            <a:pPr marL="0" lv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 smtClean="0"/>
              <a:t>Archeologické </a:t>
            </a:r>
            <a:r>
              <a:rPr lang="cs-CZ" dirty="0"/>
              <a:t>muzeum</a:t>
            </a:r>
          </a:p>
          <a:p>
            <a:r>
              <a:rPr lang="cs-CZ" dirty="0"/>
              <a:t>náměstí </a:t>
            </a:r>
            <a:r>
              <a:rPr lang="cs-CZ" dirty="0" err="1" smtClean="0"/>
              <a:t>Zocalo</a:t>
            </a:r>
            <a:r>
              <a:rPr lang="cs-CZ" dirty="0" smtClean="0"/>
              <a:t> (největší </a:t>
            </a:r>
            <a:r>
              <a:rPr lang="cs-CZ" dirty="0"/>
              <a:t>barokní katedrála Ameriky, UNESCO, 16</a:t>
            </a:r>
            <a:r>
              <a:rPr lang="cs-CZ" dirty="0" smtClean="0"/>
              <a:t>. – 17. století)</a:t>
            </a:r>
            <a:endParaRPr lang="cs-CZ" dirty="0"/>
          </a:p>
          <a:p>
            <a:r>
              <a:rPr lang="cs-CZ" dirty="0" smtClean="0"/>
              <a:t>Torre </a:t>
            </a:r>
            <a:r>
              <a:rPr lang="cs-CZ" dirty="0" err="1" smtClean="0"/>
              <a:t>Latinoamericana</a:t>
            </a:r>
            <a:r>
              <a:rPr lang="cs-CZ" dirty="0" smtClean="0"/>
              <a:t> – 1. </a:t>
            </a:r>
            <a:r>
              <a:rPr lang="cs-CZ" dirty="0"/>
              <a:t>mrakodrap ve Střední Americe</a:t>
            </a:r>
          </a:p>
          <a:p>
            <a:pPr lvl="0"/>
            <a:r>
              <a:rPr lang="cs-CZ" dirty="0"/>
              <a:t>rozhledna, muzeum, </a:t>
            </a:r>
            <a:r>
              <a:rPr lang="cs-CZ" dirty="0" smtClean="0"/>
              <a:t>182 m</a:t>
            </a:r>
            <a:endParaRPr lang="cs-CZ" dirty="0"/>
          </a:p>
          <a:p>
            <a:r>
              <a:rPr lang="cs-CZ" dirty="0"/>
              <a:t>UNAM – UNESCO, areál Národní mexické univerzity 1950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Xochimilco</a:t>
            </a:r>
            <a:r>
              <a:rPr lang="cs-CZ" sz="3600" b="1" dirty="0" smtClean="0"/>
              <a:t> </a:t>
            </a:r>
            <a:r>
              <a:rPr lang="cs-CZ" sz="1800" i="1" dirty="0" smtClean="0"/>
              <a:t>obr. 2            </a:t>
            </a:r>
            <a:r>
              <a:rPr lang="cs-CZ" sz="3200" b="1" dirty="0" smtClean="0"/>
              <a:t>Maketa </a:t>
            </a:r>
            <a:r>
              <a:rPr lang="cs-CZ" sz="3200" b="1" dirty="0" err="1" smtClean="0"/>
              <a:t>Tenochtitlánu</a:t>
            </a:r>
            <a:r>
              <a:rPr lang="cs-CZ" sz="3200" b="1" dirty="0" smtClean="0"/>
              <a:t> </a:t>
            </a:r>
            <a:r>
              <a:rPr lang="cs-CZ" sz="1800" i="1" dirty="0" smtClean="0"/>
              <a:t>obr. 3</a:t>
            </a:r>
            <a:endParaRPr lang="cs-CZ" sz="18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   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ravackova\Desktop\Xochimil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324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avackova\Desktop\450px-Templo_Mayor_Tenochtit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3924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Okolí hlavního města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Teotihuacán</a:t>
            </a:r>
            <a:r>
              <a:rPr lang="cs-CZ" b="1" dirty="0" smtClean="0"/>
              <a:t> – </a:t>
            </a:r>
            <a:r>
              <a:rPr lang="cs-CZ" dirty="0" smtClean="0"/>
              <a:t>UNESCO</a:t>
            </a:r>
            <a:r>
              <a:rPr lang="cs-CZ" dirty="0"/>
              <a:t>, náboženské obřadní centrum </a:t>
            </a:r>
            <a:r>
              <a:rPr lang="cs-CZ" dirty="0" smtClean="0"/>
              <a:t>indiánů, 2. – 3. stol. </a:t>
            </a:r>
            <a:r>
              <a:rPr lang="cs-CZ" dirty="0" err="1" smtClean="0"/>
              <a:t>př.n</a:t>
            </a:r>
            <a:r>
              <a:rPr lang="cs-CZ" dirty="0" smtClean="0"/>
              <a:t>. l</a:t>
            </a:r>
            <a:r>
              <a:rPr lang="cs-CZ" dirty="0"/>
              <a:t>., Aztékové jej převzali v </a:t>
            </a:r>
            <a:r>
              <a:rPr lang="cs-CZ" dirty="0" smtClean="0"/>
              <a:t>5. století, „</a:t>
            </a:r>
            <a:r>
              <a:rPr lang="cs-CZ" dirty="0"/>
              <a:t>Město Bohů“, údolí cca 5 </a:t>
            </a:r>
            <a:r>
              <a:rPr lang="cs-CZ" dirty="0" smtClean="0"/>
              <a:t>km dlouhé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Pyramida </a:t>
            </a:r>
            <a:r>
              <a:rPr lang="cs-CZ" b="1" dirty="0">
                <a:solidFill>
                  <a:srgbClr val="C00000"/>
                </a:solidFill>
              </a:rPr>
              <a:t>Slunce, Pyramida Měsíce </a:t>
            </a:r>
            <a:r>
              <a:rPr lang="cs-CZ" dirty="0" smtClean="0"/>
              <a:t>(pod </a:t>
            </a:r>
            <a:r>
              <a:rPr lang="cs-CZ" dirty="0"/>
              <a:t>nimi systém katakomb – obětní obřady, hroby panovníků, klenoty, výstup na pyramidy – Slunce 247 schodů), mezi nimi vede </a:t>
            </a:r>
            <a:r>
              <a:rPr lang="cs-CZ" b="1" dirty="0">
                <a:solidFill>
                  <a:srgbClr val="C00000"/>
                </a:solidFill>
              </a:rPr>
              <a:t>Cesta mrtvých </a:t>
            </a:r>
            <a:r>
              <a:rPr lang="cs-CZ" dirty="0"/>
              <a:t>– hlavní ulice města lemovaná chrámy, domy, paláci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 err="1" smtClean="0"/>
              <a:t>Xochicalco</a:t>
            </a:r>
            <a:r>
              <a:rPr lang="cs-CZ" b="1" dirty="0" smtClean="0"/>
              <a:t> –</a:t>
            </a:r>
            <a:r>
              <a:rPr lang="cs-CZ" dirty="0" smtClean="0"/>
              <a:t> UNESCO</a:t>
            </a:r>
            <a:r>
              <a:rPr lang="cs-CZ" dirty="0"/>
              <a:t>, ruiny Aztéckého města, 7</a:t>
            </a:r>
            <a:r>
              <a:rPr lang="cs-CZ" dirty="0" smtClean="0"/>
              <a:t>. – 10. stol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/>
              <a:t>Monte </a:t>
            </a:r>
            <a:r>
              <a:rPr lang="cs-CZ" b="1" dirty="0" err="1" smtClean="0"/>
              <a:t>Albán</a:t>
            </a:r>
            <a:r>
              <a:rPr lang="cs-CZ" b="1" dirty="0" smtClean="0"/>
              <a:t> – </a:t>
            </a:r>
            <a:r>
              <a:rPr lang="cs-CZ" dirty="0" smtClean="0"/>
              <a:t>UNESCO</a:t>
            </a:r>
            <a:r>
              <a:rPr lang="cs-CZ" dirty="0"/>
              <a:t>, ruiny města </a:t>
            </a:r>
            <a:r>
              <a:rPr lang="cs-CZ" dirty="0" err="1"/>
              <a:t>Zapotéků</a:t>
            </a:r>
            <a:r>
              <a:rPr lang="cs-CZ" dirty="0"/>
              <a:t> a </a:t>
            </a:r>
            <a:r>
              <a:rPr lang="cs-CZ" dirty="0" err="1"/>
              <a:t>Olméků</a:t>
            </a:r>
            <a:r>
              <a:rPr lang="cs-CZ" dirty="0"/>
              <a:t>, 6</a:t>
            </a:r>
            <a:r>
              <a:rPr lang="cs-CZ" dirty="0" smtClean="0"/>
              <a:t>. stol. </a:t>
            </a:r>
            <a:r>
              <a:rPr lang="cs-CZ" dirty="0"/>
              <a:t>p</a:t>
            </a:r>
            <a:r>
              <a:rPr lang="cs-CZ" dirty="0" smtClean="0"/>
              <a:t>ř.n.l</a:t>
            </a:r>
            <a:r>
              <a:rPr lang="cs-CZ" dirty="0"/>
              <a:t>. – 10</a:t>
            </a:r>
            <a:r>
              <a:rPr lang="cs-CZ" dirty="0" smtClean="0"/>
              <a:t>. stol.</a:t>
            </a:r>
          </a:p>
          <a:p>
            <a:endParaRPr lang="cs-CZ" dirty="0"/>
          </a:p>
          <a:p>
            <a:r>
              <a:rPr lang="cs-CZ" b="1" dirty="0" err="1" smtClean="0"/>
              <a:t>Popocatépetl</a:t>
            </a:r>
            <a:r>
              <a:rPr lang="cs-CZ" dirty="0" smtClean="0"/>
              <a:t> – El </a:t>
            </a:r>
            <a:r>
              <a:rPr lang="cs-CZ" dirty="0" err="1" smtClean="0"/>
              <a:t>Popo</a:t>
            </a:r>
            <a:r>
              <a:rPr lang="cs-CZ" dirty="0" smtClean="0"/>
              <a:t>, </a:t>
            </a:r>
            <a:r>
              <a:rPr lang="cs-CZ" dirty="0" err="1" smtClean="0"/>
              <a:t>popsvátná</a:t>
            </a:r>
            <a:r>
              <a:rPr lang="cs-CZ" dirty="0" smtClean="0"/>
              <a:t> sopka, aktivní, na svazích hory jsou kláštery z 16. století – UNESCO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2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Teotihuakán</a:t>
            </a:r>
            <a:r>
              <a:rPr lang="cs-CZ" sz="3600" b="1" dirty="0" smtClean="0"/>
              <a:t>   </a:t>
            </a:r>
            <a:r>
              <a:rPr lang="cs-CZ" sz="2000" i="1" dirty="0" smtClean="0"/>
              <a:t>obr. 4</a:t>
            </a:r>
            <a:endParaRPr lang="cs-CZ" sz="2000" i="1" dirty="0"/>
          </a:p>
        </p:txBody>
      </p:sp>
      <p:pic>
        <p:nvPicPr>
          <p:cNvPr id="2" name="Picture 2" descr="C:\Users\kravackova\Desktop\View_from_Pyramide_de_la_l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08912" cy="53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DUM Šablona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_DUM Šablona2</Template>
  <TotalTime>2081</TotalTime>
  <Words>948</Words>
  <Application>Microsoft Office PowerPoint</Application>
  <PresentationFormat>Předvádění na obrazovce (4:3)</PresentationFormat>
  <Paragraphs>217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_DUM Šablona2</vt:lpstr>
      <vt:lpstr>Cestovní ruch Střední Ameriky </vt:lpstr>
      <vt:lpstr>Charakteristika DUM</vt:lpstr>
      <vt:lpstr>Náplň výuky</vt:lpstr>
      <vt:lpstr>Charakteristika cestovního ruchu Střední Ameriky</vt:lpstr>
      <vt:lpstr>Mexiko</vt:lpstr>
      <vt:lpstr>Cuidad de México</vt:lpstr>
      <vt:lpstr>Xochimilco obr. 2            Maketa Tenochtitlánu obr. 3</vt:lpstr>
      <vt:lpstr>Okolí hlavního města</vt:lpstr>
      <vt:lpstr>Teotihuakán   obr. 4</vt:lpstr>
      <vt:lpstr>Jiné turistické destinace Mexika</vt:lpstr>
      <vt:lpstr>Jiné turistické destinace Mexika</vt:lpstr>
      <vt:lpstr>Chitzén Itzá    obr. 5</vt:lpstr>
      <vt:lpstr>Belize          obr.6</vt:lpstr>
      <vt:lpstr>Guatemala                       Salvador</vt:lpstr>
      <vt:lpstr>Tikal   obr. 8</vt:lpstr>
      <vt:lpstr>Honduras                 Nikaragua</vt:lpstr>
      <vt:lpstr>Kostarika                     Panama</vt:lpstr>
      <vt:lpstr>Doplň text:</vt:lpstr>
      <vt:lpstr>Řešení</vt:lpstr>
      <vt:lpstr>Seznam obrázků: </vt:lpstr>
      <vt:lpstr>Seznam použité literatury: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DUM</dc:title>
  <dc:creator>Vašíček Emil</dc:creator>
  <cp:lastModifiedBy>Hana Trinerová</cp:lastModifiedBy>
  <cp:revision>178</cp:revision>
  <cp:lastPrinted>2012-06-21T05:13:08Z</cp:lastPrinted>
  <dcterms:created xsi:type="dcterms:W3CDTF">2012-06-19T12:27:34Z</dcterms:created>
  <dcterms:modified xsi:type="dcterms:W3CDTF">2018-11-20T21:11:06Z</dcterms:modified>
</cp:coreProperties>
</file>