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Státy na počátku 21.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17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Mezinárodní prostředí na počátku 21.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USA</a:t>
            </a:r>
            <a:r>
              <a:rPr lang="cs-CZ" dirty="0" smtClean="0"/>
              <a:t> – po konci studené války v pozici jediné </a:t>
            </a:r>
            <a:r>
              <a:rPr lang="cs-CZ" b="1" dirty="0" smtClean="0"/>
              <a:t>supervelmoci </a:t>
            </a:r>
            <a:r>
              <a:rPr lang="cs-CZ" dirty="0" smtClean="0"/>
              <a:t>(tzn. nejsilnější stát světa, současně jediný stát, který je schopen prosazovat své zájmy celoplanetárně)</a:t>
            </a:r>
          </a:p>
          <a:p>
            <a:pPr lvl="1"/>
            <a:r>
              <a:rPr lang="cs-CZ" dirty="0" smtClean="0"/>
              <a:t>Jejich postavení je dáno kombinací vojenské síly, ekonomické moci, diplomatického vlivu a kulturní přitažlivosti.</a:t>
            </a:r>
          </a:p>
          <a:p>
            <a:pPr lvl="1"/>
            <a:r>
              <a:rPr lang="cs-CZ" dirty="0" smtClean="0"/>
              <a:t>Své postavení využívají k </a:t>
            </a:r>
            <a:r>
              <a:rPr lang="cs-CZ" b="1" dirty="0" smtClean="0"/>
              <a:t>prosazení vlastních zájmů a k řešení současných globálních problémů.</a:t>
            </a:r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b="1" dirty="0" smtClean="0"/>
              <a:t>Velmoc </a:t>
            </a:r>
            <a:r>
              <a:rPr lang="cs-CZ" dirty="0" smtClean="0"/>
              <a:t>= označení státu, který díky ekonomické, vojenské, diplomatické a kulturní moci určuje vliv na mezinárodní vztahy.</a:t>
            </a:r>
          </a:p>
          <a:p>
            <a:pPr marL="457200" lvl="1" indent="0">
              <a:buNone/>
            </a:pPr>
            <a:r>
              <a:rPr lang="cs-CZ" b="1" dirty="0" smtClean="0"/>
              <a:t>Současné globální problémy </a:t>
            </a:r>
            <a:r>
              <a:rPr lang="cs-CZ" dirty="0" smtClean="0"/>
              <a:t>= bohatství a chudoba, spotřeba surovin a energie, populační a sociální problémy, zhoršování kvality životního prostředí, bezpečnostní hrozby, terorismus</a:t>
            </a:r>
          </a:p>
        </p:txBody>
      </p:sp>
    </p:spTree>
    <p:extLst>
      <p:ext uri="{BB962C8B-B14F-4D97-AF65-F5344CB8AC3E}">
        <p14:creationId xmlns:p14="http://schemas.microsoft.com/office/powerpoint/2010/main" val="104323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západní velmoci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Francie, Velká Británie, Německo</a:t>
            </a:r>
          </a:p>
          <a:p>
            <a:r>
              <a:rPr lang="cs-CZ" dirty="0"/>
              <a:t>z</a:t>
            </a:r>
            <a:r>
              <a:rPr lang="cs-CZ" dirty="0" smtClean="0"/>
              <a:t>aznamenaly spíše </a:t>
            </a:r>
            <a:r>
              <a:rPr lang="cs-CZ" b="1" dirty="0" smtClean="0"/>
              <a:t>relativní mocenský pokles</a:t>
            </a:r>
          </a:p>
          <a:p>
            <a:r>
              <a:rPr lang="cs-CZ" dirty="0"/>
              <a:t>s</a:t>
            </a:r>
            <a:r>
              <a:rPr lang="cs-CZ" dirty="0" smtClean="0"/>
              <a:t>naha tento vývoj překonat </a:t>
            </a:r>
            <a:r>
              <a:rPr lang="cs-CZ" b="1" dirty="0" smtClean="0"/>
              <a:t>evropskou integrací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Evropská integrace </a:t>
            </a:r>
            <a:r>
              <a:rPr lang="cs-CZ" dirty="0" smtClean="0"/>
              <a:t>= </a:t>
            </a:r>
            <a:r>
              <a:rPr lang="cs-CZ" dirty="0"/>
              <a:t>proces vytváření stále užšího svazku mezi národy Evropy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92418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Postavení rozvojových 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osíleno postavení několika států (</a:t>
            </a:r>
            <a:r>
              <a:rPr lang="cs-CZ" b="1" dirty="0" smtClean="0"/>
              <a:t>Brazílie, Indie, Čína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Čína</a:t>
            </a:r>
            <a:r>
              <a:rPr lang="cs-CZ" dirty="0" smtClean="0"/>
              <a:t> – kombinuje postavení </a:t>
            </a:r>
            <a:r>
              <a:rPr lang="cs-CZ" b="1" dirty="0" smtClean="0"/>
              <a:t>druhé největší ekonomiky světa s mocným vojenským arzenálem </a:t>
            </a:r>
            <a:r>
              <a:rPr lang="cs-CZ" dirty="0" smtClean="0"/>
              <a:t>(včetně jaderných zbraní) a </a:t>
            </a:r>
            <a:r>
              <a:rPr lang="cs-CZ" b="1" dirty="0" smtClean="0"/>
              <a:t>s rostoucím diplomatickým renomé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dnes jednoznačně představuje </a:t>
            </a:r>
            <a:r>
              <a:rPr lang="cs-CZ" b="1" dirty="0"/>
              <a:t>významnou regionální velmoc</a:t>
            </a:r>
            <a:r>
              <a:rPr lang="cs-CZ" dirty="0"/>
              <a:t> s globálními zájmy</a:t>
            </a:r>
          </a:p>
          <a:p>
            <a:pPr lvl="1"/>
            <a:r>
              <a:rPr lang="cs-CZ" dirty="0"/>
              <a:t>další růst postavení komplikuje fakt, že je země obklopena dalšími silnými velmocemi (Indie, Rusko, Japonsko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Indie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bdobné problémy s růstem postavení jako Čína (leží v geograficky jednoznačně ohraničené oblasti)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82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Ostatní státy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 mezinárodním systému nad velmocemi početně převažují </a:t>
            </a:r>
            <a:r>
              <a:rPr lang="cs-CZ" b="1" dirty="0" smtClean="0"/>
              <a:t>malé</a:t>
            </a:r>
            <a:r>
              <a:rPr lang="cs-CZ" dirty="0" smtClean="0"/>
              <a:t> a </a:t>
            </a:r>
            <a:r>
              <a:rPr lang="cs-CZ" b="1" dirty="0" smtClean="0"/>
              <a:t>středně</a:t>
            </a:r>
            <a:r>
              <a:rPr lang="cs-CZ" dirty="0" smtClean="0"/>
              <a:t> </a:t>
            </a:r>
            <a:r>
              <a:rPr lang="cs-CZ" b="1" dirty="0" smtClean="0"/>
              <a:t>silné</a:t>
            </a:r>
            <a:r>
              <a:rPr lang="cs-CZ" dirty="0" smtClean="0"/>
              <a:t> </a:t>
            </a:r>
            <a:r>
              <a:rPr lang="cs-CZ" b="1" dirty="0" smtClean="0"/>
              <a:t>státy</a:t>
            </a:r>
          </a:p>
          <a:p>
            <a:r>
              <a:rPr lang="cs-CZ" dirty="0"/>
              <a:t>t</a:t>
            </a:r>
            <a:r>
              <a:rPr lang="cs-CZ" dirty="0" smtClean="0"/>
              <a:t>yto státy mají poměrně omezenou schopnost samostatně prosadit své zájmy v mezinárodním prostředí</a:t>
            </a:r>
          </a:p>
          <a:p>
            <a:r>
              <a:rPr lang="cs-CZ" dirty="0"/>
              <a:t>ř</a:t>
            </a:r>
            <a:r>
              <a:rPr lang="cs-CZ" dirty="0" smtClean="0"/>
              <a:t>ešení – zapojení se do </a:t>
            </a:r>
            <a:r>
              <a:rPr lang="cs-CZ" b="1" dirty="0" smtClean="0"/>
              <a:t>mezinárodních organizací </a:t>
            </a:r>
            <a:r>
              <a:rPr lang="cs-CZ" dirty="0" smtClean="0"/>
              <a:t>a rozvíjení dalších forem </a:t>
            </a:r>
            <a:r>
              <a:rPr lang="cs-CZ" b="1" dirty="0" smtClean="0"/>
              <a:t>multilaterální spolupráce </a:t>
            </a:r>
          </a:p>
        </p:txBody>
      </p:sp>
    </p:spTree>
    <p:extLst>
      <p:ext uri="{BB962C8B-B14F-4D97-AF65-F5344CB8AC3E}">
        <p14:creationId xmlns:p14="http://schemas.microsoft.com/office/powerpoint/2010/main" val="326359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DVOŘÁK, Jan. </a:t>
            </a:r>
            <a:r>
              <a:rPr lang="cs-CZ" i="1" dirty="0"/>
              <a:t>Odmaturuj! ze společenských věd</a:t>
            </a:r>
            <a:r>
              <a:rPr lang="cs-CZ" dirty="0"/>
              <a:t>. Vyd. </a:t>
            </a:r>
            <a:r>
              <a:rPr lang="cs-CZ" dirty="0" smtClean="0"/>
              <a:t>2., přepracované. </a:t>
            </a:r>
            <a:r>
              <a:rPr lang="cs-CZ" dirty="0"/>
              <a:t>Brno: </a:t>
            </a:r>
            <a:r>
              <a:rPr lang="cs-CZ" dirty="0" err="1"/>
              <a:t>Didaktis</a:t>
            </a:r>
            <a:r>
              <a:rPr lang="cs-CZ" dirty="0"/>
              <a:t>, </a:t>
            </a:r>
            <a:r>
              <a:rPr lang="cs-CZ" dirty="0" smtClean="0"/>
              <a:t>2015, 288 s. </a:t>
            </a:r>
            <a:r>
              <a:rPr lang="cs-CZ" dirty="0"/>
              <a:t>ISBN </a:t>
            </a:r>
            <a:r>
              <a:rPr lang="cs-CZ" dirty="0" smtClean="0"/>
              <a:t>978-80-7358-243-2.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98257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303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Stébla</vt:lpstr>
      <vt:lpstr>Státy na počátku 21. století</vt:lpstr>
      <vt:lpstr>Mezinárodní prostředí na počátku 21. století</vt:lpstr>
      <vt:lpstr>Další západní velmoci</vt:lpstr>
      <vt:lpstr>Postavení rozvojových zemí</vt:lpstr>
      <vt:lpstr>Ostatní státy</vt:lpstr>
      <vt:lpstr>Zdroje: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Státy na počátku 21. století</dc:title>
  <dc:creator>Bc. Lucie Homolková</dc:creator>
  <cp:lastModifiedBy>Bc. Lucie Homolková</cp:lastModifiedBy>
  <cp:revision>5</cp:revision>
  <dcterms:created xsi:type="dcterms:W3CDTF">2019-10-10T09:40:28Z</dcterms:created>
  <dcterms:modified xsi:type="dcterms:W3CDTF">2019-10-10T10:22:38Z</dcterms:modified>
</cp:coreProperties>
</file>