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7" r:id="rId2"/>
    <p:sldId id="258" r:id="rId3"/>
    <p:sldId id="259" r:id="rId4"/>
    <p:sldId id="260" r:id="rId5"/>
    <p:sldId id="261" r:id="rId6"/>
    <p:sldId id="268" r:id="rId7"/>
    <p:sldId id="264" r:id="rId8"/>
    <p:sldId id="274" r:id="rId9"/>
    <p:sldId id="275" r:id="rId10"/>
    <p:sldId id="278" r:id="rId11"/>
    <p:sldId id="266" r:id="rId12"/>
    <p:sldId id="265" r:id="rId13"/>
    <p:sldId id="267" r:id="rId14"/>
    <p:sldId id="269" r:id="rId15"/>
    <p:sldId id="262" r:id="rId16"/>
    <p:sldId id="271" r:id="rId17"/>
    <p:sldId id="273" r:id="rId18"/>
    <p:sldId id="272" r:id="rId19"/>
    <p:sldId id="276" r:id="rId20"/>
    <p:sldId id="277" r:id="rId21"/>
    <p:sldId id="288" r:id="rId22"/>
    <p:sldId id="297" r:id="rId2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51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79533C-9585-4707-94D2-C1620431D97F}" type="datetimeFigureOut">
              <a:rPr lang="cs-CZ" smtClean="0"/>
              <a:pPr/>
              <a:t>20.01.2020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FE1130-011E-46F8-9602-E99497976AF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94189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3CDBEC-CB1B-4F06-8F4B-707F97E12655}" type="slidenum">
              <a:rPr lang="cs-CZ" smtClean="0"/>
              <a:pPr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6271407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FE1130-011E-46F8-9602-E99497976AFA}" type="slidenum">
              <a:rPr lang="cs-CZ" smtClean="0"/>
              <a:pPr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330025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FE1130-011E-46F8-9602-E99497976AFA}" type="slidenum">
              <a:rPr lang="cs-CZ" smtClean="0"/>
              <a:pPr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726579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FE1130-011E-46F8-9602-E99497976AFA}" type="slidenum">
              <a:rPr lang="cs-CZ" smtClean="0"/>
              <a:pPr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0977120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FE1130-011E-46F8-9602-E99497976AFA}" type="slidenum">
              <a:rPr lang="cs-CZ" smtClean="0"/>
              <a:pPr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733362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FE1130-011E-46F8-9602-E99497976AFA}" type="slidenum">
              <a:rPr lang="cs-CZ" smtClean="0"/>
              <a:pPr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874385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FE1130-011E-46F8-9602-E99497976AFA}" type="slidenum">
              <a:rPr lang="cs-CZ" smtClean="0"/>
              <a:pPr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45004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FE1130-011E-46F8-9602-E99497976AFA}" type="slidenum">
              <a:rPr lang="cs-CZ" smtClean="0"/>
              <a:pPr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351343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FE1130-011E-46F8-9602-E99497976AFA}" type="slidenum">
              <a:rPr lang="cs-CZ" smtClean="0"/>
              <a:pPr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202859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FE1130-011E-46F8-9602-E99497976AFA}" type="slidenum">
              <a:rPr lang="cs-CZ" smtClean="0"/>
              <a:pPr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648417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FE1130-011E-46F8-9602-E99497976AFA}" type="slidenum">
              <a:rPr lang="cs-CZ" smtClean="0"/>
              <a:pPr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25436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FE1130-011E-46F8-9602-E99497976AFA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7988944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FE1130-011E-46F8-9602-E99497976AFA}" type="slidenum">
              <a:rPr lang="cs-CZ" smtClean="0"/>
              <a:pPr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309004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FE1130-011E-46F8-9602-E99497976AFA}" type="slidenum">
              <a:rPr lang="cs-CZ" smtClean="0"/>
              <a:pPr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601436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FE1130-011E-46F8-9602-E99497976AFA}" type="slidenum">
              <a:rPr lang="cs-CZ" smtClean="0"/>
              <a:pPr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28149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FE1130-011E-46F8-9602-E99497976AFA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868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FE1130-011E-46F8-9602-E99497976AFA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63712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FE1130-011E-46F8-9602-E99497976AFA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26994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FE1130-011E-46F8-9602-E99497976AFA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314097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FE1130-011E-46F8-9602-E99497976AFA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355692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FE1130-011E-46F8-9602-E99497976AFA}" type="slidenum">
              <a:rPr lang="cs-CZ" smtClean="0"/>
              <a:pPr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0360989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FE1130-011E-46F8-9602-E99497976AFA}" type="slidenum">
              <a:rPr lang="cs-CZ" smtClean="0"/>
              <a:pPr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2301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5956B-FD7B-4D06-8718-55C70EE108D1}" type="datetimeFigureOut">
              <a:rPr lang="cs-CZ" smtClean="0"/>
              <a:pPr/>
              <a:t>20.01.2020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22E8A-2286-4886-90D4-90D7D7693AD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03875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5956B-FD7B-4D06-8718-55C70EE108D1}" type="datetimeFigureOut">
              <a:rPr lang="cs-CZ" smtClean="0"/>
              <a:pPr/>
              <a:t>20.01.2020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22E8A-2286-4886-90D4-90D7D7693AD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83402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5956B-FD7B-4D06-8718-55C70EE108D1}" type="datetimeFigureOut">
              <a:rPr lang="cs-CZ" smtClean="0"/>
              <a:pPr/>
              <a:t>20.01.2020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22E8A-2286-4886-90D4-90D7D7693AD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903756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5956B-FD7B-4D06-8718-55C70EE108D1}" type="datetimeFigureOut">
              <a:rPr lang="cs-CZ" smtClean="0"/>
              <a:pPr/>
              <a:t>20.01.2020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22E8A-2286-4886-90D4-90D7D7693AD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0249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5956B-FD7B-4D06-8718-55C70EE108D1}" type="datetimeFigureOut">
              <a:rPr lang="cs-CZ" smtClean="0"/>
              <a:pPr/>
              <a:t>20.01.2020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22E8A-2286-4886-90D4-90D7D7693AD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67654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5956B-FD7B-4D06-8718-55C70EE108D1}" type="datetimeFigureOut">
              <a:rPr lang="cs-CZ" smtClean="0"/>
              <a:pPr/>
              <a:t>20.01.2020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22E8A-2286-4886-90D4-90D7D7693AD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0771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5956B-FD7B-4D06-8718-55C70EE108D1}" type="datetimeFigureOut">
              <a:rPr lang="cs-CZ" smtClean="0"/>
              <a:pPr/>
              <a:t>20.01.2020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22E8A-2286-4886-90D4-90D7D7693AD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03481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5956B-FD7B-4D06-8718-55C70EE108D1}" type="datetimeFigureOut">
              <a:rPr lang="cs-CZ" smtClean="0"/>
              <a:pPr/>
              <a:t>20.01.2020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22E8A-2286-4886-90D4-90D7D7693AD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7091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5956B-FD7B-4D06-8718-55C70EE108D1}" type="datetimeFigureOut">
              <a:rPr lang="cs-CZ" smtClean="0"/>
              <a:pPr/>
              <a:t>20.01.2020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22E8A-2286-4886-90D4-90D7D7693AD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08391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5956B-FD7B-4D06-8718-55C70EE108D1}" type="datetimeFigureOut">
              <a:rPr lang="cs-CZ" smtClean="0"/>
              <a:pPr/>
              <a:t>20.01.2020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22E8A-2286-4886-90D4-90D7D7693AD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6894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5956B-FD7B-4D06-8718-55C70EE108D1}" type="datetimeFigureOut">
              <a:rPr lang="cs-CZ" smtClean="0"/>
              <a:pPr/>
              <a:t>20.01.2020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22E8A-2286-4886-90D4-90D7D7693AD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453159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F5956B-FD7B-4D06-8718-55C70EE108D1}" type="datetimeFigureOut">
              <a:rPr lang="cs-CZ" smtClean="0"/>
              <a:pPr/>
              <a:t>20.01.2020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122E8A-2286-4886-90D4-90D7D7693AD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217374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4392" y="1988840"/>
            <a:ext cx="7772400" cy="1470025"/>
          </a:xfrm>
        </p:spPr>
        <p:txBody>
          <a:bodyPr>
            <a:normAutofit/>
          </a:bodyPr>
          <a:lstStyle/>
          <a:p>
            <a:r>
              <a:rPr lang="cs-CZ" sz="2000" b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br>
              <a:rPr lang="cs-CZ" sz="2000" b="1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cs-CZ" sz="3200" b="1" dirty="0" smtClean="0"/>
              <a:t>Trestní </a:t>
            </a:r>
            <a:r>
              <a:rPr lang="cs-CZ" sz="3200" b="1" dirty="0" smtClean="0"/>
              <a:t>právo </a:t>
            </a:r>
            <a:endParaRPr lang="cs-CZ" sz="32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551464" y="4725144"/>
            <a:ext cx="6400800" cy="1896616"/>
          </a:xfrm>
        </p:spPr>
        <p:txBody>
          <a:bodyPr>
            <a:normAutofit/>
          </a:bodyPr>
          <a:lstStyle/>
          <a:p>
            <a:pPr algn="r"/>
            <a:endParaRPr lang="cs-CZ" dirty="0" smtClean="0"/>
          </a:p>
          <a:p>
            <a:pPr algn="r"/>
            <a:r>
              <a:rPr lang="cs-CZ" sz="20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endParaRPr lang="cs-CZ" sz="2000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cs-CZ" dirty="0"/>
          </a:p>
        </p:txBody>
      </p:sp>
      <p:sp>
        <p:nvSpPr>
          <p:cNvPr id="6" name="AutoShape 2" descr="data:image/jpeg;base64,/9j/4AAQSkZJRgABAQAAAQABAAD/2wCEAAkGBhAQEBAPDxAPDw8PDwwNDQ8NDw4NDQ8PFBAVFRQQEhQXHCYeFxkjGRIUHy8gIycpLSwsFR4xQTwqNSYrLCkBCQoKDgwNGQ8PGS0kHiQpKSkpLSwsKSwpLCkpKSkpLSkpMCkpLCkpKSopKSwpKSkpKSksKSwpLCwvLCkpKSwpKf/AABEIALoA+AMBIgACEQEDEQH/xAAcAAACAgMBAQAAAAAAAAAAAAAAAQQFAgMGBwj/xABDEAACAgEBBQQGBQkGBwAAAAAAAQIDEQQFBhIhMUFRYXEHEyKBkaEjMlKxwRRCYmNygpPR8CQzQ1TS4RUWF5KywvH/xAAaAQEAAgMBAAAAAAAAAAAAAAAAAgQBAwUG/8QAKREBAAICAQQCAQIHAAAAAAAAAAECAxEEEiExQQVRIhMyFEJSYXGBof/aAAwDAQACEQMRAD8A9xAAABYGAAAAAALAAAxAAwEADAQAMAFgBgGAAAAAAAAAAAAAEMAAAAAAAAAABAAwFkYgAAwMAAAEBjOWCsntXEsPks4zn7ybrLVGLb7Dl9TdkDqaNRnl2kg4/RbY4PZnnh7JLrHwfei+p2zU1n1tf/cl8mBPnYksvlhZeeWF3mijXwmk4yUovKzF5We45neLbqs+iqeYf4kl0l+ivArdl7SdMny4oSxxRz2/aXiB6CmModPvJX09teLin9zLOjXxlzTTXh1+AErIzCNiZmAAAAAhgAAAAAAIBgAAAAIBgAAACDIDAQAAZMZTwabLgN0rEiJftBR8fLl8yNqL/ErdReBlrtdKfXp2JdCousNl1pCtsAwsmaWOTEAGyqJhFEuisDfp6y30leOnyImlpLfTVASqckiNrXVGFcTY2A/XmyM0ys12o4Vy6m/ZrfDlgTgE2V2q27TXLhlPEl1STePPAFkBE0+0ITXFGSlF9sefx7iUpAAxDAAFkAGAsjAAAAFgAyRdobSrog7LZqEI9ZPv7ku1+A1vwJLZUbe3mo0kc2SzNr2ao4dkvd2LxZxW3PSHdY3HTfQw6cbSd0vwj8zj9RqZSblOUpSfOUpNyk/Nl/Fw7T3u1zd2+j9Jz43+UUpVtvhdLbnBd0k/r+fI6bSbbp1EeOiyNi7eF+1H9qPVe88UuuIq2hOuSnXOUJrpKEnGS95vycOk/t7Ixefb2/UXldfccDsz0lyWIauPGunralia8ZQ6P3Y8mdTptqVXx9ZVONkH2xeWvBrqn5nPyYbY/LZFolvtsI8pBKRiaUgCQG2uAGVUCw09RqoqLTTUAb9LSWdNZporJkEBkjXZMcpYIl9wGrUST6k/SWJLBQ6m8iQ2pOt+y8r7Mua/2A7G3o8HEbw08NzfZYuPyecP5r5lvRvTXjE1KDx3ccfiik23tGN004J8MU0m1htt5bx8AI2j1sqpcUX+0n0ku5/zOo0e8tOPak4PtjKMm/c11OPM4wA6+W9dWcJTa+1wrHwzks9PrVLDTynzTXajitJRxSSzjLSyzoNJBxkopNRikl4+IF+M1xsRmmAwEMAAQAefVekxer50S9bjopr1We/L54OT2xty7VT47pZx9SCyq4Luivx6kfaGisom6rYuMl71JdkovtTINlp3ceHHWeqsNE2mWdlhDuvMbtQQLtQb0WV95AuvMbryJZaY2HZYPR7Rtpn6ymcq5rti+q7mujXgyPKRiRmIntLLv9i+kGE8Q1SVcunrYJ+qf7Uesfu8jr6rIySlFqUWsxlFqUWu9NHiSLTY2279NLNM8RzmVcvaql5x/Fcyll4cT3onF/t6/CBMppOZ3f3109+IW/2ezkvaeaZPwn2e/B2+l0+cePNY6M516WpOrNkTs9NQWmnpMNPQT64EGTrgZykDeCPbaArrSs1OoNmp1BVai8DDUXEG2wd1hobAxbADOMQCMSRVWKusmVVAZUVFnp5yXRv4keqskxAlQufa2+8kV65Lq/kVsrSPbeBf17Ri3hSWe7o/mSYWpnFW3lpsjaTksN+1DGe9x7/cB0gGFVmVkAOe25u/DUQddiXR+qn+dXPsafd3o8S1NrTafVNxfmnhn0VquSz3c/hzPmLVapuUm+1yfxbZ0+DadTDVdnfqSFbca7biNOZ0EGc7DS2DYjABpDjE3QqAwhWSqqTZVQTqdMBjRpzp9394tRpcKEuOvtqszKHu7Y+4qqaCXCsWpFo1Y29V2BvjptTiLfqLX/h2tcMn+hPo/kzpGeFMudk786jTYi366pY+jtbbS/Rn1XzRz8vC90lsi/29WtsK/UXlPs7fXS6rEYz9Xa/8K1qMv3X0kbtRec+1JrOphsjv4LUagrrrTHV6yMec5Riv05Rj97KfUbzaSPXUV+UW5/8AimQmYhsrjvbxCxlIxKSe+mjX585fs1T/ABFHffS9138Nf6jHXX7bY4uaf5ZdBGBIrqKCrfbSd138NfzJdW+uk/Xfw/8Acx11+z+Ezf0yvqqSXXWc7/z1pV0je/3Ir/2NF3pEgv7vTyfjOyMfkkx+pX7Trwc9vFXYRWBOw871fpB1MvqRpr8oux/GTx8ik1m8+rs+tqLfKMlWvhHBCc1VinxeWfMxD1e7UJc20l4tL7yr1G2qI/WvpXnbX/M8lv1Epc5NyffJuX3mgh+t/ZZj4mPdnqdm8Wl/zNH8SI9PvNpoSUo6mjK/WLDXameb7K2NdqrFVRBzl1b6QhH7U5dEv65no+wNwNPp8SuS1V3J+0n+TwfhH87zfwROt7W9K/I4vHwfutO/p2+xdtVXQU6pKUHy9l5Sfak+33CDSaObab5JJJLoku5LsA3OXPnsttSuXkfM++Ox56LV3UST4eKVlMuydMm3FrvxzT8UfTs45R5l6ZtkRlofXtfSaa6vgl28Fj4ZR8s8L80WuLk6L6+0LxuHiMpGDDBmonYaWODONZshUSaqANNdJMq05up0xOp05lhpp05PqoNldJvjAyMYVmbeBtmi2wAtsIN94X3kCybl+LI3vFK9Vp7J48dslorWNyVljb5f/CRZt7U8Kr/KLnGPJL1kunn1Ic546EeUjzfK5c5p1HaHq+H8fTDG7d7HbY5PLbb75PifzMVEIo3QrKLpa14KFZJrpM6qSbTQGWqqglQqN0KTNxwBp4TTZI22yIlswMbLCPKQTkYoBGUazOFZdbubE/KdRXU8qLblY11VcVmTXj2e8zEbnSN7RSs2l6FuXpaloqPUY+kTeoljE5XLlJS8uiXd5nZaPZyislVsrRRjwwqgoVw5QjFYS8fF+J0la5F6I1Gnjct+u82gRgkBkBlrIpd6Njw1Wnu09mVC6Dg2usX1jNeKaT9xdGNlaawzMTqdj5h29ubq9FNq6tuvLUL605UTXen+a/B4aK2qg+ndRs58+Ho+q6p+a7Tlts7iaS/OaY0WPpbQlDn3yh9WS/rkdHHzI8WhrmjxarTk2nTFlrtiz09s6bFiUHjK+rJdk496aw/6Y66Do1mJjcNTTVQSoVGyNZngyEoibHKRHttMgttIN94r7yLPvfw/mVs/Iphru0rXH4uTPbVI/wB+mM5Z8jRZZ3DttI0pHnORybZ7d/H09XxeHTj17efciUxJAkb66ysuCusmU0hRSWNGnAxo05MrpNlVJu4QNLhg0WyN9siBqLQNV1hCsmZXWkdsBm2uBhXEsdBo5WTjXCLlOclGMV1bYYmYiNyWn07fJLLfJJdW+5Hpm6u7r0sZSsx6+1KLS5+rrznhb73yz5JFZu/ufbTfGzUKCjU1OKjOM3Oa+quXRJ8/cjv9maTL4pFjFT3LhfIczqj9PHMa9p2z9PwxJglHBkWHFAAACABgI120Jo2iA5beDdyvURxYmnHPq7Y/Xh4eK8PxOA2ru3dpsuS46+y2HOP73bF+Z7LOpPqV+o2djLj711TXcyxh5FsXbzCM1iXi5hKR3W3tzIzzPTpVW8263yqn5fYfy8jz7WKUJShNOE4vhlGSxJPuaOtjzVyRuGqazElbaQ7LG+nx7DKfe/gRrrihyvkK0/HH3l1+J8XbJ+WXtH/ZYzkl/MiW2hbaRpyOHe9rzu093pceOuOvTSNQmbJ2dLVairTwlGMrpqClNvhXLLbx4LoXm8Ho71Wk4ZQ/tUJPhctPXNzhLulDm0nz59Dl6bZQlGcJOMotSjKLxKLTypJ9jPaNyt5Ja6hyn7OoplGu9x9mNnEsxsS7G8PK70SpFbdpUuZmy4dXr3r7h5zpdwdozXEtLOK/WSqqk/3ZSTNGo2NdRLgvqnVLqlOOMrvT6P3HvNWym1nJp2hsSNkPV21xth14ZrOH3p9U/FGycMepUKfK26vyjs8T09BYVVHdz3J0ifKN8fBWJpfGOTGe5tGPZndB9jlwzXvWF95r/Ssux8lgn7ccomuyRZbY2TZppYnzi/qWRzwS9/Y/ArqNFbfLhprlY/0VyXm+i97Nep3pejLSa9W+yBqLStvtOts9H+tks5oT+w7va+KWPmcltfZ12nn6u+uVc8ZSljEl3xkuUl4ozNZjyjTPjyTqtolDnI3aHQ2XT4Ka52zfPhri5vHfy6D2RsyzVX10VLM7JYy/qxS5ynLwS5ntOwthV6atUadcuXrLMfSXS7Zzf3LsJUp1K/L5kYI1HeXmEdzdfHm9Jf7oqXyTOv3M3Zsok9RfHgnwuFNcscab6zkuzlyS8Wd1HZL7zdRsnDyzfGKInbj5fkcmSnTqIadFszPNlxTSorCHXXhYRmbXNIYAAAAAIYAACGIBiaAAI+o0ql5nE787sq2qV0I/2imLkmutla5uD72llp+GDviNqqcrK6j0njvNLxaPT5uuvIdtp6hvH6Mq7Jys01i08pNt1WRlKnPfBrnFeHNeXQ47V+jjaUXhUwtX2qbqpL4Saa+BTnHMPU4ubhyR+7X+XLykYHRf9Pdp/wCUn/E0/wDrLjdX0ealamuzWVeqpqatcZTrk7ZReYwSi3yzjLfYjEUmZTvysVazPVCdu76Ma/Vwt10rOOaU1p6mocCfNesnhvi8F07zvdj7Froiq9PVGqvPE1HLcpfalJ85PxZZbP0vG3KXaXEKUuhbrSKvMZuTkzT+U9iohhI2OOQHkkrtMtNF9hhLRR7iSAFPq9m8msKUX1jJKUfgyNXs6f1UlGPdFKK+COgYuEM7nWlVXshdvUrdv7s16mqVFqzF/wB3P8+qzsnF+fZ2nUGrUQyjExtmtpraJh5Z6O923p67brF9NbOzT1/o11zcZNftTj8Io9J2dpFFZ95Do0D4umEuiXJdS6hHCMVrqNQnmy2y3m1jwGBgSagAAAAAAGAAAABZDIDAWQyAwFkMgMTAYEe7Rxl1RDs2Quws8gBUf8H8Rx2PzLYANVFKisG3IxAMBZABgIMgMAABA0GRgY8JkAALIwFkBgLIZAYCyGQGAsjAQAAAAAAAAAAAABgAABiGIAAAAYgAAAAAAAYALADAAAAEGBgAh4AADAYAAAAAD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3248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936104"/>
          </a:xfrm>
        </p:spPr>
        <p:txBody>
          <a:bodyPr>
            <a:normAutofit/>
          </a:bodyPr>
          <a:lstStyle/>
          <a:p>
            <a:r>
              <a:rPr lang="cs-CZ" sz="4000" dirty="0" smtClean="0"/>
              <a:t>Státní zastupitelství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412776"/>
            <a:ext cx="8784976" cy="489654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sz="2600" dirty="0" smtClean="0">
                <a:solidFill>
                  <a:srgbClr val="FF0000"/>
                </a:solidFill>
              </a:rPr>
              <a:t>Víme už , že </a:t>
            </a:r>
          </a:p>
          <a:p>
            <a:pPr marL="0" indent="0">
              <a:buNone/>
            </a:pPr>
            <a:r>
              <a:rPr lang="cs-CZ" sz="2600" dirty="0" smtClean="0">
                <a:solidFill>
                  <a:srgbClr val="FF0000"/>
                </a:solidFill>
              </a:rPr>
              <a:t>státní zastupitelství, která zastupují stát, dohlížejí </a:t>
            </a:r>
          </a:p>
          <a:p>
            <a:r>
              <a:rPr lang="cs-CZ" sz="2600" b="1" dirty="0" smtClean="0"/>
              <a:t>na zachování zákonů</a:t>
            </a:r>
          </a:p>
          <a:p>
            <a:r>
              <a:rPr lang="cs-CZ" sz="2600" b="1" dirty="0" smtClean="0"/>
              <a:t>stíhají trestné činy</a:t>
            </a:r>
          </a:p>
          <a:p>
            <a:endParaRPr lang="cs-CZ" sz="2600" dirty="0" smtClean="0"/>
          </a:p>
          <a:p>
            <a:pPr marL="0" indent="0">
              <a:buNone/>
            </a:pPr>
            <a:r>
              <a:rPr lang="cs-CZ" sz="2600" dirty="0" smtClean="0"/>
              <a:t>Oblast jejich činnosti je </a:t>
            </a:r>
            <a:r>
              <a:rPr lang="cs-CZ" sz="2600" b="1" dirty="0" smtClean="0"/>
              <a:t>trestní právo.</a:t>
            </a:r>
          </a:p>
          <a:p>
            <a:pPr marL="0" indent="0">
              <a:buNone/>
            </a:pPr>
            <a:endParaRPr lang="cs-CZ" sz="2600" b="1" dirty="0" smtClean="0"/>
          </a:p>
          <a:p>
            <a:pPr marL="0" indent="0">
              <a:buNone/>
            </a:pPr>
            <a:r>
              <a:rPr lang="cs-CZ" sz="2600" dirty="0" smtClean="0"/>
              <a:t>Soustava státních zastupitelství je podobná jako soustava soudů:</a:t>
            </a:r>
          </a:p>
          <a:p>
            <a:pPr marL="0" indent="0">
              <a:buNone/>
            </a:pPr>
            <a:r>
              <a:rPr lang="cs-CZ" sz="2600" dirty="0" smtClean="0"/>
              <a:t>Okresní státní zastupitelství</a:t>
            </a:r>
          </a:p>
          <a:p>
            <a:pPr marL="0" indent="0">
              <a:buNone/>
            </a:pPr>
            <a:r>
              <a:rPr lang="cs-CZ" sz="2600" dirty="0" smtClean="0"/>
              <a:t>Krajské státní </a:t>
            </a:r>
            <a:r>
              <a:rPr lang="cs-CZ" sz="2600" dirty="0"/>
              <a:t>zastupitelství</a:t>
            </a:r>
          </a:p>
          <a:p>
            <a:pPr marL="0" indent="0">
              <a:buNone/>
            </a:pPr>
            <a:r>
              <a:rPr lang="cs-CZ" sz="2600" dirty="0" smtClean="0"/>
              <a:t>Vrchní státní zastupitelství</a:t>
            </a:r>
          </a:p>
          <a:p>
            <a:pPr marL="0" indent="0">
              <a:buNone/>
            </a:pPr>
            <a:r>
              <a:rPr lang="cs-CZ" sz="2600" dirty="0" smtClean="0"/>
              <a:t>Nejvyšší státní </a:t>
            </a:r>
            <a:r>
              <a:rPr lang="cs-CZ" sz="2600" dirty="0"/>
              <a:t>zastupitelství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250098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sz="6000" b="1" dirty="0" smtClean="0">
                <a:solidFill>
                  <a:srgbClr val="FF0000"/>
                </a:solidFill>
              </a:rPr>
              <a:t>3. Soud</a:t>
            </a:r>
            <a:r>
              <a:rPr lang="cs-CZ" sz="6000" dirty="0">
                <a:solidFill>
                  <a:srgbClr val="FF0000"/>
                </a:solidFill>
              </a:rPr>
              <a:t/>
            </a:r>
            <a:br>
              <a:rPr lang="cs-CZ" sz="6000" dirty="0">
                <a:solidFill>
                  <a:srgbClr val="FF0000"/>
                </a:solidFill>
              </a:rPr>
            </a:br>
            <a:endParaRPr lang="cs-CZ" sz="6000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55576" y="1340768"/>
            <a:ext cx="8208912" cy="54006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dirty="0" smtClean="0"/>
              <a:t>Na základě obžaloby zahájí soud </a:t>
            </a:r>
          </a:p>
          <a:p>
            <a:pPr marL="0" indent="0" algn="ctr">
              <a:buNone/>
            </a:pPr>
            <a:r>
              <a:rPr lang="cs-CZ" dirty="0" smtClean="0">
                <a:solidFill>
                  <a:srgbClr val="FF0000"/>
                </a:solidFill>
              </a:rPr>
              <a:t>trestní soudní líčení.</a:t>
            </a:r>
          </a:p>
          <a:p>
            <a:pPr marL="0" indent="0" algn="ctr">
              <a:buNone/>
            </a:pPr>
            <a:r>
              <a:rPr lang="cs-CZ" b="1" dirty="0" smtClean="0"/>
              <a:t> </a:t>
            </a:r>
            <a:r>
              <a:rPr lang="cs-CZ" b="1" dirty="0"/>
              <a:t>Soud tvoří předseda a dva přísedící.</a:t>
            </a:r>
          </a:p>
          <a:p>
            <a:pPr marL="0" indent="0">
              <a:buNone/>
            </a:pPr>
            <a:r>
              <a:rPr lang="cs-CZ" b="1" dirty="0" smtClean="0"/>
              <a:t>Předseda</a:t>
            </a:r>
            <a:r>
              <a:rPr lang="cs-CZ" dirty="0" smtClean="0"/>
              <a:t> </a:t>
            </a:r>
            <a:endParaRPr lang="cs-CZ" dirty="0"/>
          </a:p>
          <a:p>
            <a:r>
              <a:rPr lang="cs-CZ" dirty="0"/>
              <a:t>řídí jednání</a:t>
            </a:r>
          </a:p>
          <a:p>
            <a:r>
              <a:rPr lang="cs-CZ" dirty="0"/>
              <a:t>uděluje slovo</a:t>
            </a:r>
          </a:p>
          <a:p>
            <a:r>
              <a:rPr lang="cs-CZ" dirty="0"/>
              <a:t>klade otázky</a:t>
            </a:r>
          </a:p>
          <a:p>
            <a:r>
              <a:rPr lang="cs-CZ" dirty="0"/>
              <a:t>nakonec vynáší </a:t>
            </a:r>
            <a:r>
              <a:rPr lang="cs-CZ" dirty="0" smtClean="0"/>
              <a:t>rozsudek</a:t>
            </a:r>
          </a:p>
          <a:p>
            <a:pPr marL="0" lvl="8" indent="0">
              <a:buNone/>
            </a:pPr>
            <a:r>
              <a:rPr lang="cs-CZ" sz="2800" dirty="0">
                <a:solidFill>
                  <a:srgbClr val="FF0000"/>
                </a:solidFill>
              </a:rPr>
              <a:t>Při </a:t>
            </a:r>
            <a:r>
              <a:rPr lang="cs-CZ" sz="2800" dirty="0" smtClean="0">
                <a:solidFill>
                  <a:srgbClr val="FF0000"/>
                </a:solidFill>
              </a:rPr>
              <a:t>soudním líčení </a:t>
            </a:r>
            <a:r>
              <a:rPr lang="cs-CZ" sz="2800" dirty="0">
                <a:solidFill>
                  <a:srgbClr val="FF0000"/>
                </a:solidFill>
              </a:rPr>
              <a:t>bývá přítomná </a:t>
            </a:r>
            <a:r>
              <a:rPr lang="cs-CZ" sz="2800" b="1" dirty="0">
                <a:solidFill>
                  <a:srgbClr val="FF0000"/>
                </a:solidFill>
              </a:rPr>
              <a:t>veřejnost.</a:t>
            </a:r>
            <a:endParaRPr lang="cs-CZ" sz="2800" dirty="0">
              <a:solidFill>
                <a:srgbClr val="FF0000"/>
              </a:solidFill>
            </a:endParaRPr>
          </a:p>
          <a:p>
            <a:endParaRPr lang="cs-CZ" sz="28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58718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rgbClr val="FF0000"/>
                </a:solidFill>
              </a:rPr>
              <a:t/>
            </a:r>
            <a:br>
              <a:rPr lang="cs-CZ" b="1" dirty="0" smtClean="0">
                <a:solidFill>
                  <a:srgbClr val="FF0000"/>
                </a:solidFill>
              </a:rPr>
            </a:br>
            <a:r>
              <a:rPr lang="cs-CZ" b="1" dirty="0" smtClean="0"/>
              <a:t>Soudní líčení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5141168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cs-CZ" dirty="0" smtClean="0">
                <a:solidFill>
                  <a:srgbClr val="FF0000"/>
                </a:solidFill>
              </a:rPr>
              <a:t>Soudy projednávají trestné činy v soudním líčení.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Před </a:t>
            </a:r>
            <a:r>
              <a:rPr lang="cs-CZ" dirty="0"/>
              <a:t>soudem vystupují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b="1" dirty="0"/>
              <a:t>státní zástupce = žalobce</a:t>
            </a:r>
            <a:endParaRPr lang="cs-CZ" dirty="0"/>
          </a:p>
          <a:p>
            <a:r>
              <a:rPr lang="cs-CZ" b="1" dirty="0"/>
              <a:t>obhájce = advokát </a:t>
            </a:r>
          </a:p>
          <a:p>
            <a:r>
              <a:rPr lang="cs-CZ" b="1" dirty="0"/>
              <a:t>o</a:t>
            </a:r>
            <a:r>
              <a:rPr lang="cs-CZ" b="1" dirty="0" smtClean="0"/>
              <a:t>bžalovaný</a:t>
            </a:r>
          </a:p>
          <a:p>
            <a:r>
              <a:rPr lang="cs-CZ" b="1" dirty="0" smtClean="0"/>
              <a:t>svědci </a:t>
            </a:r>
            <a:endParaRPr lang="cs-CZ" b="1" dirty="0"/>
          </a:p>
          <a:p>
            <a:r>
              <a:rPr lang="cs-CZ" b="1" dirty="0"/>
              <a:t>soudní znalec = odborník</a:t>
            </a:r>
          </a:p>
          <a:p>
            <a:r>
              <a:rPr lang="cs-CZ" b="1" dirty="0"/>
              <a:t>zapisovatel 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12068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>Státní </a:t>
            </a:r>
            <a:r>
              <a:rPr lang="cs-CZ" b="1" dirty="0"/>
              <a:t>zástupce = žalobce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cs-CZ" dirty="0">
                <a:solidFill>
                  <a:srgbClr val="FF0000"/>
                </a:solidFill>
              </a:rPr>
              <a:t>Policejní vyšetřovatelé podají státnímu zástupci návrh na obžalobu</a:t>
            </a:r>
            <a:r>
              <a:rPr lang="cs-CZ" dirty="0" smtClean="0">
                <a:solidFill>
                  <a:srgbClr val="FF0000"/>
                </a:solidFill>
              </a:rPr>
              <a:t>.</a:t>
            </a:r>
          </a:p>
          <a:p>
            <a:pPr marL="0" indent="0" algn="ctr">
              <a:buNone/>
            </a:pPr>
            <a:endParaRPr lang="cs-CZ" dirty="0"/>
          </a:p>
          <a:p>
            <a:pPr marL="0" indent="0" algn="ctr">
              <a:buNone/>
            </a:pPr>
            <a:r>
              <a:rPr lang="cs-CZ" b="1" dirty="0"/>
              <a:t>Státní zástupce = žalobce</a:t>
            </a:r>
          </a:p>
          <a:p>
            <a:pPr marL="0" indent="0" algn="ctr">
              <a:buNone/>
            </a:pPr>
            <a:endParaRPr lang="cs-CZ" b="1" dirty="0"/>
          </a:p>
          <a:p>
            <a:r>
              <a:rPr lang="cs-CZ" dirty="0"/>
              <a:t>vypracuje obžalobu</a:t>
            </a:r>
          </a:p>
          <a:p>
            <a:r>
              <a:rPr lang="cs-CZ" dirty="0"/>
              <a:t>prokazuje vinu</a:t>
            </a:r>
          </a:p>
          <a:p>
            <a:r>
              <a:rPr lang="cs-CZ" dirty="0"/>
              <a:t>předvolává svědky obžaloby</a:t>
            </a:r>
          </a:p>
          <a:p>
            <a:r>
              <a:rPr lang="cs-CZ" dirty="0"/>
              <a:t>navrhuje TREST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76483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>Obhájce </a:t>
            </a:r>
            <a:r>
              <a:rPr lang="cs-CZ" b="1" dirty="0"/>
              <a:t>= advokát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340768"/>
            <a:ext cx="8291264" cy="4785395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cs-CZ" sz="4100" dirty="0" smtClean="0">
                <a:solidFill>
                  <a:srgbClr val="FF0000"/>
                </a:solidFill>
              </a:rPr>
              <a:t>Zastupuje a hájí obžalovaného</a:t>
            </a:r>
          </a:p>
          <a:p>
            <a:pPr marL="0" indent="0" algn="ctr">
              <a:buNone/>
            </a:pPr>
            <a:endParaRPr lang="cs-CZ" dirty="0"/>
          </a:p>
          <a:p>
            <a:r>
              <a:rPr lang="cs-CZ" dirty="0"/>
              <a:t>dokazuje jeho nevinu</a:t>
            </a:r>
          </a:p>
          <a:p>
            <a:r>
              <a:rPr lang="cs-CZ" dirty="0"/>
              <a:t>hledá polehčující okolnosti</a:t>
            </a:r>
          </a:p>
          <a:p>
            <a:r>
              <a:rPr lang="cs-CZ" dirty="0"/>
              <a:t>chce zmírnit vinu</a:t>
            </a:r>
          </a:p>
          <a:p>
            <a:r>
              <a:rPr lang="cs-CZ" dirty="0"/>
              <a:t>předvolává svědky obhajoby</a:t>
            </a:r>
          </a:p>
          <a:p>
            <a:r>
              <a:rPr lang="cs-CZ" dirty="0"/>
              <a:t>Pokud nemá na něj peníze, ustanoví mu jej soud.</a:t>
            </a:r>
          </a:p>
          <a:p>
            <a:endParaRPr lang="cs-CZ" dirty="0"/>
          </a:p>
          <a:p>
            <a:endParaRPr lang="cs-CZ" dirty="0"/>
          </a:p>
          <a:p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Zastupuje obžalované , pracuje pro </a:t>
            </a:r>
            <a:r>
              <a:rPr lang="cs-CZ" dirty="0"/>
              <a:t>nesvéprávné, mladistvé, pro ty, kterým hrozí trest více než 5 let</a:t>
            </a:r>
            <a:r>
              <a:rPr lang="cs-CZ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87877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>Obžalovaný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cs-CZ" dirty="0" smtClean="0">
                <a:solidFill>
                  <a:srgbClr val="FF0000"/>
                </a:solidFill>
              </a:rPr>
              <a:t>Než je vynesen rozsudek, musí být objasněny okolnosti ve prospěch i neprospěch obviněné osoby.</a:t>
            </a:r>
          </a:p>
          <a:p>
            <a:pPr marL="0" indent="0" algn="ctr">
              <a:buNone/>
            </a:pPr>
            <a:endParaRPr lang="cs-CZ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b="1" dirty="0" smtClean="0"/>
              <a:t>Obžalovaný</a:t>
            </a:r>
          </a:p>
          <a:p>
            <a:r>
              <a:rPr lang="cs-CZ" dirty="0" smtClean="0"/>
              <a:t>má </a:t>
            </a:r>
            <a:r>
              <a:rPr lang="cs-CZ" dirty="0"/>
              <a:t>právo se vyjádřit k obvinění</a:t>
            </a:r>
          </a:p>
          <a:p>
            <a:r>
              <a:rPr lang="cs-CZ" dirty="0" smtClean="0"/>
              <a:t>nemusí vypovídat, má na to právo</a:t>
            </a:r>
            <a:endParaRPr lang="cs-CZ" dirty="0"/>
          </a:p>
          <a:p>
            <a:r>
              <a:rPr lang="cs-CZ" dirty="0"/>
              <a:t>m</a:t>
            </a:r>
            <a:r>
              <a:rPr lang="cs-CZ" dirty="0" smtClean="0"/>
              <a:t>ůže mít obhájce</a:t>
            </a:r>
          </a:p>
          <a:p>
            <a:endParaRPr lang="cs-CZ" dirty="0" smtClean="0"/>
          </a:p>
          <a:p>
            <a:pPr marL="0" indent="0">
              <a:buNone/>
            </a:pPr>
            <a:r>
              <a:rPr lang="cs-CZ" b="1" dirty="0" smtClean="0"/>
              <a:t>Nutně musí mít obhájce</a:t>
            </a:r>
            <a:r>
              <a:rPr lang="cs-CZ" dirty="0" smtClean="0"/>
              <a:t>, jestliže je ve vazbě, nezpůsobilý zdravotně k právním úkonům, je-li mladistvý nebo pokud mu hrozí trest nad 5 let.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43126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>Svědci 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504" y="1700808"/>
            <a:ext cx="8856984" cy="4425355"/>
          </a:xfrm>
        </p:spPr>
        <p:txBody>
          <a:bodyPr/>
          <a:lstStyle/>
          <a:p>
            <a:pPr marL="0" indent="0" algn="ctr">
              <a:buNone/>
            </a:pPr>
            <a:r>
              <a:rPr lang="cs-CZ" sz="2800" dirty="0" smtClean="0">
                <a:solidFill>
                  <a:srgbClr val="FF0000"/>
                </a:solidFill>
              </a:rPr>
              <a:t>Svědci </a:t>
            </a:r>
            <a:r>
              <a:rPr lang="cs-CZ" sz="2800" b="1" dirty="0" smtClean="0">
                <a:solidFill>
                  <a:srgbClr val="FF0000"/>
                </a:solidFill>
              </a:rPr>
              <a:t>vypovídají </a:t>
            </a:r>
            <a:r>
              <a:rPr lang="cs-CZ" sz="2800" dirty="0" smtClean="0">
                <a:solidFill>
                  <a:srgbClr val="FF0000"/>
                </a:solidFill>
              </a:rPr>
              <a:t>o všem, co je jim známo </a:t>
            </a:r>
          </a:p>
          <a:p>
            <a:pPr marL="0" indent="0" algn="ctr">
              <a:buNone/>
            </a:pPr>
            <a:r>
              <a:rPr lang="cs-CZ" sz="2800" dirty="0" smtClean="0">
                <a:solidFill>
                  <a:srgbClr val="FF0000"/>
                </a:solidFill>
              </a:rPr>
              <a:t>o </a:t>
            </a:r>
            <a:r>
              <a:rPr lang="cs-CZ" sz="2800" dirty="0">
                <a:solidFill>
                  <a:srgbClr val="FF0000"/>
                </a:solidFill>
              </a:rPr>
              <a:t>okolnostech </a:t>
            </a:r>
            <a:r>
              <a:rPr lang="cs-CZ" sz="2800" dirty="0" smtClean="0">
                <a:solidFill>
                  <a:srgbClr val="FF0000"/>
                </a:solidFill>
              </a:rPr>
              <a:t>trestného činu i o podezřelých osobách. </a:t>
            </a:r>
          </a:p>
          <a:p>
            <a:pPr marL="0" indent="0">
              <a:buNone/>
            </a:pPr>
            <a:endParaRPr lang="cs-CZ" sz="28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b="1" dirty="0" smtClean="0"/>
              <a:t>Svědci</a:t>
            </a:r>
          </a:p>
          <a:p>
            <a:r>
              <a:rPr lang="cs-CZ" dirty="0" smtClean="0"/>
              <a:t>jsou </a:t>
            </a:r>
            <a:r>
              <a:rPr lang="cs-CZ" dirty="0"/>
              <a:t>povinni se dostavit</a:t>
            </a:r>
          </a:p>
          <a:p>
            <a:r>
              <a:rPr lang="cs-CZ" dirty="0"/>
              <a:t>j</a:t>
            </a:r>
            <a:r>
              <a:rPr lang="cs-CZ" dirty="0" smtClean="0"/>
              <a:t>sou povinni mluvit </a:t>
            </a:r>
            <a:r>
              <a:rPr lang="cs-CZ" dirty="0"/>
              <a:t>pravdu</a:t>
            </a:r>
          </a:p>
          <a:p>
            <a:r>
              <a:rPr lang="cs-CZ" dirty="0"/>
              <a:t>nemusí </a:t>
            </a:r>
            <a:r>
              <a:rPr lang="cs-CZ" dirty="0" smtClean="0"/>
              <a:t>vypovídat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1752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>Soudní </a:t>
            </a:r>
            <a:r>
              <a:rPr lang="cs-CZ" b="1" dirty="0"/>
              <a:t>znalec = odborník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cs-CZ" dirty="0" smtClean="0">
                <a:solidFill>
                  <a:srgbClr val="FF0000"/>
                </a:solidFill>
              </a:rPr>
              <a:t>Soudní znalec je odborník na určitý problém.</a:t>
            </a:r>
          </a:p>
          <a:p>
            <a:pPr marL="0" indent="0">
              <a:buNone/>
            </a:pPr>
            <a:endParaRPr lang="cs-CZ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dirty="0" smtClean="0"/>
              <a:t>Soudní znalec bývá přizván </a:t>
            </a:r>
            <a:r>
              <a:rPr lang="cs-CZ" dirty="0"/>
              <a:t>na odborný posudek</a:t>
            </a:r>
          </a:p>
          <a:p>
            <a:pPr marL="0" indent="0">
              <a:buNone/>
            </a:pPr>
            <a:r>
              <a:rPr lang="cs-CZ" dirty="0" smtClean="0"/>
              <a:t>(lékař, psychiatr, odborník na zbraně a výbušniny, stavební odborník apod.).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 algn="ctr">
              <a:buNone/>
            </a:pPr>
            <a:r>
              <a:rPr lang="cs-CZ" sz="4700" b="1" dirty="0" smtClean="0"/>
              <a:t>Zapisovatel </a:t>
            </a:r>
          </a:p>
          <a:p>
            <a:pPr marL="0" indent="0" algn="ctr">
              <a:buNone/>
            </a:pPr>
            <a:endParaRPr lang="cs-CZ" sz="4700" b="1" dirty="0" smtClean="0"/>
          </a:p>
          <a:p>
            <a:pPr marL="0" indent="0" algn="ctr">
              <a:buNone/>
            </a:pPr>
            <a:r>
              <a:rPr lang="cs-CZ" dirty="0">
                <a:solidFill>
                  <a:srgbClr val="FF0000"/>
                </a:solidFill>
              </a:rPr>
              <a:t>Zapisovatel všechno, co se řekne, zapíše.</a:t>
            </a:r>
          </a:p>
          <a:p>
            <a:pPr marL="0" indent="0" algn="ctr">
              <a:buNone/>
            </a:pP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87871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 </a:t>
            </a:r>
            <a:r>
              <a:rPr lang="cs-CZ" b="1" dirty="0" smtClean="0">
                <a:solidFill>
                  <a:srgbClr val="FF0000"/>
                </a:solidFill>
              </a:rPr>
              <a:t>Rozsudek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 smtClean="0"/>
              <a:t>Rozsudek</a:t>
            </a:r>
          </a:p>
          <a:p>
            <a:pPr marL="0" indent="0">
              <a:buNone/>
            </a:pPr>
            <a:endParaRPr lang="cs-CZ" b="1" dirty="0" smtClean="0"/>
          </a:p>
          <a:p>
            <a:r>
              <a:rPr lang="cs-CZ" b="1" dirty="0"/>
              <a:t>p</a:t>
            </a:r>
            <a:r>
              <a:rPr lang="cs-CZ" b="1" dirty="0" smtClean="0"/>
              <a:t>otvrdí vinu obžalovaného a udělí mu trest</a:t>
            </a:r>
          </a:p>
          <a:p>
            <a:pPr marL="0" indent="0">
              <a:buNone/>
            </a:pPr>
            <a:r>
              <a:rPr lang="cs-CZ" b="1" dirty="0" smtClean="0"/>
              <a:t>    podle trestního zákona.</a:t>
            </a:r>
          </a:p>
          <a:p>
            <a:pPr marL="0" indent="0">
              <a:buNone/>
            </a:pPr>
            <a:r>
              <a:rPr lang="cs-CZ" dirty="0" smtClean="0">
                <a:solidFill>
                  <a:srgbClr val="FF0000"/>
                </a:solidFill>
              </a:rPr>
              <a:t>    Z obžalovaného se stane odsouzený.</a:t>
            </a:r>
          </a:p>
          <a:p>
            <a:pPr marL="0" indent="0">
              <a:buNone/>
            </a:pPr>
            <a:endParaRPr lang="cs-CZ" b="1" dirty="0" smtClean="0"/>
          </a:p>
          <a:p>
            <a:r>
              <a:rPr lang="cs-CZ" b="1" dirty="0" smtClean="0"/>
              <a:t>Obžalovaného zprostí viny</a:t>
            </a:r>
          </a:p>
          <a:p>
            <a:pPr marL="0" indent="0">
              <a:buNone/>
            </a:pP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923503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 smtClean="0"/>
              <a:t>Tresty</a:t>
            </a:r>
            <a:endParaRPr lang="cs-CZ" sz="4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 smtClean="0">
                <a:solidFill>
                  <a:srgbClr val="FF0000"/>
                </a:solidFill>
              </a:rPr>
              <a:t>Za trestné činy mohou být uděleny tyto tresty:</a:t>
            </a:r>
          </a:p>
          <a:p>
            <a:pPr marL="0" indent="0">
              <a:buNone/>
            </a:pPr>
            <a:r>
              <a:rPr lang="cs-CZ" sz="2800" dirty="0" smtClean="0"/>
              <a:t>Obecně prospěšné práce</a:t>
            </a:r>
          </a:p>
          <a:p>
            <a:pPr marL="0" indent="0">
              <a:buNone/>
            </a:pPr>
            <a:r>
              <a:rPr lang="cs-CZ" sz="2800" dirty="0" smtClean="0"/>
              <a:t>Zákaz činnosti</a:t>
            </a:r>
          </a:p>
          <a:p>
            <a:pPr marL="0" indent="0">
              <a:buNone/>
            </a:pPr>
            <a:r>
              <a:rPr lang="cs-CZ" sz="2800" dirty="0" smtClean="0"/>
              <a:t>Propadnutí majetku</a:t>
            </a:r>
          </a:p>
          <a:p>
            <a:pPr marL="0" indent="0">
              <a:buNone/>
            </a:pPr>
            <a:r>
              <a:rPr lang="cs-CZ" sz="2800" dirty="0" smtClean="0"/>
              <a:t>Peněžitý trest</a:t>
            </a:r>
          </a:p>
          <a:p>
            <a:pPr marL="0" indent="0">
              <a:buNone/>
            </a:pPr>
            <a:r>
              <a:rPr lang="cs-CZ" sz="2800" dirty="0" smtClean="0"/>
              <a:t>Vyhoštění</a:t>
            </a:r>
          </a:p>
          <a:p>
            <a:pPr marL="0" indent="0">
              <a:buNone/>
            </a:pPr>
            <a:r>
              <a:rPr lang="cs-CZ" sz="2800" dirty="0" smtClean="0"/>
              <a:t>Zákaz pobytu</a:t>
            </a:r>
          </a:p>
          <a:p>
            <a:pPr marL="0" indent="0">
              <a:buNone/>
            </a:pPr>
            <a:r>
              <a:rPr lang="cs-CZ" sz="2800" dirty="0"/>
              <a:t>Odnětí </a:t>
            </a:r>
            <a:r>
              <a:rPr lang="cs-CZ" sz="2800" dirty="0" smtClean="0"/>
              <a:t>svobody</a:t>
            </a:r>
          </a:p>
          <a:p>
            <a:pPr marL="0" indent="0">
              <a:buNone/>
            </a:pPr>
            <a:r>
              <a:rPr lang="cs-CZ" sz="2800" dirty="0" smtClean="0"/>
              <a:t>Výjimečný trest (15 – 25 let, doživotí)</a:t>
            </a:r>
          </a:p>
          <a:p>
            <a:pPr marL="0" indent="0">
              <a:buNone/>
            </a:pPr>
            <a:endParaRPr lang="cs-CZ" sz="2800" dirty="0"/>
          </a:p>
          <a:p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158312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sz="5300" b="1" dirty="0" smtClean="0"/>
              <a:t>Trestní právo </a:t>
            </a:r>
            <a:br>
              <a:rPr lang="cs-CZ" sz="5300" b="1" dirty="0" smtClean="0"/>
            </a:br>
            <a:endParaRPr lang="cs-CZ" sz="53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cs-CZ" dirty="0" smtClean="0"/>
          </a:p>
          <a:p>
            <a:pPr marL="0" indent="0" algn="ctr">
              <a:buNone/>
            </a:pPr>
            <a:r>
              <a:rPr lang="cs-CZ" dirty="0" smtClean="0"/>
              <a:t> </a:t>
            </a:r>
            <a:r>
              <a:rPr lang="cs-CZ" b="1" dirty="0" smtClean="0"/>
              <a:t>Trestní právo </a:t>
            </a:r>
            <a:r>
              <a:rPr lang="cs-CZ" dirty="0" smtClean="0"/>
              <a:t>je </a:t>
            </a:r>
            <a:r>
              <a:rPr lang="cs-CZ" b="1" dirty="0" smtClean="0">
                <a:solidFill>
                  <a:srgbClr val="FF0000"/>
                </a:solidFill>
              </a:rPr>
              <a:t>souhrn právních předpisů</a:t>
            </a:r>
            <a:r>
              <a:rPr lang="cs-CZ" dirty="0" smtClean="0"/>
              <a:t>, které chrání společnost před nežádoucím a nebezpečným </a:t>
            </a:r>
            <a:r>
              <a:rPr lang="cs-CZ" dirty="0"/>
              <a:t>jednáním</a:t>
            </a:r>
            <a:r>
              <a:rPr lang="cs-CZ" dirty="0" smtClean="0"/>
              <a:t>.</a:t>
            </a:r>
          </a:p>
          <a:p>
            <a:pPr marL="0" indent="0" algn="ctr">
              <a:buNone/>
            </a:pPr>
            <a:endParaRPr lang="cs-CZ" dirty="0" smtClean="0"/>
          </a:p>
          <a:p>
            <a:pPr marL="0" indent="0" algn="ctr">
              <a:buNone/>
            </a:pPr>
            <a:r>
              <a:rPr lang="cs-CZ" dirty="0" smtClean="0"/>
              <a:t> </a:t>
            </a:r>
            <a:r>
              <a:rPr lang="cs-CZ" dirty="0"/>
              <a:t>Upravuje trestání osob za </a:t>
            </a:r>
            <a:r>
              <a:rPr lang="cs-CZ" dirty="0">
                <a:solidFill>
                  <a:srgbClr val="FF0000"/>
                </a:solidFill>
              </a:rPr>
              <a:t>vážná provinění</a:t>
            </a:r>
          </a:p>
          <a:p>
            <a:pPr marL="0" indent="0" algn="ctr">
              <a:buNone/>
            </a:pPr>
            <a:r>
              <a:rPr lang="cs-CZ" dirty="0"/>
              <a:t>Vymezuje </a:t>
            </a:r>
            <a:r>
              <a:rPr lang="cs-CZ" dirty="0">
                <a:solidFill>
                  <a:srgbClr val="FF0000"/>
                </a:solidFill>
              </a:rPr>
              <a:t>trestné činy </a:t>
            </a:r>
            <a:r>
              <a:rPr lang="cs-CZ" dirty="0"/>
              <a:t>a </a:t>
            </a:r>
            <a:r>
              <a:rPr lang="cs-CZ" dirty="0">
                <a:solidFill>
                  <a:srgbClr val="FF0000"/>
                </a:solidFill>
              </a:rPr>
              <a:t>tresty </a:t>
            </a:r>
            <a:r>
              <a:rPr lang="cs-CZ" dirty="0"/>
              <a:t>za ně.</a:t>
            </a:r>
          </a:p>
          <a:p>
            <a:pPr marL="0" indent="0" algn="ctr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1931112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 smtClean="0"/>
              <a:t>Podmíněný trest</a:t>
            </a:r>
            <a:endParaRPr lang="cs-CZ" sz="4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 smtClean="0"/>
              <a:t>Podmíněný trest</a:t>
            </a:r>
          </a:p>
          <a:p>
            <a:r>
              <a:rPr lang="cs-CZ" dirty="0" smtClean="0"/>
              <a:t>Za méně závažné činy je možné udělit </a:t>
            </a:r>
            <a:r>
              <a:rPr lang="cs-CZ" dirty="0" smtClean="0">
                <a:solidFill>
                  <a:srgbClr val="FF0000"/>
                </a:solidFill>
              </a:rPr>
              <a:t>podmíněný trest odnětí svobody</a:t>
            </a:r>
          </a:p>
          <a:p>
            <a:r>
              <a:rPr lang="cs-CZ" dirty="0" smtClean="0"/>
              <a:t>Po stanovenou dobu musí odsouzený vést řádný život.</a:t>
            </a:r>
          </a:p>
          <a:p>
            <a:pPr marL="0" indent="0">
              <a:buNone/>
            </a:pPr>
            <a:r>
              <a:rPr lang="cs-CZ" b="1" dirty="0" smtClean="0"/>
              <a:t>Nepodmíněný trest</a:t>
            </a:r>
          </a:p>
          <a:p>
            <a:pPr marL="0" indent="0">
              <a:buNone/>
            </a:pPr>
            <a:r>
              <a:rPr lang="cs-CZ" dirty="0" smtClean="0"/>
              <a:t>Jestliže by porušil soudem stanovené podmínky, pak mu hrozí </a:t>
            </a:r>
            <a:r>
              <a:rPr lang="cs-CZ" dirty="0" smtClean="0">
                <a:solidFill>
                  <a:srgbClr val="FF0000"/>
                </a:solidFill>
              </a:rPr>
              <a:t>nepodmíněný trest odnětí svobody</a:t>
            </a: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6426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cs-CZ" dirty="0" smtClean="0"/>
              <a:t>Trestní stíhání mladistvých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dirty="0" smtClean="0"/>
              <a:t>Mladistvý má právo na soudní řízení přiměřené jeho duševní vyspělosti. Má právo na obhájce.</a:t>
            </a:r>
          </a:p>
          <a:p>
            <a:pPr marL="0" indent="0">
              <a:buNone/>
            </a:pPr>
            <a:r>
              <a:rPr lang="cs-CZ" sz="2400" dirty="0" smtClean="0"/>
              <a:t>Mladistvého může zastupovat zákonný zástupce. Je chráněno soukromí mladistvého.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978397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Trestní odpovědnost mladistvých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lnSpcReduction="10000"/>
          </a:bodyPr>
          <a:lstStyle/>
          <a:p>
            <a:r>
              <a:rPr lang="cs-CZ" sz="2400" dirty="0" smtClean="0"/>
              <a:t>Mladiství, kterým bylo v době spáchání trestného činu 15 – 18 let jsou také trestně odpovědni. Jejich trestný čin se nazývá </a:t>
            </a:r>
            <a:r>
              <a:rPr lang="cs-CZ" sz="2400" dirty="0" smtClean="0">
                <a:solidFill>
                  <a:srgbClr val="FF0000"/>
                </a:solidFill>
              </a:rPr>
              <a:t>proviněním</a:t>
            </a:r>
            <a:r>
              <a:rPr lang="cs-CZ" sz="2400" dirty="0" smtClean="0"/>
              <a:t>.</a:t>
            </a:r>
            <a:r>
              <a:rPr lang="cs-CZ" sz="2400" dirty="0"/>
              <a:t> </a:t>
            </a:r>
            <a:r>
              <a:rPr lang="cs-CZ" sz="2400" b="1" dirty="0"/>
              <a:t>Ukládání trestů </a:t>
            </a:r>
            <a:r>
              <a:rPr lang="cs-CZ" sz="2400" dirty="0"/>
              <a:t>upravuje </a:t>
            </a:r>
            <a:r>
              <a:rPr lang="cs-CZ" sz="2400" dirty="0">
                <a:solidFill>
                  <a:srgbClr val="FF0000"/>
                </a:solidFill>
              </a:rPr>
              <a:t>zvláštní </a:t>
            </a:r>
            <a:r>
              <a:rPr lang="cs-CZ" sz="2400" dirty="0" smtClean="0">
                <a:solidFill>
                  <a:srgbClr val="FF0000"/>
                </a:solidFill>
              </a:rPr>
              <a:t>zákon</a:t>
            </a:r>
            <a:r>
              <a:rPr lang="cs-CZ" sz="2400" dirty="0" smtClean="0"/>
              <a:t>. Jejich protiprávní činnost projednávají soudy pro mládež, který spolupracuje s </a:t>
            </a:r>
            <a:r>
              <a:rPr lang="cs-CZ" sz="2400" dirty="0" smtClean="0">
                <a:solidFill>
                  <a:srgbClr val="FF0000"/>
                </a:solidFill>
              </a:rPr>
              <a:t>pracovníky sociálně právní ochrany</a:t>
            </a:r>
            <a:r>
              <a:rPr lang="cs-CZ" sz="2400" dirty="0" smtClean="0"/>
              <a:t>. </a:t>
            </a:r>
          </a:p>
          <a:p>
            <a:pPr marL="0" indent="0">
              <a:buNone/>
            </a:pPr>
            <a:endParaRPr lang="cs-CZ" sz="2400" dirty="0" smtClean="0"/>
          </a:p>
          <a:p>
            <a:r>
              <a:rPr lang="cs-CZ" sz="2400" dirty="0" smtClean="0"/>
              <a:t>Tresty odnětí svobody jsou nižší, nejvýše 5 let, vyjimečně10 let. Dává přednost </a:t>
            </a:r>
            <a:r>
              <a:rPr lang="cs-CZ" sz="2400" b="1" dirty="0" smtClean="0"/>
              <a:t>obecně prospěšným pracím</a:t>
            </a:r>
            <a:r>
              <a:rPr lang="cs-CZ" sz="2400" dirty="0" smtClean="0"/>
              <a:t>. Za méně závažná provinění ukládají soudy tzv. výchovná opatření. Mladistvý je pod úředním dohledem, musí plnit  povinnosti –</a:t>
            </a:r>
            <a:r>
              <a:rPr lang="cs-CZ" sz="2400" dirty="0" smtClean="0">
                <a:solidFill>
                  <a:srgbClr val="FF0000"/>
                </a:solidFill>
              </a:rPr>
              <a:t>léčit se, vzdělávat se.</a:t>
            </a:r>
          </a:p>
          <a:p>
            <a:endParaRPr lang="cs-CZ" sz="2400" dirty="0" smtClean="0">
              <a:solidFill>
                <a:srgbClr val="FF0000"/>
              </a:solidFill>
            </a:endParaRPr>
          </a:p>
          <a:p>
            <a:r>
              <a:rPr lang="cs-CZ" sz="2400" dirty="0" smtClean="0"/>
              <a:t>Děti mladší 15 let </a:t>
            </a:r>
            <a:r>
              <a:rPr lang="cs-CZ" sz="2400" dirty="0" smtClean="0">
                <a:solidFill>
                  <a:srgbClr val="FF0000"/>
                </a:solidFill>
              </a:rPr>
              <a:t>nejsou</a:t>
            </a:r>
            <a:r>
              <a:rPr lang="cs-CZ" sz="2400" dirty="0" smtClean="0"/>
              <a:t> za své činy </a:t>
            </a:r>
            <a:r>
              <a:rPr lang="cs-CZ" sz="2400" dirty="0" smtClean="0">
                <a:solidFill>
                  <a:srgbClr val="FF0000"/>
                </a:solidFill>
              </a:rPr>
              <a:t>odpovědné</a:t>
            </a:r>
            <a:r>
              <a:rPr lang="cs-CZ" sz="2400" dirty="0" smtClean="0"/>
              <a:t>. Jsou zařazeny do výchovného programu </a:t>
            </a:r>
            <a:r>
              <a:rPr lang="cs-CZ" sz="2400" b="1" dirty="0" smtClean="0"/>
              <a:t>ve středisku výchovné péče.</a:t>
            </a:r>
            <a:endParaRPr lang="cs-CZ" sz="2400" b="1" dirty="0"/>
          </a:p>
        </p:txBody>
      </p:sp>
    </p:spTree>
    <p:extLst>
      <p:ext uri="{BB962C8B-B14F-4D97-AF65-F5344CB8AC3E}">
        <p14:creationId xmlns:p14="http://schemas.microsoft.com/office/powerpoint/2010/main" val="3779774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 smtClean="0"/>
              <a:t>Předpisy trestního práva</a:t>
            </a:r>
            <a:endParaRPr lang="cs-CZ" sz="4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628800"/>
            <a:ext cx="8229600" cy="4525963"/>
          </a:xfrm>
        </p:spPr>
        <p:txBody>
          <a:bodyPr>
            <a:normAutofit lnSpcReduction="10000"/>
          </a:bodyPr>
          <a:lstStyle/>
          <a:p>
            <a:pPr marL="0" lvl="0" indent="0">
              <a:buNone/>
            </a:pPr>
            <a:r>
              <a:rPr lang="cs-CZ" dirty="0" smtClean="0"/>
              <a:t> </a:t>
            </a:r>
            <a:r>
              <a:rPr lang="cs-CZ" dirty="0" smtClean="0">
                <a:solidFill>
                  <a:srgbClr val="FF0000"/>
                </a:solidFill>
              </a:rPr>
              <a:t>Základní předpisy trestního práva jsou dva:</a:t>
            </a:r>
          </a:p>
          <a:p>
            <a:pPr marL="0" lvl="0" indent="0">
              <a:buNone/>
            </a:pPr>
            <a:endParaRPr lang="cs-CZ" dirty="0" smtClean="0"/>
          </a:p>
          <a:p>
            <a:pPr marL="0" lvl="0" indent="0">
              <a:buNone/>
            </a:pPr>
            <a:r>
              <a:rPr lang="cs-CZ" b="1" dirty="0" smtClean="0"/>
              <a:t>Trestní zákon </a:t>
            </a:r>
          </a:p>
          <a:p>
            <a:pPr marL="0" lvl="0" indent="0">
              <a:buNone/>
            </a:pPr>
            <a:r>
              <a:rPr lang="cs-CZ" dirty="0" smtClean="0"/>
              <a:t>Vymezuje trestné činy </a:t>
            </a:r>
          </a:p>
          <a:p>
            <a:pPr marL="0" lvl="0" indent="0">
              <a:buNone/>
            </a:pPr>
            <a:r>
              <a:rPr lang="cs-CZ" dirty="0" smtClean="0"/>
              <a:t>a tresty za ně uložené</a:t>
            </a:r>
            <a:endParaRPr lang="cs-CZ" dirty="0"/>
          </a:p>
          <a:p>
            <a:pPr marL="0" lvl="0" indent="0">
              <a:buNone/>
            </a:pPr>
            <a:endParaRPr lang="cs-CZ" dirty="0" smtClean="0"/>
          </a:p>
          <a:p>
            <a:pPr marL="0" lvl="0" indent="0">
              <a:buNone/>
            </a:pPr>
            <a:r>
              <a:rPr lang="cs-CZ" b="1" dirty="0" smtClean="0"/>
              <a:t>Trestní řád</a:t>
            </a:r>
          </a:p>
          <a:p>
            <a:pPr marL="0" lvl="0" indent="0">
              <a:buNone/>
            </a:pPr>
            <a:r>
              <a:rPr lang="cs-CZ" dirty="0" smtClean="0"/>
              <a:t>Upravuje postup trestního řízení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27061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cs-CZ" b="1" dirty="0" smtClean="0"/>
              <a:t>Porušení práv a potrestání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340768"/>
            <a:ext cx="8784976" cy="5328592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cs-CZ" dirty="0" smtClean="0"/>
              <a:t>Porušení práv  je dvojí:</a:t>
            </a:r>
          </a:p>
          <a:p>
            <a:pPr marL="0" indent="0">
              <a:buNone/>
            </a:pPr>
            <a:r>
              <a:rPr lang="cs-CZ" b="1" dirty="0" smtClean="0"/>
              <a:t>Přestupek </a:t>
            </a:r>
            <a:r>
              <a:rPr lang="cs-CZ" dirty="0" smtClean="0"/>
              <a:t>je </a:t>
            </a:r>
            <a:r>
              <a:rPr lang="cs-CZ" dirty="0" smtClean="0">
                <a:solidFill>
                  <a:srgbClr val="FF0000"/>
                </a:solidFill>
              </a:rPr>
              <a:t>menší provinění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r>
              <a:rPr lang="cs-CZ" dirty="0" smtClean="0"/>
              <a:t>Projednávají je správní organy na </a:t>
            </a:r>
            <a:r>
              <a:rPr lang="cs-CZ" dirty="0" err="1" smtClean="0"/>
              <a:t>MěÚ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r>
              <a:rPr lang="cs-CZ" dirty="0" smtClean="0"/>
              <a:t>Trestem bývají pokuty.</a:t>
            </a:r>
          </a:p>
          <a:p>
            <a:pPr marL="0" indent="0">
              <a:buNone/>
            </a:pPr>
            <a:r>
              <a:rPr lang="cs-CZ" dirty="0" smtClean="0"/>
              <a:t>(krádeže, silniční přestupky)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b="1" dirty="0" smtClean="0"/>
              <a:t>Trestný čin </a:t>
            </a:r>
            <a:r>
              <a:rPr lang="cs-CZ" dirty="0" smtClean="0"/>
              <a:t>je </a:t>
            </a:r>
            <a:r>
              <a:rPr lang="cs-CZ" dirty="0" smtClean="0">
                <a:solidFill>
                  <a:srgbClr val="FF0000"/>
                </a:solidFill>
              </a:rPr>
              <a:t>závažné </a:t>
            </a:r>
            <a:r>
              <a:rPr lang="cs-CZ" dirty="0" smtClean="0"/>
              <a:t>nebo </a:t>
            </a:r>
            <a:r>
              <a:rPr lang="cs-CZ" dirty="0" smtClean="0">
                <a:solidFill>
                  <a:srgbClr val="FF0000"/>
                </a:solidFill>
              </a:rPr>
              <a:t>nebezpečné provinění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r>
              <a:rPr lang="cs-CZ" dirty="0" smtClean="0"/>
              <a:t>Projednávají je Orgány činné v trestním řízení.</a:t>
            </a:r>
          </a:p>
          <a:p>
            <a:pPr marL="0" indent="0">
              <a:buNone/>
            </a:pPr>
            <a:r>
              <a:rPr lang="cs-CZ" dirty="0" smtClean="0"/>
              <a:t>Trestem bývá vězení. </a:t>
            </a:r>
          </a:p>
          <a:p>
            <a:pPr marL="0" indent="0">
              <a:buNone/>
            </a:pPr>
            <a:r>
              <a:rPr lang="cs-CZ" dirty="0" smtClean="0"/>
              <a:t>(násilné činy, loupežná přepadení)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99350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 smtClean="0">
                <a:solidFill>
                  <a:srgbClr val="FF0000"/>
                </a:solidFill>
              </a:rPr>
              <a:t>Orgány činné v trestním řízení</a:t>
            </a:r>
            <a:endParaRPr lang="cs-CZ" sz="4000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endParaRPr lang="cs-CZ" b="1" dirty="0" smtClean="0"/>
          </a:p>
          <a:p>
            <a:pPr marL="0" indent="0" algn="ctr">
              <a:buNone/>
            </a:pPr>
            <a:r>
              <a:rPr lang="cs-CZ" b="1" dirty="0" smtClean="0"/>
              <a:t>Orgány </a:t>
            </a:r>
            <a:r>
              <a:rPr lang="cs-CZ" b="1" dirty="0"/>
              <a:t>právní ochrany</a:t>
            </a:r>
            <a:endParaRPr lang="cs-CZ" dirty="0" smtClean="0"/>
          </a:p>
          <a:p>
            <a:pPr marL="0" indent="0" algn="ctr">
              <a:buNone/>
            </a:pPr>
            <a:r>
              <a:rPr lang="cs-CZ" dirty="0"/>
              <a:t>Stát chrání </a:t>
            </a:r>
            <a:r>
              <a:rPr lang="cs-CZ" b="1" dirty="0"/>
              <a:t>práva</a:t>
            </a:r>
            <a:r>
              <a:rPr lang="cs-CZ" dirty="0"/>
              <a:t> občanů a kontroluje jejich </a:t>
            </a:r>
            <a:r>
              <a:rPr lang="cs-CZ" b="1" dirty="0"/>
              <a:t>povinnosti</a:t>
            </a:r>
            <a:r>
              <a:rPr lang="cs-CZ" dirty="0"/>
              <a:t>.</a:t>
            </a:r>
          </a:p>
          <a:p>
            <a:endParaRPr lang="cs-CZ" dirty="0"/>
          </a:p>
          <a:p>
            <a:pPr marL="742950" indent="-742950">
              <a:buFont typeface="+mj-lt"/>
              <a:buAutoNum type="arabicPeriod"/>
            </a:pPr>
            <a:r>
              <a:rPr lang="cs-CZ" sz="4300" b="1" dirty="0" smtClean="0">
                <a:solidFill>
                  <a:srgbClr val="FF0000"/>
                </a:solidFill>
              </a:rPr>
              <a:t>Policie</a:t>
            </a:r>
          </a:p>
          <a:p>
            <a:pPr marL="742950" indent="-742950">
              <a:buFont typeface="+mj-lt"/>
              <a:buAutoNum type="arabicPeriod"/>
            </a:pPr>
            <a:endParaRPr lang="cs-CZ" sz="4300" b="1" dirty="0" smtClean="0">
              <a:solidFill>
                <a:srgbClr val="FF0000"/>
              </a:solidFill>
            </a:endParaRPr>
          </a:p>
          <a:p>
            <a:pPr marL="742950" indent="-742950">
              <a:buFont typeface="+mj-lt"/>
              <a:buAutoNum type="arabicPeriod"/>
            </a:pPr>
            <a:r>
              <a:rPr lang="cs-CZ" sz="4300" b="1" dirty="0">
                <a:solidFill>
                  <a:srgbClr val="FF0000"/>
                </a:solidFill>
              </a:rPr>
              <a:t> </a:t>
            </a:r>
            <a:r>
              <a:rPr lang="cs-CZ" sz="4300" b="1" dirty="0" smtClean="0">
                <a:solidFill>
                  <a:srgbClr val="FF0000"/>
                </a:solidFill>
              </a:rPr>
              <a:t>Státní zastupitelství</a:t>
            </a:r>
          </a:p>
          <a:p>
            <a:pPr marL="742950" indent="-742950">
              <a:buFont typeface="+mj-lt"/>
              <a:buAutoNum type="arabicPeriod"/>
            </a:pPr>
            <a:endParaRPr lang="cs-CZ" sz="4300" b="1" dirty="0" smtClean="0">
              <a:solidFill>
                <a:srgbClr val="FF0000"/>
              </a:solidFill>
            </a:endParaRPr>
          </a:p>
          <a:p>
            <a:pPr marL="742950" indent="-742950">
              <a:buFont typeface="+mj-lt"/>
              <a:buAutoNum type="arabicPeriod"/>
            </a:pPr>
            <a:r>
              <a:rPr lang="cs-CZ" sz="4300" b="1" dirty="0" smtClean="0">
                <a:solidFill>
                  <a:srgbClr val="FF0000"/>
                </a:solidFill>
              </a:rPr>
              <a:t>Soudy</a:t>
            </a:r>
            <a:endParaRPr lang="cs-CZ" sz="4300" b="1" dirty="0">
              <a:solidFill>
                <a:srgbClr val="FF0000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4077072"/>
            <a:ext cx="2808312" cy="17281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07000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sz="6000" b="1" dirty="0" smtClean="0">
                <a:solidFill>
                  <a:srgbClr val="FF0000"/>
                </a:solidFill>
              </a:rPr>
              <a:t>1. Policie </a:t>
            </a:r>
            <a:r>
              <a:rPr lang="cs-CZ" sz="6000" b="1" dirty="0">
                <a:solidFill>
                  <a:srgbClr val="FF0000"/>
                </a:solidFill>
              </a:rPr>
              <a:t>ČR</a:t>
            </a:r>
            <a:br>
              <a:rPr lang="cs-CZ" sz="6000" b="1" dirty="0">
                <a:solidFill>
                  <a:srgbClr val="FF0000"/>
                </a:solidFill>
              </a:rPr>
            </a:br>
            <a:endParaRPr lang="cs-CZ" sz="6000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340768"/>
            <a:ext cx="8640960" cy="4785395"/>
          </a:xfrm>
        </p:spPr>
        <p:txBody>
          <a:bodyPr/>
          <a:lstStyle/>
          <a:p>
            <a:pPr marL="0" indent="0">
              <a:buNone/>
            </a:pPr>
            <a:endParaRPr lang="cs-CZ" b="1" dirty="0" smtClean="0"/>
          </a:p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r>
              <a:rPr lang="cs-CZ" b="1" dirty="0" smtClean="0"/>
              <a:t>Trestné a podezřelé činy se musí oznámit policii.</a:t>
            </a:r>
          </a:p>
          <a:p>
            <a:pPr marL="0" indent="0">
              <a:buNone/>
            </a:pPr>
            <a:endParaRPr lang="cs-CZ" b="1" dirty="0" smtClean="0"/>
          </a:p>
          <a:p>
            <a:pPr marL="0" indent="0" algn="ctr">
              <a:buNone/>
            </a:pPr>
            <a:r>
              <a:rPr lang="cs-CZ" dirty="0" smtClean="0"/>
              <a:t>Pokud se jedná o </a:t>
            </a:r>
            <a:r>
              <a:rPr lang="cs-CZ" dirty="0" smtClean="0">
                <a:solidFill>
                  <a:srgbClr val="FF0000"/>
                </a:solidFill>
              </a:rPr>
              <a:t>trestný čin</a:t>
            </a:r>
            <a:r>
              <a:rPr lang="cs-CZ" dirty="0" smtClean="0"/>
              <a:t>, je třeba ho vyšetřit. Policie zahájí </a:t>
            </a:r>
            <a:r>
              <a:rPr lang="cs-CZ" b="1" dirty="0" smtClean="0"/>
              <a:t>trestní řízení.</a:t>
            </a:r>
          </a:p>
          <a:p>
            <a:endParaRPr lang="cs-CZ" dirty="0" smtClean="0"/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8333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/>
          </a:bodyPr>
          <a:lstStyle/>
          <a:p>
            <a:r>
              <a:rPr lang="cs-CZ" sz="4000" b="1" dirty="0" smtClean="0"/>
              <a:t>Trestní řízení</a:t>
            </a:r>
            <a:endParaRPr lang="cs-CZ" sz="4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cs-CZ" dirty="0" smtClean="0">
                <a:solidFill>
                  <a:srgbClr val="FF0000"/>
                </a:solidFill>
              </a:rPr>
              <a:t>Trestní řízení zabezpečuje policie</a:t>
            </a:r>
          </a:p>
          <a:p>
            <a:r>
              <a:rPr lang="cs-CZ" dirty="0" smtClean="0"/>
              <a:t>Je </a:t>
            </a:r>
            <a:r>
              <a:rPr lang="cs-CZ" dirty="0"/>
              <a:t>třeba najít důkazy a usvědči</a:t>
            </a:r>
            <a:r>
              <a:rPr lang="cs-CZ" i="1" dirty="0"/>
              <a:t>t</a:t>
            </a:r>
            <a:r>
              <a:rPr lang="cs-CZ" dirty="0"/>
              <a:t> pachatele.</a:t>
            </a:r>
          </a:p>
          <a:p>
            <a:pPr marL="0" indent="0">
              <a:buNone/>
            </a:pPr>
            <a:r>
              <a:rPr lang="cs-CZ" dirty="0"/>
              <a:t>     (otisky prstu, fotografie místa </a:t>
            </a:r>
            <a:r>
              <a:rPr lang="cs-CZ" dirty="0" smtClean="0"/>
              <a:t>činu, svědectví</a:t>
            </a:r>
            <a:r>
              <a:rPr lang="cs-CZ" dirty="0"/>
              <a:t>)</a:t>
            </a:r>
          </a:p>
          <a:p>
            <a:r>
              <a:rPr lang="cs-CZ" dirty="0"/>
              <a:t>Policejní vyšetřovatelé obviní podezřelého ze spáchání trestného </a:t>
            </a:r>
            <a:r>
              <a:rPr lang="cs-CZ" dirty="0" smtClean="0"/>
              <a:t>činu.</a:t>
            </a:r>
          </a:p>
          <a:p>
            <a:r>
              <a:rPr lang="cs-CZ" dirty="0" smtClean="0"/>
              <a:t>Podají návrh na obžalobu státnímu zástupci</a:t>
            </a:r>
          </a:p>
          <a:p>
            <a:r>
              <a:rPr lang="cs-CZ" dirty="0" smtClean="0"/>
              <a:t>Vyšetřovatelé mohou podezřelého zadržet (zatknout) a dát jej do vazby (do vězení).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86634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Vyšetřovací vazba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cs-CZ" dirty="0" smtClean="0">
                <a:solidFill>
                  <a:srgbClr val="FF0000"/>
                </a:solidFill>
              </a:rPr>
              <a:t>Podezřelý je dán do vazby</a:t>
            </a:r>
          </a:p>
          <a:p>
            <a:r>
              <a:rPr lang="cs-CZ" dirty="0" smtClean="0"/>
              <a:t>Vyšetřovací vazba by měla </a:t>
            </a:r>
            <a:r>
              <a:rPr lang="cs-CZ" dirty="0" smtClean="0">
                <a:solidFill>
                  <a:srgbClr val="FF0000"/>
                </a:solidFill>
              </a:rPr>
              <a:t>trvat</a:t>
            </a:r>
            <a:r>
              <a:rPr lang="cs-CZ" dirty="0" smtClean="0"/>
              <a:t> jen nezbytnou dobu. (důvodem je , že by mohl, ovlivňovat svědky, pokračovat v trestné činnosti nebo utéct spravedlnosti)</a:t>
            </a:r>
          </a:p>
          <a:p>
            <a:r>
              <a:rPr lang="cs-CZ" dirty="0" smtClean="0"/>
              <a:t>Doba vazby se </a:t>
            </a:r>
            <a:r>
              <a:rPr lang="cs-CZ" dirty="0" smtClean="0">
                <a:solidFill>
                  <a:srgbClr val="FF0000"/>
                </a:solidFill>
              </a:rPr>
              <a:t>započítává</a:t>
            </a:r>
            <a:r>
              <a:rPr lang="cs-CZ" dirty="0" smtClean="0"/>
              <a:t> do trestu.</a:t>
            </a:r>
          </a:p>
          <a:p>
            <a:r>
              <a:rPr lang="cs-CZ" dirty="0" smtClean="0"/>
              <a:t>Obviněný může požádat o </a:t>
            </a:r>
            <a:r>
              <a:rPr lang="cs-CZ" dirty="0" smtClean="0">
                <a:solidFill>
                  <a:srgbClr val="FF0000"/>
                </a:solidFill>
              </a:rPr>
              <a:t>propuštění na kauci</a:t>
            </a:r>
            <a:r>
              <a:rPr lang="cs-CZ" dirty="0" smtClean="0"/>
              <a:t>, peněžitá částka) nebo na písemnou záruku důvěryhodné osoby.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37234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000" b="1" dirty="0" smtClean="0">
                <a:solidFill>
                  <a:srgbClr val="FF0000"/>
                </a:solidFill>
              </a:rPr>
              <a:t>Státní </a:t>
            </a:r>
            <a:r>
              <a:rPr lang="cs-CZ" sz="4000" b="1" dirty="0">
                <a:solidFill>
                  <a:srgbClr val="FF0000"/>
                </a:solidFill>
              </a:rPr>
              <a:t>zástupce </a:t>
            </a:r>
            <a:br>
              <a:rPr lang="cs-CZ" sz="4000" b="1" dirty="0">
                <a:solidFill>
                  <a:srgbClr val="FF0000"/>
                </a:solidFill>
              </a:rPr>
            </a:br>
            <a:r>
              <a:rPr lang="cs-CZ" sz="4000" b="1" dirty="0" smtClean="0">
                <a:solidFill>
                  <a:srgbClr val="FF0000"/>
                </a:solidFill>
              </a:rPr>
              <a:t>Obžaloba</a:t>
            </a:r>
            <a:endParaRPr lang="cs-CZ" sz="4000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628800"/>
            <a:ext cx="8064896" cy="4968552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cs-CZ" dirty="0" smtClean="0"/>
              <a:t>Policejní vyšetřovatelé podají </a:t>
            </a:r>
            <a:r>
              <a:rPr lang="cs-CZ" dirty="0" smtClean="0">
                <a:solidFill>
                  <a:srgbClr val="FF0000"/>
                </a:solidFill>
              </a:rPr>
              <a:t>státnímu zástupci </a:t>
            </a:r>
            <a:r>
              <a:rPr lang="cs-CZ" dirty="0" smtClean="0"/>
              <a:t>návrh na obžalobu.</a:t>
            </a:r>
          </a:p>
          <a:p>
            <a:pPr marL="0" indent="0" algn="ctr">
              <a:buNone/>
            </a:pPr>
            <a:endParaRPr lang="cs-CZ" dirty="0" smtClean="0"/>
          </a:p>
          <a:p>
            <a:pPr marL="0" indent="0" algn="ctr">
              <a:buNone/>
            </a:pPr>
            <a:r>
              <a:rPr lang="cs-CZ" b="1" dirty="0" smtClean="0"/>
              <a:t>Státní </a:t>
            </a:r>
            <a:r>
              <a:rPr lang="cs-CZ" b="1" dirty="0"/>
              <a:t>zástupce = </a:t>
            </a:r>
            <a:r>
              <a:rPr lang="cs-CZ" b="1" dirty="0" smtClean="0"/>
              <a:t>žalobce</a:t>
            </a:r>
          </a:p>
          <a:p>
            <a:pPr marL="0" indent="0" algn="ctr">
              <a:buNone/>
            </a:pPr>
            <a:endParaRPr lang="cs-CZ" b="1" dirty="0" smtClean="0"/>
          </a:p>
          <a:p>
            <a:r>
              <a:rPr lang="cs-CZ" dirty="0"/>
              <a:t>v</a:t>
            </a:r>
            <a:r>
              <a:rPr lang="cs-CZ" dirty="0" smtClean="0"/>
              <a:t>ypracuje obžalobu</a:t>
            </a:r>
          </a:p>
          <a:p>
            <a:r>
              <a:rPr lang="cs-CZ" dirty="0"/>
              <a:t>p</a:t>
            </a:r>
            <a:r>
              <a:rPr lang="cs-CZ" dirty="0" smtClean="0"/>
              <a:t>odá žalobu</a:t>
            </a:r>
          </a:p>
          <a:p>
            <a:r>
              <a:rPr lang="cs-CZ" dirty="0" smtClean="0"/>
              <a:t>prokazuje vinu</a:t>
            </a:r>
          </a:p>
          <a:p>
            <a:r>
              <a:rPr lang="cs-CZ" dirty="0" smtClean="0"/>
              <a:t>předvolává </a:t>
            </a:r>
            <a:r>
              <a:rPr lang="cs-CZ" dirty="0"/>
              <a:t>svědky obžaloby</a:t>
            </a:r>
          </a:p>
          <a:p>
            <a:r>
              <a:rPr lang="cs-CZ" dirty="0"/>
              <a:t>navrhuje TREST</a:t>
            </a:r>
          </a:p>
          <a:p>
            <a:pPr marL="0" indent="0" algn="ctr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65300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Aerodynamika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753</TotalTime>
  <Words>843</Words>
  <Application>Microsoft Office PowerPoint</Application>
  <PresentationFormat>Předvádění na obrazovce (4:3)</PresentationFormat>
  <Paragraphs>208</Paragraphs>
  <Slides>22</Slides>
  <Notes>22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5" baseType="lpstr">
      <vt:lpstr>Arial</vt:lpstr>
      <vt:lpstr>Calibri</vt:lpstr>
      <vt:lpstr>Motiv systému Office</vt:lpstr>
      <vt:lpstr>  Trestní právo </vt:lpstr>
      <vt:lpstr> Trestní právo  </vt:lpstr>
      <vt:lpstr>Předpisy trestního práva</vt:lpstr>
      <vt:lpstr>Porušení práv a potrestání</vt:lpstr>
      <vt:lpstr>Orgány činné v trestním řízení</vt:lpstr>
      <vt:lpstr> 1. Policie ČR </vt:lpstr>
      <vt:lpstr>Trestní řízení</vt:lpstr>
      <vt:lpstr>Vyšetřovací vazba</vt:lpstr>
      <vt:lpstr>Státní zástupce  Obžaloba</vt:lpstr>
      <vt:lpstr>Státní zastupitelství</vt:lpstr>
      <vt:lpstr> 3. Soud </vt:lpstr>
      <vt:lpstr> Soudní líčení </vt:lpstr>
      <vt:lpstr> Státní zástupce = žalobce </vt:lpstr>
      <vt:lpstr> Obhájce = advokát </vt:lpstr>
      <vt:lpstr> Obžalovaný </vt:lpstr>
      <vt:lpstr> Svědci  </vt:lpstr>
      <vt:lpstr> Soudní znalec = odborník </vt:lpstr>
      <vt:lpstr> Rozsudek</vt:lpstr>
      <vt:lpstr>Tresty</vt:lpstr>
      <vt:lpstr>Podmíněný trest</vt:lpstr>
      <vt:lpstr>Trestní stíhání mladistvých </vt:lpstr>
      <vt:lpstr>Trestní odpovědnost mladistvých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Windows User</dc:creator>
  <cp:lastModifiedBy>Bc. Lucie Homolková</cp:lastModifiedBy>
  <cp:revision>53</cp:revision>
  <dcterms:created xsi:type="dcterms:W3CDTF">2013-11-22T15:12:52Z</dcterms:created>
  <dcterms:modified xsi:type="dcterms:W3CDTF">2020-01-20T11:53:58Z</dcterms:modified>
</cp:coreProperties>
</file>